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6DA"/>
    <a:srgbClr val="AABF6F"/>
    <a:srgbClr val="21A0FF"/>
    <a:srgbClr val="86F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75919-7A4E-4200-8E99-8EF079ECA7DC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88417-5F62-413C-A5BC-6E4B0D9037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46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594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157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923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72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8552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306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451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72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7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91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4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15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8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77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7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98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BCC8-1CD2-4392-A524-121F6412DD24}" type="datetimeFigureOut">
              <a:rPr lang="en-IN" smtClean="0"/>
              <a:t>16-01-2023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47CBBB-04C8-4FF0-87B3-7E44BABDCE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32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723-FE86-56C8-A61F-9B62653B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413" y="183388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WOMEN DIRECTOR :- RESPONSIBILITY AND LIABILITY</a:t>
            </a:r>
          </a:p>
        </p:txBody>
      </p:sp>
    </p:spTree>
    <p:extLst>
      <p:ext uri="{BB962C8B-B14F-4D97-AF65-F5344CB8AC3E}">
        <p14:creationId xmlns:p14="http://schemas.microsoft.com/office/powerpoint/2010/main" val="58702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88DF438-BF8C-6201-09F9-654AA4C65EE3}"/>
              </a:ext>
            </a:extLst>
          </p:cNvPr>
          <p:cNvSpPr txBox="1">
            <a:spLocks/>
          </p:cNvSpPr>
          <p:nvPr/>
        </p:nvSpPr>
        <p:spPr>
          <a:xfrm>
            <a:off x="3314316" y="2184935"/>
            <a:ext cx="7956867" cy="881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sz="8000">
                <a:solidFill>
                  <a:srgbClr val="7030A0"/>
                </a:solidFill>
                <a:latin typeface="Gill Sans Ultra Bold Condensed" panose="020B0A06020104020203" pitchFamily="34" charset="0"/>
              </a:rPr>
              <a:t>THANK YOU</a:t>
            </a:r>
            <a:endParaRPr lang="en-IN" sz="8000" dirty="0">
              <a:solidFill>
                <a:srgbClr val="7030A0"/>
              </a:solidFill>
              <a:latin typeface="Gill Sans Ultra Bold Condensed" panose="020B0A060201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D1BCE2-2420-F0C5-7F1C-5CBD8C928BFE}"/>
              </a:ext>
            </a:extLst>
          </p:cNvPr>
          <p:cNvSpPr txBox="1"/>
          <p:nvPr/>
        </p:nvSpPr>
        <p:spPr>
          <a:xfrm flipH="1">
            <a:off x="7960359" y="4541520"/>
            <a:ext cx="3784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</a:rPr>
              <a:t>Ca Renu Modi</a:t>
            </a: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</a:rPr>
              <a:t>Partner R P M</a:t>
            </a:r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odi &amp; Co.</a:t>
            </a: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206, </a:t>
            </a:r>
            <a:r>
              <a:rPr lang="en-IN" dirty="0" err="1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Punarnava</a:t>
            </a:r>
            <a:endParaRPr lang="en-IN" dirty="0">
              <a:highlight>
                <a:srgbClr val="B686DA"/>
              </a:highligh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13, B </a:t>
            </a:r>
            <a:r>
              <a:rPr lang="en-IN" dirty="0" err="1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IN" dirty="0" err="1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Ganguly</a:t>
            </a:r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 Street</a:t>
            </a: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Kolkata  700012</a:t>
            </a: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Ph: 9331742551</a:t>
            </a:r>
          </a:p>
          <a:p>
            <a:r>
              <a:rPr lang="en-IN" dirty="0">
                <a:highlight>
                  <a:srgbClr val="B686DA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ambitiousrenu80@gmail.com</a:t>
            </a:r>
          </a:p>
        </p:txBody>
      </p:sp>
    </p:spTree>
    <p:extLst>
      <p:ext uri="{BB962C8B-B14F-4D97-AF65-F5344CB8AC3E}">
        <p14:creationId xmlns:p14="http://schemas.microsoft.com/office/powerpoint/2010/main" val="206587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516D02-75F0-D2E0-4059-A4D381832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640" y="321211"/>
            <a:ext cx="10982959" cy="977541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New Inclusions in Companies Act 2013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AD4397-F72A-FA6F-CECC-3CBF1EF550E9}"/>
              </a:ext>
            </a:extLst>
          </p:cNvPr>
          <p:cNvCxnSpPr/>
          <p:nvPr/>
        </p:nvCxnSpPr>
        <p:spPr>
          <a:xfrm flipH="1">
            <a:off x="3825240" y="1298752"/>
            <a:ext cx="2103120" cy="2446379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29F69F-3807-345A-E714-B0A9DBF32FF9}"/>
              </a:ext>
            </a:extLst>
          </p:cNvPr>
          <p:cNvCxnSpPr>
            <a:cxnSpLocks/>
          </p:cNvCxnSpPr>
          <p:nvPr/>
        </p:nvCxnSpPr>
        <p:spPr>
          <a:xfrm>
            <a:off x="6014720" y="1283511"/>
            <a:ext cx="1838960" cy="2476859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3746EDC-5C87-5C1B-52D4-419029FF95E2}"/>
              </a:ext>
            </a:extLst>
          </p:cNvPr>
          <p:cNvSpPr txBox="1"/>
          <p:nvPr/>
        </p:nvSpPr>
        <p:spPr>
          <a:xfrm>
            <a:off x="2108200" y="3760370"/>
            <a:ext cx="382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Bernard MT Condensed" panose="02050806060905020404" pitchFamily="18" charset="0"/>
              </a:rPr>
              <a:t>WOMEN DIRECTOR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0251F6-7C90-0401-8E28-E3A0B0B154A9}"/>
              </a:ext>
            </a:extLst>
          </p:cNvPr>
          <p:cNvSpPr txBox="1"/>
          <p:nvPr/>
        </p:nvSpPr>
        <p:spPr>
          <a:xfrm>
            <a:off x="6431280" y="3745131"/>
            <a:ext cx="3677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Bernard MT Condensed" panose="02050806060905020404" pitchFamily="18" charset="0"/>
              </a:rPr>
              <a:t>INDEPENDENT DIRECTOR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69B0C2-1C6E-1B2D-F083-5F874C73D950}"/>
              </a:ext>
            </a:extLst>
          </p:cNvPr>
          <p:cNvSpPr txBox="1"/>
          <p:nvPr/>
        </p:nvSpPr>
        <p:spPr>
          <a:xfrm>
            <a:off x="6431280" y="4268351"/>
            <a:ext cx="476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(An outside director who brings a unique unbiased perspective)</a:t>
            </a:r>
          </a:p>
          <a:p>
            <a:r>
              <a:rPr lang="en-IN" b="1" dirty="0"/>
              <a:t>(Earlier only Clause 49 of Listing Agreement set out provisions on independent directors.)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C269DF-AD19-A6C2-7B8C-EDD66A56281F}"/>
              </a:ext>
            </a:extLst>
          </p:cNvPr>
          <p:cNvSpPr txBox="1"/>
          <p:nvPr/>
        </p:nvSpPr>
        <p:spPr>
          <a:xfrm>
            <a:off x="1747520" y="4145746"/>
            <a:ext cx="4155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Certain class of companies to have </a:t>
            </a:r>
            <a:r>
              <a:rPr lang="en-IN" b="1" dirty="0" err="1"/>
              <a:t>atleast</a:t>
            </a:r>
            <a:r>
              <a:rPr lang="en-IN" b="1" dirty="0"/>
              <a:t> one woman director on its Board</a:t>
            </a:r>
          </a:p>
          <a:p>
            <a:r>
              <a:rPr lang="en-IN" b="1" dirty="0"/>
              <a:t>(Earlier no provision on women directors)</a:t>
            </a:r>
          </a:p>
        </p:txBody>
      </p:sp>
    </p:spTree>
    <p:extLst>
      <p:ext uri="{BB962C8B-B14F-4D97-AF65-F5344CB8AC3E}">
        <p14:creationId xmlns:p14="http://schemas.microsoft.com/office/powerpoint/2010/main" val="102572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F514B71-7B39-0B1F-9A42-99B109520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622" y="99795"/>
            <a:ext cx="10195275" cy="9492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Applicability of Women Director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E359A5-7377-95FE-4A4C-430FC34A3677}"/>
              </a:ext>
            </a:extLst>
          </p:cNvPr>
          <p:cNvSpPr/>
          <p:nvPr/>
        </p:nvSpPr>
        <p:spPr>
          <a:xfrm>
            <a:off x="2751649" y="2302290"/>
            <a:ext cx="2137497" cy="18309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4C17C6-A8AD-34B2-E6D8-7850E64F6908}"/>
              </a:ext>
            </a:extLst>
          </p:cNvPr>
          <p:cNvSpPr/>
          <p:nvPr/>
        </p:nvSpPr>
        <p:spPr>
          <a:xfrm>
            <a:off x="8391654" y="2393879"/>
            <a:ext cx="2274645" cy="1950571"/>
          </a:xfrm>
          <a:prstGeom prst="roundRect">
            <a:avLst/>
          </a:prstGeom>
          <a:solidFill>
            <a:srgbClr val="B686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474D1A-086B-ECAC-D35A-AA94F2D5D8D6}"/>
              </a:ext>
            </a:extLst>
          </p:cNvPr>
          <p:cNvSpPr/>
          <p:nvPr/>
        </p:nvSpPr>
        <p:spPr>
          <a:xfrm>
            <a:off x="5587900" y="1275549"/>
            <a:ext cx="2274644" cy="1991636"/>
          </a:xfrm>
          <a:prstGeom prst="roundRect">
            <a:avLst/>
          </a:prstGeom>
          <a:solidFill>
            <a:srgbClr val="AAB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2865F2-9640-1A62-D538-9DA12B4E536D}"/>
              </a:ext>
            </a:extLst>
          </p:cNvPr>
          <p:cNvSpPr/>
          <p:nvPr/>
        </p:nvSpPr>
        <p:spPr>
          <a:xfrm>
            <a:off x="5470955" y="4248493"/>
            <a:ext cx="2564205" cy="2079035"/>
          </a:xfrm>
          <a:prstGeom prst="ellipse">
            <a:avLst/>
          </a:prstGeom>
          <a:solidFill>
            <a:srgbClr val="21A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B5D1F954-C06F-43CF-1E3A-5078B102EC7B}"/>
              </a:ext>
            </a:extLst>
          </p:cNvPr>
          <p:cNvSpPr/>
          <p:nvPr/>
        </p:nvSpPr>
        <p:spPr>
          <a:xfrm rot="6846173">
            <a:off x="5389455" y="3841997"/>
            <a:ext cx="377949" cy="729640"/>
          </a:xfrm>
          <a:prstGeom prst="upArrow">
            <a:avLst>
              <a:gd name="adj1" fmla="val 50000"/>
              <a:gd name="adj2" fmla="val 3108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E8687C46-5692-CDB9-27B3-54BF793D5487}"/>
              </a:ext>
            </a:extLst>
          </p:cNvPr>
          <p:cNvSpPr/>
          <p:nvPr/>
        </p:nvSpPr>
        <p:spPr>
          <a:xfrm rot="14097684">
            <a:off x="7735723" y="3822512"/>
            <a:ext cx="377949" cy="729640"/>
          </a:xfrm>
          <a:prstGeom prst="upArrow">
            <a:avLst/>
          </a:prstGeom>
          <a:solidFill>
            <a:srgbClr val="B686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3542A8C2-F591-2DA0-EB51-9D3D9518161A}"/>
              </a:ext>
            </a:extLst>
          </p:cNvPr>
          <p:cNvSpPr/>
          <p:nvPr/>
        </p:nvSpPr>
        <p:spPr>
          <a:xfrm rot="10800000">
            <a:off x="6440797" y="3337286"/>
            <a:ext cx="377949" cy="729640"/>
          </a:xfrm>
          <a:prstGeom prst="upArrow">
            <a:avLst/>
          </a:prstGeom>
          <a:solidFill>
            <a:srgbClr val="AAB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9D910D-FD95-9E44-BB9D-648EAC13FE6D}"/>
              </a:ext>
            </a:extLst>
          </p:cNvPr>
          <p:cNvSpPr txBox="1"/>
          <p:nvPr/>
        </p:nvSpPr>
        <p:spPr>
          <a:xfrm>
            <a:off x="5724933" y="1662918"/>
            <a:ext cx="2159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Every other Public Company having Paid Up Capital of Rs. 100 crores or more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A4846-3FE3-62C6-2B1E-A6C939F025EA}"/>
              </a:ext>
            </a:extLst>
          </p:cNvPr>
          <p:cNvSpPr txBox="1"/>
          <p:nvPr/>
        </p:nvSpPr>
        <p:spPr>
          <a:xfrm>
            <a:off x="8590427" y="2660350"/>
            <a:ext cx="2159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Every other Public Company having Turnover of Rs.300 crores or more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A94713-F7B7-508E-43E4-9611BDD86F5E}"/>
              </a:ext>
            </a:extLst>
          </p:cNvPr>
          <p:cNvSpPr txBox="1"/>
          <p:nvPr/>
        </p:nvSpPr>
        <p:spPr>
          <a:xfrm>
            <a:off x="3044904" y="2698691"/>
            <a:ext cx="19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Every Listed Company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CF6FF-47F9-9D81-0BF1-0BD17CABC607}"/>
              </a:ext>
            </a:extLst>
          </p:cNvPr>
          <p:cNvSpPr txBox="1"/>
          <p:nvPr/>
        </p:nvSpPr>
        <p:spPr>
          <a:xfrm>
            <a:off x="5667631" y="4554706"/>
            <a:ext cx="2367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Applicability of having women directors </a:t>
            </a:r>
          </a:p>
          <a:p>
            <a:r>
              <a:rPr lang="en-IN" b="1" dirty="0">
                <a:solidFill>
                  <a:schemeClr val="bg1"/>
                </a:solidFill>
              </a:rPr>
              <a:t>(can be executive or non executive)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4B562-1F06-FDC1-3770-5F81BB63FE40}"/>
              </a:ext>
            </a:extLst>
          </p:cNvPr>
          <p:cNvSpPr txBox="1"/>
          <p:nvPr/>
        </p:nvSpPr>
        <p:spPr>
          <a:xfrm>
            <a:off x="840622" y="952402"/>
            <a:ext cx="11066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>
                <a:solidFill>
                  <a:srgbClr val="7030A0"/>
                </a:solidFill>
              </a:rPr>
              <a:t>(Sec 149(1) of Companies Act 2013 read with Rule 3 of Companies (Appointment and Qualifications of Directors) Rules, 2014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54F820-4CD8-8262-6C43-1ED435EC5AE1}"/>
              </a:ext>
            </a:extLst>
          </p:cNvPr>
          <p:cNvSpPr txBox="1"/>
          <p:nvPr/>
        </p:nvSpPr>
        <p:spPr>
          <a:xfrm>
            <a:off x="274320" y="6260567"/>
            <a:ext cx="1164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* Paid up Share capital and Turnover shall be considered as of the latest audited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40318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723-FE86-56C8-A61F-9B62653B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813" y="238761"/>
            <a:ext cx="11594147" cy="2199639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Regulation 17(1) of SEBI (Listing Obligation Disclosure Requirements), Regulations 2015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A9C37C-84A7-5300-DD63-AB95D80EBAD2}"/>
              </a:ext>
            </a:extLst>
          </p:cNvPr>
          <p:cNvSpPr txBox="1"/>
          <p:nvPr/>
        </p:nvSpPr>
        <p:spPr>
          <a:xfrm>
            <a:off x="1483360" y="2611120"/>
            <a:ext cx="965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Composition of Board of Directors of the listed entity shall have an optimum combination of executive and non executive directors with </a:t>
            </a:r>
            <a:r>
              <a:rPr lang="en-IN" dirty="0" err="1">
                <a:latin typeface="Arial Rounded MT Bold" panose="020F0704030504030204" pitchFamily="34" charset="0"/>
              </a:rPr>
              <a:t>atleast</a:t>
            </a:r>
            <a:r>
              <a:rPr lang="en-IN" dirty="0">
                <a:latin typeface="Arial Rounded MT Bold" panose="020F0704030504030204" pitchFamily="34" charset="0"/>
              </a:rPr>
              <a:t> one woman director and not less than fifty percent of the board shall comprise of non executive directors.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The Board of Directors of the top 500 listed entities (based on market capitalisation as at the end of the immediate previous financial year)shall have </a:t>
            </a:r>
            <a:r>
              <a:rPr lang="en-IN" dirty="0" err="1">
                <a:latin typeface="Arial Rounded MT Bold" panose="020F0704030504030204" pitchFamily="34" charset="0"/>
              </a:rPr>
              <a:t>atleast</a:t>
            </a:r>
            <a:r>
              <a:rPr lang="en-IN" dirty="0">
                <a:latin typeface="Arial Rounded MT Bold" panose="020F0704030504030204" pitchFamily="34" charset="0"/>
              </a:rPr>
              <a:t> one independent woman director by 1</a:t>
            </a:r>
            <a:r>
              <a:rPr lang="en-IN" baseline="30000" dirty="0">
                <a:latin typeface="Arial Rounded MT Bold" panose="020F0704030504030204" pitchFamily="34" charset="0"/>
              </a:rPr>
              <a:t>st</a:t>
            </a:r>
            <a:r>
              <a:rPr lang="en-IN" dirty="0">
                <a:latin typeface="Arial Rounded MT Bold" panose="020F0704030504030204" pitchFamily="34" charset="0"/>
              </a:rPr>
              <a:t> April 2019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The Board of Directors of the top 1000 listed entities (based on market capitalisation as at the end of the immediate previous financial year) shall have </a:t>
            </a:r>
            <a:r>
              <a:rPr lang="en-IN" dirty="0" err="1">
                <a:latin typeface="Arial Rounded MT Bold" panose="020F0704030504030204" pitchFamily="34" charset="0"/>
              </a:rPr>
              <a:t>atleast</a:t>
            </a:r>
            <a:r>
              <a:rPr lang="en-IN" dirty="0">
                <a:latin typeface="Arial Rounded MT Bold" panose="020F0704030504030204" pitchFamily="34" charset="0"/>
              </a:rPr>
              <a:t> one independent woman director by 1</a:t>
            </a:r>
            <a:r>
              <a:rPr lang="en-IN" baseline="30000" dirty="0">
                <a:latin typeface="Arial Rounded MT Bold" panose="020F0704030504030204" pitchFamily="34" charset="0"/>
              </a:rPr>
              <a:t>st</a:t>
            </a:r>
            <a:r>
              <a:rPr lang="en-IN" dirty="0">
                <a:latin typeface="Arial Rounded MT Bold" panose="020F0704030504030204" pitchFamily="34" charset="0"/>
              </a:rPr>
              <a:t> April 2020</a:t>
            </a:r>
          </a:p>
        </p:txBody>
      </p:sp>
    </p:spTree>
    <p:extLst>
      <p:ext uri="{BB962C8B-B14F-4D97-AF65-F5344CB8AC3E}">
        <p14:creationId xmlns:p14="http://schemas.microsoft.com/office/powerpoint/2010/main" val="84523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723-FE86-56C8-A61F-9B62653B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13" y="213360"/>
            <a:ext cx="9318307" cy="914400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Appointment of Women Director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92AE5-10AE-00CC-2A46-B60AEF8F6050}"/>
              </a:ext>
            </a:extLst>
          </p:cNvPr>
          <p:cNvSpPr txBox="1"/>
          <p:nvPr/>
        </p:nvSpPr>
        <p:spPr>
          <a:xfrm>
            <a:off x="1522412" y="1191226"/>
            <a:ext cx="9519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Obtain DIN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Submit Consent to act as Director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Obtain Shareholder’s approval for appointment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Disclose General Meetings proceedings to the stock exchange before 24hrs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File forms with ROC – MGT 14, DIR 12</a:t>
            </a:r>
          </a:p>
          <a:p>
            <a:endParaRPr lang="en-I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3EE46E-B3DB-6608-DDF7-B49FD6E65B96}"/>
              </a:ext>
            </a:extLst>
          </p:cNvPr>
          <p:cNvSpPr txBox="1">
            <a:spLocks/>
          </p:cNvSpPr>
          <p:nvPr/>
        </p:nvSpPr>
        <p:spPr>
          <a:xfrm>
            <a:off x="1623219" y="2665376"/>
            <a:ext cx="9318307" cy="821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Tenure of Appointment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291FA-6E87-0EDD-8C7B-1F2F0D9867E3}"/>
              </a:ext>
            </a:extLst>
          </p:cNvPr>
          <p:cNvSpPr txBox="1"/>
          <p:nvPr/>
        </p:nvSpPr>
        <p:spPr>
          <a:xfrm>
            <a:off x="1623218" y="3496373"/>
            <a:ext cx="10345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Till the next Annual General Meeting (AGM) from the date of appointment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Liable to retire by rotation as per Sec 152(6) of the Act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Vacancy to be filled not later than next Board Meeting or three months whichever is later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090B5F-B728-C67B-FCB4-0A70D29EFB0D}"/>
              </a:ext>
            </a:extLst>
          </p:cNvPr>
          <p:cNvSpPr txBox="1">
            <a:spLocks/>
          </p:cNvSpPr>
          <p:nvPr/>
        </p:nvSpPr>
        <p:spPr>
          <a:xfrm>
            <a:off x="1724025" y="4560017"/>
            <a:ext cx="9318307" cy="8210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Penalty for Non Compliance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7D95A-D836-BD30-D92A-E255078B83B6}"/>
              </a:ext>
            </a:extLst>
          </p:cNvPr>
          <p:cNvSpPr txBox="1"/>
          <p:nvPr/>
        </p:nvSpPr>
        <p:spPr>
          <a:xfrm>
            <a:off x="1640840" y="5368271"/>
            <a:ext cx="891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No specific penalty prescribed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Arial Rounded MT Bold" panose="020F0704030504030204" pitchFamily="34" charset="0"/>
              </a:rPr>
              <a:t>Hence Penalty u/s 172 of the Act applies: the company and every officer in default will be punished with a fine that shall not be less than Rs.50,000 but may extend up to Rs. 5,00,000.</a:t>
            </a:r>
          </a:p>
        </p:txBody>
      </p:sp>
    </p:spTree>
    <p:extLst>
      <p:ext uri="{BB962C8B-B14F-4D97-AF65-F5344CB8AC3E}">
        <p14:creationId xmlns:p14="http://schemas.microsoft.com/office/powerpoint/2010/main" val="211984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723-FE86-56C8-A61F-9B62653B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813" y="314961"/>
            <a:ext cx="11228387" cy="934720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Duties of a Woman Director (Sec 166)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95971-6C0F-2843-6BB5-111A873DD222}"/>
              </a:ext>
            </a:extLst>
          </p:cNvPr>
          <p:cNvSpPr txBox="1"/>
          <p:nvPr/>
        </p:nvSpPr>
        <p:spPr>
          <a:xfrm>
            <a:off x="1879600" y="1442720"/>
            <a:ext cx="9936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Arial Rounded MT Bold" panose="020F0704030504030204" pitchFamily="34" charset="0"/>
              </a:rPr>
              <a:t>Shall act in accordance with the articles of the Company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Arial Rounded MT Bold" panose="020F0704030504030204" pitchFamily="34" charset="0"/>
              </a:rPr>
              <a:t>Shall act in good faith in order to promote the objects of the company for the benefit of its members as a whole, and in the best interest of the company, its employees, the shareholders, the community and for the protection of environment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Arial Rounded MT Bold" panose="020F0704030504030204" pitchFamily="34" charset="0"/>
              </a:rPr>
              <a:t>Shall exercise her duties with due and reasonable care , skill and diligence and shall exercise independent judgement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Arial Rounded MT Bold" panose="020F0704030504030204" pitchFamily="34" charset="0"/>
              </a:rPr>
              <a:t>Shall not involve in a situation in which she may have a direct or indirect interest that conflicts , or possibly may conflict, with the interest of the company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IN" dirty="0">
              <a:latin typeface="Arial Rounded MT Bold" panose="020F07040305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Arial Rounded MT Bold" panose="020F0704030504030204" pitchFamily="34" charset="0"/>
              </a:rPr>
              <a:t>Shall not achieve or attempt to achieve any undue gain or advantage either to herself or to his relatives , partners or associates </a:t>
            </a:r>
          </a:p>
        </p:txBody>
      </p:sp>
    </p:spTree>
    <p:extLst>
      <p:ext uri="{BB962C8B-B14F-4D97-AF65-F5344CB8AC3E}">
        <p14:creationId xmlns:p14="http://schemas.microsoft.com/office/powerpoint/2010/main" val="115537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3878-2ECA-7053-D5FF-ED245991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Why Woman?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3D97C-EFFC-B52D-1702-EA2F05E6F4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69" t="26965" r="25082" b="52740"/>
          <a:stretch/>
        </p:blipFill>
        <p:spPr>
          <a:xfrm>
            <a:off x="1828800" y="1696412"/>
            <a:ext cx="5171440" cy="2047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7A6ABE-1B14-BB52-01E9-F7EFFDF285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168" t="45999" r="28666" b="28297"/>
          <a:stretch/>
        </p:blipFill>
        <p:spPr>
          <a:xfrm>
            <a:off x="1828800" y="3743653"/>
            <a:ext cx="5262880" cy="19629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970281-7127-3B48-322E-23F42AEA7B54}"/>
              </a:ext>
            </a:extLst>
          </p:cNvPr>
          <p:cNvSpPr txBox="1"/>
          <p:nvPr/>
        </p:nvSpPr>
        <p:spPr>
          <a:xfrm>
            <a:off x="7264400" y="2020838"/>
            <a:ext cx="4565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Diverse Thinking and wider debate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Better representation of customer Perspective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Greater 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Women’s interpersonal skills and Improved Dynamics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Positive qualities to Corporate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6DE85-451C-217F-721F-464BB9506CC3}"/>
              </a:ext>
            </a:extLst>
          </p:cNvPr>
          <p:cNvSpPr txBox="1"/>
          <p:nvPr/>
        </p:nvSpPr>
        <p:spPr>
          <a:xfrm>
            <a:off x="7091680" y="997047"/>
            <a:ext cx="4738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70C0"/>
                </a:solidFill>
                <a:latin typeface="Elephant" panose="02020904090505020303" pitchFamily="18" charset="0"/>
              </a:rPr>
              <a:t>Besides Better  financial performance as supported by the study here, Diversity brings ….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E50DD6-FC03-B622-FF30-F9A23EFD0D76}"/>
              </a:ext>
            </a:extLst>
          </p:cNvPr>
          <p:cNvSpPr txBox="1"/>
          <p:nvPr/>
        </p:nvSpPr>
        <p:spPr>
          <a:xfrm>
            <a:off x="8778240" y="4355794"/>
            <a:ext cx="473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0070C0"/>
                </a:solidFill>
                <a:latin typeface="Elephant" panose="02020904090505020303" pitchFamily="18" charset="0"/>
              </a:rPr>
              <a:t>…and the list goes on</a:t>
            </a:r>
          </a:p>
        </p:txBody>
      </p:sp>
    </p:spTree>
    <p:extLst>
      <p:ext uri="{BB962C8B-B14F-4D97-AF65-F5344CB8AC3E}">
        <p14:creationId xmlns:p14="http://schemas.microsoft.com/office/powerpoint/2010/main" val="141442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661A-4AB0-9192-F2DF-1581582A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716B-F2C3-FD55-BC48-136AD494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rial Rounded MT Bold" panose="020F0704030504030204" pitchFamily="34" charset="0"/>
              </a:rPr>
              <a:t>Activism</a:t>
            </a:r>
            <a:r>
              <a:rPr lang="en-IN" dirty="0">
                <a:latin typeface="Arial Rounded MT Bold" panose="020F0704030504030204" pitchFamily="34" charset="0"/>
              </a:rPr>
              <a:t> – Play an active role in bridging gaps in Training; Education and Biasedness</a:t>
            </a:r>
          </a:p>
          <a:p>
            <a:r>
              <a:rPr lang="en-IN" b="1" dirty="0">
                <a:latin typeface="Arial Rounded MT Bold" panose="020F0704030504030204" pitchFamily="34" charset="0"/>
              </a:rPr>
              <a:t>Environment</a:t>
            </a:r>
            <a:r>
              <a:rPr lang="en-IN" dirty="0">
                <a:latin typeface="Arial Rounded MT Bold" panose="020F0704030504030204" pitchFamily="34" charset="0"/>
              </a:rPr>
              <a:t> – Create engaging and growing environment around us where gender diversity can grow</a:t>
            </a:r>
          </a:p>
          <a:p>
            <a:r>
              <a:rPr lang="en-IN" dirty="0">
                <a:latin typeface="Arial Rounded MT Bold" panose="020F0704030504030204" pitchFamily="34" charset="0"/>
              </a:rPr>
              <a:t>Build </a:t>
            </a:r>
            <a:r>
              <a:rPr lang="en-IN" b="1" dirty="0">
                <a:latin typeface="Arial Rounded MT Bold" panose="020F0704030504030204" pitchFamily="34" charset="0"/>
              </a:rPr>
              <a:t>awareness</a:t>
            </a:r>
            <a:r>
              <a:rPr lang="en-IN" dirty="0">
                <a:latin typeface="Arial Rounded MT Bold" panose="020F0704030504030204" pitchFamily="34" charset="0"/>
              </a:rPr>
              <a:t> around gender diversity</a:t>
            </a:r>
          </a:p>
          <a:p>
            <a:r>
              <a:rPr lang="en-IN" b="1" dirty="0">
                <a:latin typeface="Arial Rounded MT Bold" panose="020F0704030504030204" pitchFamily="34" charset="0"/>
              </a:rPr>
              <a:t>Change in Mindset -</a:t>
            </a:r>
            <a:r>
              <a:rPr lang="en-IN" dirty="0">
                <a:latin typeface="Arial Rounded MT Bold" panose="020F0704030504030204" pitchFamily="34" charset="0"/>
              </a:rPr>
              <a:t> Society is progressing with respect to Women. Are we changing along with it?</a:t>
            </a:r>
          </a:p>
          <a:p>
            <a:r>
              <a:rPr lang="en-IN" b="1" dirty="0">
                <a:latin typeface="Arial Rounded MT Bold" panose="020F0704030504030204" pitchFamily="34" charset="0"/>
              </a:rPr>
              <a:t>Women</a:t>
            </a:r>
            <a:r>
              <a:rPr lang="en-IN" dirty="0">
                <a:latin typeface="Arial Rounded MT Bold" panose="020F0704030504030204" pitchFamily="34" charset="0"/>
              </a:rPr>
              <a:t> - Volunteer and lead the change. Remember You are the Change </a:t>
            </a:r>
          </a:p>
        </p:txBody>
      </p:sp>
    </p:spTree>
    <p:extLst>
      <p:ext uri="{BB962C8B-B14F-4D97-AF65-F5344CB8AC3E}">
        <p14:creationId xmlns:p14="http://schemas.microsoft.com/office/powerpoint/2010/main" val="85747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469C-EB15-920B-0DB8-D3332621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645" y="306333"/>
            <a:ext cx="9873395" cy="1280890"/>
          </a:xfrm>
        </p:spPr>
        <p:txBody>
          <a:bodyPr>
            <a:noAutofit/>
          </a:bodyPr>
          <a:lstStyle/>
          <a:p>
            <a:r>
              <a:rPr lang="en-IN" sz="5400" dirty="0">
                <a:solidFill>
                  <a:srgbClr val="7030A0"/>
                </a:solidFill>
                <a:latin typeface="Gill Sans Ultra Bold Condensed" panose="020B0A06020104020203" pitchFamily="34" charset="0"/>
              </a:rPr>
              <a:t>With Great Power comes Great Responsibilities!!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7B636-276F-66C0-2A7C-2C780FDCB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12" y="2214880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>
                <a:latin typeface="Arial Rounded MT Bold" panose="020F0704030504030204" pitchFamily="34" charset="0"/>
              </a:rPr>
              <a:t>Leadership: </a:t>
            </a:r>
            <a:r>
              <a:rPr lang="en-IN" dirty="0">
                <a:latin typeface="Arial Rounded MT Bold" panose="020F0704030504030204" pitchFamily="34" charset="0"/>
              </a:rPr>
              <a:t>Inspire others, Lead by Example, empower others</a:t>
            </a:r>
          </a:p>
          <a:p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b="1" dirty="0">
                <a:latin typeface="Arial Rounded MT Bold" panose="020F0704030504030204" pitchFamily="34" charset="0"/>
              </a:rPr>
              <a:t>Industry Knowledge: </a:t>
            </a:r>
            <a:r>
              <a:rPr lang="en-IN" dirty="0">
                <a:latin typeface="Arial Rounded MT Bold" panose="020F0704030504030204" pitchFamily="34" charset="0"/>
              </a:rPr>
              <a:t>Have fair knowledge of the industry in which company operates with regard to manufacturing process, market, business models and competition</a:t>
            </a:r>
          </a:p>
          <a:p>
            <a:endParaRPr lang="en-IN" b="1" dirty="0">
              <a:latin typeface="Arial Rounded MT Bold" panose="020F0704030504030204" pitchFamily="34" charset="0"/>
            </a:endParaRPr>
          </a:p>
          <a:p>
            <a:r>
              <a:rPr lang="en-IN" b="1" dirty="0">
                <a:latin typeface="Arial Rounded MT Bold" panose="020F0704030504030204" pitchFamily="34" charset="0"/>
              </a:rPr>
              <a:t>Good command on Accounting and Finance: </a:t>
            </a:r>
            <a:r>
              <a:rPr lang="en-IN" dirty="0">
                <a:latin typeface="Arial Rounded MT Bold" panose="020F0704030504030204" pitchFamily="34" charset="0"/>
              </a:rPr>
              <a:t>Good command on accounting and Finance and should also be able to read and gauge various ratios and figures</a:t>
            </a:r>
          </a:p>
          <a:p>
            <a:endParaRPr lang="en-IN" b="1" dirty="0">
              <a:latin typeface="Arial Rounded MT Bold" panose="020F0704030504030204" pitchFamily="34" charset="0"/>
            </a:endParaRPr>
          </a:p>
          <a:p>
            <a:r>
              <a:rPr lang="en-IN" b="1" dirty="0">
                <a:latin typeface="Arial Rounded MT Bold" panose="020F0704030504030204" pitchFamily="34" charset="0"/>
              </a:rPr>
              <a:t>Legal, regulatory and governance knowledge: </a:t>
            </a:r>
            <a:r>
              <a:rPr lang="en-IN" dirty="0">
                <a:latin typeface="Arial Rounded MT Bold" panose="020F0704030504030204" pitchFamily="34" charset="0"/>
              </a:rPr>
              <a:t>The cost of compliance is high but the cost of non compliance is too heavy</a:t>
            </a:r>
          </a:p>
          <a:p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b="1" dirty="0">
                <a:latin typeface="Arial Rounded MT Bold" panose="020F0704030504030204" pitchFamily="34" charset="0"/>
              </a:rPr>
              <a:t>Risk Management: </a:t>
            </a:r>
            <a:r>
              <a:rPr lang="en-IN" dirty="0">
                <a:latin typeface="Arial Rounded MT Bold" panose="020F0704030504030204" pitchFamily="34" charset="0"/>
              </a:rPr>
              <a:t>Where the degree of change is frightening, to protect the company from becoming defunct and non relevant, Board is expected to oversee the risk management strategies and protocols</a:t>
            </a:r>
          </a:p>
        </p:txBody>
      </p:sp>
    </p:spTree>
    <p:extLst>
      <p:ext uri="{BB962C8B-B14F-4D97-AF65-F5344CB8AC3E}">
        <p14:creationId xmlns:p14="http://schemas.microsoft.com/office/powerpoint/2010/main" val="42409110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705</TotalTime>
  <Words>822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Arial Rounded MT Bold</vt:lpstr>
      <vt:lpstr>Bernard MT Condensed</vt:lpstr>
      <vt:lpstr>Calibri</vt:lpstr>
      <vt:lpstr>Century Gothic</vt:lpstr>
      <vt:lpstr>Elephant</vt:lpstr>
      <vt:lpstr>Gill Sans Ultra Bold Condensed</vt:lpstr>
      <vt:lpstr>Wingdings</vt:lpstr>
      <vt:lpstr>Wingdings 3</vt:lpstr>
      <vt:lpstr>Wisp</vt:lpstr>
      <vt:lpstr>WOMEN DIRECTOR :- RESPONSIBILITY AND LIABILITY</vt:lpstr>
      <vt:lpstr>New Inclusions in Companies Act 2013</vt:lpstr>
      <vt:lpstr>Applicability of Women Director</vt:lpstr>
      <vt:lpstr>Regulation 17(1) of SEBI (Listing Obligation Disclosure Requirements), Regulations 2015</vt:lpstr>
      <vt:lpstr>Appointment of Women Director</vt:lpstr>
      <vt:lpstr>Duties of a Woman Director (Sec 166)</vt:lpstr>
      <vt:lpstr>Why Woman?</vt:lpstr>
      <vt:lpstr>What can WE do?</vt:lpstr>
      <vt:lpstr>With Great Power comes Great Responsibilities!!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DIRECTOR :- RESPONSIBILITY AND LIABILITY</dc:title>
  <dc:creator>RENU MODI</dc:creator>
  <cp:lastModifiedBy>RENU MODI</cp:lastModifiedBy>
  <cp:revision>28</cp:revision>
  <dcterms:created xsi:type="dcterms:W3CDTF">2023-01-14T06:06:59Z</dcterms:created>
  <dcterms:modified xsi:type="dcterms:W3CDTF">2023-01-16T07:12:22Z</dcterms:modified>
</cp:coreProperties>
</file>