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77" r:id="rId3"/>
    <p:sldId id="257" r:id="rId4"/>
    <p:sldId id="258" r:id="rId5"/>
    <p:sldId id="259" r:id="rId6"/>
    <p:sldId id="260" r:id="rId7"/>
    <p:sldId id="276" r:id="rId8"/>
    <p:sldId id="263" r:id="rId9"/>
    <p:sldId id="264" r:id="rId10"/>
    <p:sldId id="268" r:id="rId11"/>
    <p:sldId id="267" r:id="rId12"/>
    <p:sldId id="261" r:id="rId13"/>
    <p:sldId id="269" r:id="rId14"/>
    <p:sldId id="270" r:id="rId15"/>
    <p:sldId id="271" r:id="rId16"/>
    <p:sldId id="279" r:id="rId17"/>
    <p:sldId id="280"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62"/>
      </p:cViewPr>
      <p:guideLst/>
    </p:cSldViewPr>
  </p:slideViewPr>
  <p:notesTextViewPr>
    <p:cViewPr>
      <p:scale>
        <a:sx n="1" d="1"/>
        <a:sy n="1" d="1"/>
      </p:scale>
      <p:origin x="0" y="0"/>
    </p:cViewPr>
  </p:notesTextViewPr>
  <p:notesViewPr>
    <p:cSldViewPr snapToGrid="0">
      <p:cViewPr varScale="1">
        <p:scale>
          <a:sx n="80" d="100"/>
          <a:sy n="80"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AF430-5156-4AB1-A56D-5A673D96FB28}"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n-IN"/>
        </a:p>
      </dgm:t>
    </dgm:pt>
    <dgm:pt modelId="{020D2761-0A09-45A4-8A74-CA970B593E80}">
      <dgm:prSet phldrT="[Text]"/>
      <dgm:spPr/>
      <dgm:t>
        <a:bodyPr/>
        <a:lstStyle/>
        <a:p>
          <a:r>
            <a:rPr lang="en-IN" b="1" dirty="0" smtClean="0">
              <a:effectLst/>
              <a:latin typeface="Bookman Old Style" panose="02050604050505020204" pitchFamily="18" charset="0"/>
              <a:ea typeface="Times New Roman" panose="02020603050405020304" pitchFamily="18" charset="0"/>
              <a:cs typeface="Times New Roman" panose="02020603050405020304" pitchFamily="18" charset="0"/>
            </a:rPr>
            <a:t>The Income Tax Act,1961</a:t>
          </a:r>
          <a:endParaRPr lang="en-IN" dirty="0"/>
        </a:p>
      </dgm:t>
    </dgm:pt>
    <dgm:pt modelId="{AB538FAF-43B9-4ADA-9BDB-D1A7F5CAC6A5}" type="parTrans" cxnId="{8FC6151D-1CBD-4069-9E08-D28768F76C1D}">
      <dgm:prSet/>
      <dgm:spPr/>
      <dgm:t>
        <a:bodyPr/>
        <a:lstStyle/>
        <a:p>
          <a:endParaRPr lang="en-IN"/>
        </a:p>
      </dgm:t>
    </dgm:pt>
    <dgm:pt modelId="{9B26DC53-0B94-487C-9E64-982C9905326C}" type="sibTrans" cxnId="{8FC6151D-1CBD-4069-9E08-D28768F76C1D}">
      <dgm:prSet/>
      <dgm:spPr/>
      <dgm:t>
        <a:bodyPr/>
        <a:lstStyle/>
        <a:p>
          <a:endParaRPr lang="en-IN"/>
        </a:p>
      </dgm:t>
    </dgm:pt>
    <dgm:pt modelId="{5A21BFB4-7350-4ACA-B7B8-05F0867CC527}">
      <dgm:prSet phldrT="[Text]" custT="1"/>
      <dgm:spPr/>
      <dgm:t>
        <a:bodyPr/>
        <a:lstStyle/>
        <a:p>
          <a:r>
            <a:rPr lang="en-IN" sz="2000" dirty="0" smtClean="0">
              <a:effectLst/>
              <a:latin typeface="Bookman Old Style" panose="02050604050505020204" pitchFamily="18" charset="0"/>
              <a:ea typeface="Times New Roman" panose="02020603050405020304" pitchFamily="18" charset="0"/>
              <a:cs typeface="Times New Roman" panose="02020603050405020304" pitchFamily="18" charset="0"/>
            </a:rPr>
            <a:t>Major </a:t>
          </a:r>
          <a:r>
            <a:rPr lang="en-IN" sz="2000" b="1" u="sng" dirty="0" smtClean="0">
              <a:effectLst/>
              <a:latin typeface="Bookman Old Style" panose="02050604050505020204" pitchFamily="18" charset="0"/>
              <a:ea typeface="Times New Roman" panose="02020603050405020304" pitchFamily="18" charset="0"/>
              <a:cs typeface="Times New Roman" panose="02020603050405020304" pitchFamily="18" charset="0"/>
            </a:rPr>
            <a:t>65 amendments</a:t>
          </a:r>
          <a:r>
            <a:rPr lang="en-IN" sz="2000" dirty="0" smtClean="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IN" sz="2000" b="1" u="sng" dirty="0" smtClean="0">
              <a:effectLst/>
              <a:latin typeface="Bookman Old Style" panose="02050604050505020204" pitchFamily="18" charset="0"/>
              <a:ea typeface="Times New Roman" panose="02020603050405020304" pitchFamily="18" charset="0"/>
              <a:cs typeface="Times New Roman" panose="02020603050405020304" pitchFamily="18" charset="0"/>
            </a:rPr>
            <a:t>4000 individual changes</a:t>
          </a:r>
          <a:r>
            <a:rPr lang="en-IN" sz="2000" dirty="0" smtClean="0">
              <a:effectLst/>
              <a:latin typeface="Bookman Old Style" panose="02050604050505020204" pitchFamily="18" charset="0"/>
              <a:ea typeface="Times New Roman" panose="02020603050405020304" pitchFamily="18" charset="0"/>
              <a:cs typeface="Times New Roman" panose="02020603050405020304" pitchFamily="18" charset="0"/>
            </a:rPr>
            <a:t> (provisos, explanations, clauses)</a:t>
          </a:r>
          <a:endParaRPr lang="en-IN" sz="2000" dirty="0"/>
        </a:p>
      </dgm:t>
    </dgm:pt>
    <dgm:pt modelId="{86B9BA49-6169-49D8-8D58-9ADC8BCFB9B4}" type="parTrans" cxnId="{D85635AC-6B27-4724-A491-8ADA8BCFF638}">
      <dgm:prSet/>
      <dgm:spPr/>
      <dgm:t>
        <a:bodyPr/>
        <a:lstStyle/>
        <a:p>
          <a:endParaRPr lang="en-IN"/>
        </a:p>
      </dgm:t>
    </dgm:pt>
    <dgm:pt modelId="{DF9D5097-0C6A-44FC-93CC-2AAA4CF55428}" type="sibTrans" cxnId="{D85635AC-6B27-4724-A491-8ADA8BCFF638}">
      <dgm:prSet/>
      <dgm:spPr/>
      <dgm:t>
        <a:bodyPr/>
        <a:lstStyle/>
        <a:p>
          <a:endParaRPr lang="en-IN"/>
        </a:p>
      </dgm:t>
    </dgm:pt>
    <dgm:pt modelId="{2D017A83-92FB-4DC0-8477-CE22F7682BBD}">
      <dgm:prSet phldrT="[Text]"/>
      <dgm:spPr/>
      <dgm:t>
        <a:bodyPr/>
        <a:lstStyle/>
        <a:p>
          <a:r>
            <a:rPr lang="en-IN" b="1" dirty="0" smtClean="0">
              <a:effectLst/>
              <a:latin typeface="Bookman Old Style" panose="02050604050505020204" pitchFamily="18" charset="0"/>
              <a:ea typeface="Times New Roman" panose="02020603050405020304" pitchFamily="18" charset="0"/>
              <a:cs typeface="Times New Roman" panose="02020603050405020304" pitchFamily="18" charset="0"/>
            </a:rPr>
            <a:t>The Income Tax Act,2025</a:t>
          </a:r>
          <a:endParaRPr lang="en-IN" dirty="0"/>
        </a:p>
      </dgm:t>
    </dgm:pt>
    <dgm:pt modelId="{D2ABC957-350D-4DB5-A045-038903C454A3}" type="parTrans" cxnId="{37E2ED03-75BD-4771-87A5-56D6763DBC25}">
      <dgm:prSet/>
      <dgm:spPr/>
      <dgm:t>
        <a:bodyPr/>
        <a:lstStyle/>
        <a:p>
          <a:endParaRPr lang="en-IN"/>
        </a:p>
      </dgm:t>
    </dgm:pt>
    <dgm:pt modelId="{4E7FE63E-0EAB-4180-8377-C436C58AE7A3}" type="sibTrans" cxnId="{37E2ED03-75BD-4771-87A5-56D6763DBC25}">
      <dgm:prSet/>
      <dgm:spPr/>
      <dgm:t>
        <a:bodyPr/>
        <a:lstStyle/>
        <a:p>
          <a:endParaRPr lang="en-IN"/>
        </a:p>
      </dgm:t>
    </dgm:pt>
    <dgm:pt modelId="{33925068-96D4-4644-B558-AA99AABC54A8}" type="pres">
      <dgm:prSet presAssocID="{569AF430-5156-4AB1-A56D-5A673D96FB28}" presName="Name0" presStyleCnt="0">
        <dgm:presLayoutVars>
          <dgm:chMax val="7"/>
          <dgm:chPref val="7"/>
          <dgm:dir/>
          <dgm:animLvl val="lvl"/>
        </dgm:presLayoutVars>
      </dgm:prSet>
      <dgm:spPr/>
      <dgm:t>
        <a:bodyPr/>
        <a:lstStyle/>
        <a:p>
          <a:endParaRPr lang="en-IN"/>
        </a:p>
      </dgm:t>
    </dgm:pt>
    <dgm:pt modelId="{79B82942-4100-4E96-8310-30E478DAD0D1}" type="pres">
      <dgm:prSet presAssocID="{020D2761-0A09-45A4-8A74-CA970B593E80}" presName="Accent1" presStyleCnt="0"/>
      <dgm:spPr/>
    </dgm:pt>
    <dgm:pt modelId="{2ED71DC1-BCFA-4EEA-AD5B-547C384E79C6}" type="pres">
      <dgm:prSet presAssocID="{020D2761-0A09-45A4-8A74-CA970B593E80}" presName="Accent" presStyleLbl="node1" presStyleIdx="0" presStyleCnt="3" custLinFactNeighborX="-988" custLinFactNeighborY="-8393"/>
      <dgm:spPr/>
    </dgm:pt>
    <dgm:pt modelId="{AF368CE3-08BE-4077-AA08-8BA4CBBD3696}" type="pres">
      <dgm:prSet presAssocID="{020D2761-0A09-45A4-8A74-CA970B593E80}" presName="Parent1" presStyleLbl="revTx" presStyleIdx="0" presStyleCnt="3" custLinFactNeighborX="-889" custLinFactNeighborY="-35554">
        <dgm:presLayoutVars>
          <dgm:chMax val="1"/>
          <dgm:chPref val="1"/>
          <dgm:bulletEnabled val="1"/>
        </dgm:presLayoutVars>
      </dgm:prSet>
      <dgm:spPr/>
      <dgm:t>
        <a:bodyPr/>
        <a:lstStyle/>
        <a:p>
          <a:endParaRPr lang="en-IN"/>
        </a:p>
      </dgm:t>
    </dgm:pt>
    <dgm:pt modelId="{932D9DA9-FE62-4AF8-ADB1-C488AC6E27C3}" type="pres">
      <dgm:prSet presAssocID="{5A21BFB4-7350-4ACA-B7B8-05F0867CC527}" presName="Accent2" presStyleCnt="0"/>
      <dgm:spPr/>
    </dgm:pt>
    <dgm:pt modelId="{F4EFF569-00CA-4A17-B0EE-21CAA8A148A6}" type="pres">
      <dgm:prSet presAssocID="{5A21BFB4-7350-4ACA-B7B8-05F0867CC527}" presName="Accent" presStyleLbl="node1" presStyleIdx="1" presStyleCnt="3" custLinFactNeighborX="-5926" custLinFactNeighborY="-10368"/>
      <dgm:spPr/>
    </dgm:pt>
    <dgm:pt modelId="{480547C4-DDAA-4EA9-BD12-FF7107A1F8A9}" type="pres">
      <dgm:prSet presAssocID="{5A21BFB4-7350-4ACA-B7B8-05F0867CC527}" presName="Parent2" presStyleLbl="revTx" presStyleIdx="1" presStyleCnt="3" custScaleX="333434" custScaleY="130905" custLinFactX="6608" custLinFactNeighborX="100000" custLinFactNeighborY="-12444">
        <dgm:presLayoutVars>
          <dgm:chMax val="1"/>
          <dgm:chPref val="1"/>
          <dgm:bulletEnabled val="1"/>
        </dgm:presLayoutVars>
      </dgm:prSet>
      <dgm:spPr/>
      <dgm:t>
        <a:bodyPr/>
        <a:lstStyle/>
        <a:p>
          <a:endParaRPr lang="en-IN"/>
        </a:p>
      </dgm:t>
    </dgm:pt>
    <dgm:pt modelId="{E55A7400-8649-4B38-9231-7E18CF221330}" type="pres">
      <dgm:prSet presAssocID="{2D017A83-92FB-4DC0-8477-CE22F7682BBD}" presName="Accent3" presStyleCnt="0"/>
      <dgm:spPr/>
    </dgm:pt>
    <dgm:pt modelId="{B8A0DA14-F547-4B85-A66D-FB810F24F36D}" type="pres">
      <dgm:prSet presAssocID="{2D017A83-92FB-4DC0-8477-CE22F7682BBD}" presName="Accent" presStyleLbl="node1" presStyleIdx="2" presStyleCnt="3" custLinFactNeighborX="665" custLinFactNeighborY="-1213"/>
      <dgm:spPr/>
    </dgm:pt>
    <dgm:pt modelId="{EF27E5A8-59CD-460E-9695-8CD567E2079A}" type="pres">
      <dgm:prSet presAssocID="{2D017A83-92FB-4DC0-8477-CE22F7682BBD}" presName="Parent3" presStyleLbl="revTx" presStyleIdx="2" presStyleCnt="3">
        <dgm:presLayoutVars>
          <dgm:chMax val="1"/>
          <dgm:chPref val="1"/>
          <dgm:bulletEnabled val="1"/>
        </dgm:presLayoutVars>
      </dgm:prSet>
      <dgm:spPr/>
      <dgm:t>
        <a:bodyPr/>
        <a:lstStyle/>
        <a:p>
          <a:endParaRPr lang="en-IN"/>
        </a:p>
      </dgm:t>
    </dgm:pt>
  </dgm:ptLst>
  <dgm:cxnLst>
    <dgm:cxn modelId="{37E2ED03-75BD-4771-87A5-56D6763DBC25}" srcId="{569AF430-5156-4AB1-A56D-5A673D96FB28}" destId="{2D017A83-92FB-4DC0-8477-CE22F7682BBD}" srcOrd="2" destOrd="0" parTransId="{D2ABC957-350D-4DB5-A045-038903C454A3}" sibTransId="{4E7FE63E-0EAB-4180-8377-C436C58AE7A3}"/>
    <dgm:cxn modelId="{351975B0-2BB0-43E0-B1B2-8D938F75D94A}" type="presOf" srcId="{020D2761-0A09-45A4-8A74-CA970B593E80}" destId="{AF368CE3-08BE-4077-AA08-8BA4CBBD3696}" srcOrd="0" destOrd="0" presId="urn:microsoft.com/office/officeart/2009/layout/CircleArrowProcess"/>
    <dgm:cxn modelId="{29E5ECDA-FC29-4D9E-BF86-1F9F3C692DD9}" type="presOf" srcId="{2D017A83-92FB-4DC0-8477-CE22F7682BBD}" destId="{EF27E5A8-59CD-460E-9695-8CD567E2079A}" srcOrd="0" destOrd="0" presId="urn:microsoft.com/office/officeart/2009/layout/CircleArrowProcess"/>
    <dgm:cxn modelId="{8FC6151D-1CBD-4069-9E08-D28768F76C1D}" srcId="{569AF430-5156-4AB1-A56D-5A673D96FB28}" destId="{020D2761-0A09-45A4-8A74-CA970B593E80}" srcOrd="0" destOrd="0" parTransId="{AB538FAF-43B9-4ADA-9BDB-D1A7F5CAC6A5}" sibTransId="{9B26DC53-0B94-487C-9E64-982C9905326C}"/>
    <dgm:cxn modelId="{6AD84AD1-0842-4968-BCC6-373C1ED9185E}" type="presOf" srcId="{5A21BFB4-7350-4ACA-B7B8-05F0867CC527}" destId="{480547C4-DDAA-4EA9-BD12-FF7107A1F8A9}" srcOrd="0" destOrd="0" presId="urn:microsoft.com/office/officeart/2009/layout/CircleArrowProcess"/>
    <dgm:cxn modelId="{B6D31591-F6E4-4DC3-9376-1694470FD77B}" type="presOf" srcId="{569AF430-5156-4AB1-A56D-5A673D96FB28}" destId="{33925068-96D4-4644-B558-AA99AABC54A8}" srcOrd="0" destOrd="0" presId="urn:microsoft.com/office/officeart/2009/layout/CircleArrowProcess"/>
    <dgm:cxn modelId="{D85635AC-6B27-4724-A491-8ADA8BCFF638}" srcId="{569AF430-5156-4AB1-A56D-5A673D96FB28}" destId="{5A21BFB4-7350-4ACA-B7B8-05F0867CC527}" srcOrd="1" destOrd="0" parTransId="{86B9BA49-6169-49D8-8D58-9ADC8BCFB9B4}" sibTransId="{DF9D5097-0C6A-44FC-93CC-2AAA4CF55428}"/>
    <dgm:cxn modelId="{51C7F291-91F8-4588-8BB1-71DA9E39B061}" type="presParOf" srcId="{33925068-96D4-4644-B558-AA99AABC54A8}" destId="{79B82942-4100-4E96-8310-30E478DAD0D1}" srcOrd="0" destOrd="0" presId="urn:microsoft.com/office/officeart/2009/layout/CircleArrowProcess"/>
    <dgm:cxn modelId="{5AC5E1AA-8CCE-40AF-AF1F-079899DCD8ED}" type="presParOf" srcId="{79B82942-4100-4E96-8310-30E478DAD0D1}" destId="{2ED71DC1-BCFA-4EEA-AD5B-547C384E79C6}" srcOrd="0" destOrd="0" presId="urn:microsoft.com/office/officeart/2009/layout/CircleArrowProcess"/>
    <dgm:cxn modelId="{9ED1DEE1-DE8C-497C-B1F4-8BE11FA40558}" type="presParOf" srcId="{33925068-96D4-4644-B558-AA99AABC54A8}" destId="{AF368CE3-08BE-4077-AA08-8BA4CBBD3696}" srcOrd="1" destOrd="0" presId="urn:microsoft.com/office/officeart/2009/layout/CircleArrowProcess"/>
    <dgm:cxn modelId="{165FDC18-9A88-4F84-BD15-39BA00510FBA}" type="presParOf" srcId="{33925068-96D4-4644-B558-AA99AABC54A8}" destId="{932D9DA9-FE62-4AF8-ADB1-C488AC6E27C3}" srcOrd="2" destOrd="0" presId="urn:microsoft.com/office/officeart/2009/layout/CircleArrowProcess"/>
    <dgm:cxn modelId="{9ECD261B-C81C-480A-A38C-3D1E2B6BD923}" type="presParOf" srcId="{932D9DA9-FE62-4AF8-ADB1-C488AC6E27C3}" destId="{F4EFF569-00CA-4A17-B0EE-21CAA8A148A6}" srcOrd="0" destOrd="0" presId="urn:microsoft.com/office/officeart/2009/layout/CircleArrowProcess"/>
    <dgm:cxn modelId="{3C68B895-E990-4272-BE56-E4420B7EE74D}" type="presParOf" srcId="{33925068-96D4-4644-B558-AA99AABC54A8}" destId="{480547C4-DDAA-4EA9-BD12-FF7107A1F8A9}" srcOrd="3" destOrd="0" presId="urn:microsoft.com/office/officeart/2009/layout/CircleArrowProcess"/>
    <dgm:cxn modelId="{909AFABF-94BB-4233-865E-E1DBD0CC6A92}" type="presParOf" srcId="{33925068-96D4-4644-B558-AA99AABC54A8}" destId="{E55A7400-8649-4B38-9231-7E18CF221330}" srcOrd="4" destOrd="0" presId="urn:microsoft.com/office/officeart/2009/layout/CircleArrowProcess"/>
    <dgm:cxn modelId="{D41C8191-D058-4605-9D0B-8EAF493F307E}" type="presParOf" srcId="{E55A7400-8649-4B38-9231-7E18CF221330}" destId="{B8A0DA14-F547-4B85-A66D-FB810F24F36D}" srcOrd="0" destOrd="0" presId="urn:microsoft.com/office/officeart/2009/layout/CircleArrowProcess"/>
    <dgm:cxn modelId="{30ACEE24-AF65-4514-9D22-B5411BC3C9EE}" type="presParOf" srcId="{33925068-96D4-4644-B558-AA99AABC54A8}" destId="{EF27E5A8-59CD-460E-9695-8CD567E2079A}"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71DC1-BCFA-4EEA-AD5B-547C384E79C6}">
      <dsp:nvSpPr>
        <dsp:cNvPr id="0" name=""/>
        <dsp:cNvSpPr/>
      </dsp:nvSpPr>
      <dsp:spPr>
        <a:xfrm>
          <a:off x="4723090" y="-260241"/>
          <a:ext cx="3100219" cy="3100691"/>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68CE3-08BE-4077-AA08-8BA4CBBD3696}">
      <dsp:nvSpPr>
        <dsp:cNvPr id="0" name=""/>
        <dsp:cNvSpPr/>
      </dsp:nvSpPr>
      <dsp:spPr>
        <a:xfrm>
          <a:off x="5423656" y="813266"/>
          <a:ext cx="1722732" cy="861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b="1" kern="1200" dirty="0" smtClean="0">
              <a:effectLst/>
              <a:latin typeface="Bookman Old Style" panose="02050604050505020204" pitchFamily="18" charset="0"/>
              <a:ea typeface="Times New Roman" panose="02020603050405020304" pitchFamily="18" charset="0"/>
              <a:cs typeface="Times New Roman" panose="02020603050405020304" pitchFamily="18" charset="0"/>
            </a:rPr>
            <a:t>The Income Tax Act,1961</a:t>
          </a:r>
          <a:endParaRPr lang="en-IN" sz="2000" kern="1200" dirty="0"/>
        </a:p>
      </dsp:txBody>
      <dsp:txXfrm>
        <a:off x="5423656" y="813266"/>
        <a:ext cx="1722732" cy="861159"/>
      </dsp:txXfrm>
    </dsp:sp>
    <dsp:sp modelId="{F4EFF569-00CA-4A17-B0EE-21CAA8A148A6}">
      <dsp:nvSpPr>
        <dsp:cNvPr id="0" name=""/>
        <dsp:cNvSpPr/>
      </dsp:nvSpPr>
      <dsp:spPr>
        <a:xfrm>
          <a:off x="3708926" y="1460097"/>
          <a:ext cx="3100219" cy="3100691"/>
        </a:xfrm>
        <a:prstGeom prst="leftCircularArrow">
          <a:avLst>
            <a:gd name="adj1" fmla="val 10980"/>
            <a:gd name="adj2" fmla="val 1142322"/>
            <a:gd name="adj3" fmla="val 6300000"/>
            <a:gd name="adj4" fmla="val 18900000"/>
            <a:gd name="adj5" fmla="val 125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0547C4-DDAA-4EA9-BD12-FF7107A1F8A9}">
      <dsp:nvSpPr>
        <dsp:cNvPr id="0" name=""/>
        <dsp:cNvSpPr/>
      </dsp:nvSpPr>
      <dsp:spPr>
        <a:xfrm>
          <a:off x="4407238" y="2671092"/>
          <a:ext cx="5744174" cy="112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smtClean="0">
              <a:effectLst/>
              <a:latin typeface="Bookman Old Style" panose="02050604050505020204" pitchFamily="18" charset="0"/>
              <a:ea typeface="Times New Roman" panose="02020603050405020304" pitchFamily="18" charset="0"/>
              <a:cs typeface="Times New Roman" panose="02020603050405020304" pitchFamily="18" charset="0"/>
            </a:rPr>
            <a:t>Major </a:t>
          </a:r>
          <a:r>
            <a:rPr lang="en-IN" sz="2000" b="1" u="sng" kern="1200" dirty="0" smtClean="0">
              <a:effectLst/>
              <a:latin typeface="Bookman Old Style" panose="02050604050505020204" pitchFamily="18" charset="0"/>
              <a:ea typeface="Times New Roman" panose="02020603050405020304" pitchFamily="18" charset="0"/>
              <a:cs typeface="Times New Roman" panose="02020603050405020304" pitchFamily="18" charset="0"/>
            </a:rPr>
            <a:t>65 amendments</a:t>
          </a:r>
          <a:r>
            <a:rPr lang="en-IN" sz="2000" kern="1200" dirty="0" smtClean="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N" sz="2000" kern="12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ctr" defTabSz="889000">
            <a:lnSpc>
              <a:spcPct val="90000"/>
            </a:lnSpc>
            <a:spcBef>
              <a:spcPct val="0"/>
            </a:spcBef>
            <a:spcAft>
              <a:spcPct val="35000"/>
            </a:spcAft>
          </a:pPr>
          <a:r>
            <a:rPr lang="en-IN" sz="2000" b="1" u="sng" kern="1200" dirty="0" smtClean="0">
              <a:effectLst/>
              <a:latin typeface="Bookman Old Style" panose="02050604050505020204" pitchFamily="18" charset="0"/>
              <a:ea typeface="Times New Roman" panose="02020603050405020304" pitchFamily="18" charset="0"/>
              <a:cs typeface="Times New Roman" panose="02020603050405020304" pitchFamily="18" charset="0"/>
            </a:rPr>
            <a:t>4000 individual changes</a:t>
          </a:r>
          <a:r>
            <a:rPr lang="en-IN" sz="2000" kern="1200" dirty="0" smtClean="0">
              <a:effectLst/>
              <a:latin typeface="Bookman Old Style" panose="02050604050505020204" pitchFamily="18" charset="0"/>
              <a:ea typeface="Times New Roman" panose="02020603050405020304" pitchFamily="18" charset="0"/>
              <a:cs typeface="Times New Roman" panose="02020603050405020304" pitchFamily="18" charset="0"/>
            </a:rPr>
            <a:t> (provisos, explanations, clauses)</a:t>
          </a:r>
          <a:endParaRPr lang="en-IN" sz="2000" kern="1200" dirty="0"/>
        </a:p>
      </dsp:txBody>
      <dsp:txXfrm>
        <a:off x="4407238" y="2671092"/>
        <a:ext cx="5744174" cy="1127301"/>
      </dsp:txXfrm>
    </dsp:sp>
    <dsp:sp modelId="{B8A0DA14-F547-4B85-A66D-FB810F24F36D}">
      <dsp:nvSpPr>
        <dsp:cNvPr id="0" name=""/>
        <dsp:cNvSpPr/>
      </dsp:nvSpPr>
      <dsp:spPr>
        <a:xfrm>
          <a:off x="4992087" y="3744028"/>
          <a:ext cx="2663568" cy="2664636"/>
        </a:xfrm>
        <a:prstGeom prst="blockArc">
          <a:avLst>
            <a:gd name="adj1" fmla="val 13500000"/>
            <a:gd name="adj2" fmla="val 10800000"/>
            <a:gd name="adj3" fmla="val 1274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7E5A8-59CD-460E-9695-8CD567E2079A}">
      <dsp:nvSpPr>
        <dsp:cNvPr id="0" name=""/>
        <dsp:cNvSpPr/>
      </dsp:nvSpPr>
      <dsp:spPr>
        <a:xfrm>
          <a:off x="5443046" y="4705785"/>
          <a:ext cx="1722732" cy="861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b="1" kern="1200" dirty="0" smtClean="0">
              <a:effectLst/>
              <a:latin typeface="Bookman Old Style" panose="02050604050505020204" pitchFamily="18" charset="0"/>
              <a:ea typeface="Times New Roman" panose="02020603050405020304" pitchFamily="18" charset="0"/>
              <a:cs typeface="Times New Roman" panose="02020603050405020304" pitchFamily="18" charset="0"/>
            </a:rPr>
            <a:t>The Income Tax Act,2025</a:t>
          </a:r>
          <a:endParaRPr lang="en-IN" sz="2000" kern="1200" dirty="0"/>
        </a:p>
      </dsp:txBody>
      <dsp:txXfrm>
        <a:off x="5443046" y="4705785"/>
        <a:ext cx="1722732" cy="86115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5C3E89-4225-4F8F-A1A6-4033E4B7F362}" type="datetimeFigureOut">
              <a:rPr lang="en-IN" smtClean="0"/>
              <a:t>16-12-2025</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BCA096-6623-4833-A960-1CD1C32A279B}" type="slidenum">
              <a:rPr lang="en-IN" smtClean="0"/>
              <a:t>‹#›</a:t>
            </a:fld>
            <a:endParaRPr lang="en-IN"/>
          </a:p>
        </p:txBody>
      </p:sp>
    </p:spTree>
    <p:extLst>
      <p:ext uri="{BB962C8B-B14F-4D97-AF65-F5344CB8AC3E}">
        <p14:creationId xmlns:p14="http://schemas.microsoft.com/office/powerpoint/2010/main" val="14618653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0B93D29-20F5-491F-8492-6B3329FE6AC3}" type="datetimeFigureOut">
              <a:rPr lang="en-IN" smtClean="0"/>
              <a:t>16-12-2025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412242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0B93D29-20F5-491F-8492-6B3329FE6AC3}" type="datetimeFigureOut">
              <a:rPr lang="en-IN" smtClean="0"/>
              <a:t>16-12-2025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426859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0B93D29-20F5-491F-8492-6B3329FE6AC3}" type="datetimeFigureOut">
              <a:rPr lang="en-IN" smtClean="0"/>
              <a:t>16-12-2025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411470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0B93D29-20F5-491F-8492-6B3329FE6AC3}" type="datetimeFigureOut">
              <a:rPr lang="en-IN" smtClean="0"/>
              <a:t>16-12-2025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291240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B93D29-20F5-491F-8492-6B3329FE6AC3}" type="datetimeFigureOut">
              <a:rPr lang="en-IN" smtClean="0"/>
              <a:t>16-12-2025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52915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0B93D29-20F5-491F-8492-6B3329FE6AC3}" type="datetimeFigureOut">
              <a:rPr lang="en-IN" smtClean="0"/>
              <a:t>16-12-2025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111067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0B93D29-20F5-491F-8492-6B3329FE6AC3}" type="datetimeFigureOut">
              <a:rPr lang="en-IN" smtClean="0"/>
              <a:t>16-12-2025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54548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0B93D29-20F5-491F-8492-6B3329FE6AC3}" type="datetimeFigureOut">
              <a:rPr lang="en-IN" smtClean="0"/>
              <a:t>16-12-2025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147346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93D29-20F5-491F-8492-6B3329FE6AC3}" type="datetimeFigureOut">
              <a:rPr lang="en-IN" smtClean="0"/>
              <a:t>16-12-2025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339192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93D29-20F5-491F-8492-6B3329FE6AC3}" type="datetimeFigureOut">
              <a:rPr lang="en-IN" smtClean="0"/>
              <a:t>16-12-2025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63067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93D29-20F5-491F-8492-6B3329FE6AC3}" type="datetimeFigureOut">
              <a:rPr lang="en-IN" smtClean="0"/>
              <a:t>16-12-2025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383688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93D29-20F5-491F-8492-6B3329FE6AC3}" type="datetimeFigureOut">
              <a:rPr lang="en-IN" smtClean="0"/>
              <a:t>16-12-2025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ED2DF-66F2-453A-A563-915E00F8EB56}" type="slidenum">
              <a:rPr lang="en-IN" smtClean="0"/>
              <a:t>‹#›</a:t>
            </a:fld>
            <a:endParaRPr lang="en-IN"/>
          </a:p>
        </p:txBody>
      </p:sp>
    </p:spTree>
    <p:extLst>
      <p:ext uri="{BB962C8B-B14F-4D97-AF65-F5344CB8AC3E}">
        <p14:creationId xmlns:p14="http://schemas.microsoft.com/office/powerpoint/2010/main" val="656181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799" y="315307"/>
            <a:ext cx="4345305" cy="6542693"/>
          </a:xfrm>
          <a:prstGeom prst="rect">
            <a:avLst/>
          </a:prstGeom>
        </p:spPr>
        <p:txBody>
          <a:bodyPr wrap="square">
            <a:spAutoFit/>
          </a:bodyPr>
          <a:lstStyle/>
          <a:p>
            <a:pPr>
              <a:lnSpc>
                <a:spcPct val="150000"/>
              </a:lnSpc>
              <a:spcAft>
                <a:spcPts val="800"/>
              </a:spcAft>
            </a:pPr>
            <a:r>
              <a:rPr lang="en-IN" b="1" u="sng" dirty="0" smtClean="0">
                <a:effectLst/>
                <a:latin typeface="Bookman Old Style" panose="02050604050505020204" pitchFamily="18" charset="0"/>
                <a:ea typeface="Times New Roman" panose="02020603050405020304" pitchFamily="18" charset="0"/>
                <a:cs typeface="Times New Roman" panose="02020603050405020304" pitchFamily="18" charset="0"/>
              </a:rPr>
              <a:t>BUDGET 2024 SPEECH BY FINANCE MINISTER:</a:t>
            </a:r>
            <a:r>
              <a:rPr lang="en-IN" u="sng" dirty="0" smtClean="0">
                <a:effectLst/>
                <a:latin typeface="Bookman Old Style" panose="02050604050505020204" pitchFamily="18" charset="0"/>
                <a:ea typeface="Times New Roman" panose="02020603050405020304" pitchFamily="18" charset="0"/>
                <a:cs typeface="Times New Roman" panose="02020603050405020304" pitchFamily="18" charset="0"/>
              </a:rPr>
              <a:t> (PAGE 25) </a:t>
            </a:r>
            <a:endParaRPr lang="en-IN"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IN" b="1" dirty="0" smtClean="0">
                <a:effectLst/>
                <a:latin typeface="Bookman Old Style" panose="02050604050505020204" pitchFamily="18" charset="0"/>
                <a:ea typeface="Times New Roman" panose="02020603050405020304" pitchFamily="18" charset="0"/>
                <a:cs typeface="Times New Roman" panose="02020603050405020304" pitchFamily="18" charset="0"/>
              </a:rPr>
              <a:t>Comprehensive Review of the Income-tax Act, 1961</a:t>
            </a:r>
            <a:endParaRPr lang="en-IN"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IN" dirty="0" smtClean="0">
                <a:effectLst/>
                <a:latin typeface="Bookman Old Style" panose="02050604050505020204" pitchFamily="18" charset="0"/>
                <a:ea typeface="Times New Roman" panose="02020603050405020304" pitchFamily="18" charset="0"/>
                <a:cs typeface="Times New Roman" panose="02020603050405020304" pitchFamily="18" charset="0"/>
              </a:rPr>
              <a:t>137. “I am now announcing a comprehensive review of the Income-tax Act, 1961. The purpose is to make the Act concise, lucid, easy to read and understand. This will reduce disputes and litigation, thereby providing tax certainty to the tax payers. It will also bring down the demand embroiled in litigation. It is proposed to be completed in six months.”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24951" t="21002" r="24799" b="30197"/>
          <a:stretch/>
        </p:blipFill>
        <p:spPr bwMode="auto">
          <a:xfrm>
            <a:off x="4876800" y="312103"/>
            <a:ext cx="7315200" cy="64061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166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80" y="0"/>
            <a:ext cx="7240993" cy="6709529"/>
          </a:xfrm>
          <a:prstGeom prst="rect">
            <a:avLst/>
          </a:prstGeom>
        </p:spPr>
        <p:txBody>
          <a:bodyPr wrap="square">
            <a:spAutoFit/>
          </a:bodyPr>
          <a:lstStyle/>
          <a:p>
            <a:r>
              <a:rPr lang="en-IN" sz="1400" b="1" u="sng" dirty="0" smtClean="0">
                <a:latin typeface="Bookman Old Style" panose="02050604050505020204" pitchFamily="18" charset="0"/>
                <a:ea typeface="Calibri" panose="020F0502020204030204" pitchFamily="34" charset="0"/>
                <a:cs typeface="Times New Roman" panose="02020603050405020304" pitchFamily="18" charset="0"/>
              </a:rPr>
              <a:t>OLD INCOME TAX ACT, 1961 </a:t>
            </a:r>
            <a:r>
              <a:rPr lang="en-US" sz="1600" b="1" i="1" dirty="0" smtClean="0">
                <a:latin typeface="Bookman Old Style" panose="02050604050505020204" pitchFamily="18" charset="0"/>
                <a:ea typeface="Times New Roman" panose="02020603050405020304" pitchFamily="18" charset="0"/>
                <a:cs typeface="Times New Roman" panose="02020603050405020304" pitchFamily="18" charset="0"/>
              </a:rPr>
              <a:t>Transactions </a:t>
            </a:r>
            <a:r>
              <a:rPr lang="en-US" sz="1600" b="1" i="1" dirty="0">
                <a:latin typeface="Bookman Old Style" panose="02050604050505020204" pitchFamily="18" charset="0"/>
                <a:ea typeface="Times New Roman" panose="02020603050405020304" pitchFamily="18" charset="0"/>
                <a:cs typeface="Times New Roman" panose="02020603050405020304" pitchFamily="18" charset="0"/>
              </a:rPr>
              <a:t>not regarded as transfer</a:t>
            </a:r>
          </a:p>
          <a:p>
            <a:pPr algn="just"/>
            <a:r>
              <a:rPr lang="en-US" sz="1600" b="1" i="1" dirty="0" smtClean="0">
                <a:latin typeface="Bookman Old Style" panose="02050604050505020204" pitchFamily="18" charset="0"/>
                <a:ea typeface="Times New Roman" panose="02020603050405020304" pitchFamily="18" charset="0"/>
                <a:cs typeface="Times New Roman" panose="02020603050405020304" pitchFamily="18" charset="0"/>
              </a:rPr>
              <a:t>47(xiii) </a:t>
            </a: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any transfer of a capital asset or intangible asset by a firm to a company as a result of succession of the firm by a company in the business carried on by the firm</a:t>
            </a:r>
            <a:r>
              <a:rPr lang="en-US" sz="1600" i="1" dirty="0" smtClean="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 or any transfer of a capital asset to a company in the course of </a:t>
            </a:r>
            <a:r>
              <a:rPr lang="en-US" sz="1600" i="1" dirty="0" err="1" smtClean="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demutualisation</a:t>
            </a:r>
            <a:r>
              <a:rPr lang="en-US" sz="1600" i="1" dirty="0" smtClean="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 or </a:t>
            </a:r>
            <a:r>
              <a:rPr lang="en-US" sz="1600" i="1" dirty="0" err="1" smtClean="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corporatisation</a:t>
            </a:r>
            <a:r>
              <a:rPr lang="en-US" sz="1600" i="1" dirty="0" smtClean="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 of a </a:t>
            </a:r>
            <a:r>
              <a:rPr lang="en-US" sz="1600" i="1" dirty="0" err="1" smtClean="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recognised</a:t>
            </a:r>
            <a:r>
              <a:rPr lang="en-US" sz="1600" i="1" dirty="0" smtClean="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 stock exchange in India as a result of which an association of persons or body of individuals is succeeded by such company :</a:t>
            </a:r>
          </a:p>
          <a:p>
            <a:pPr algn="just"/>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	 	Provided that—</a:t>
            </a:r>
          </a:p>
          <a:p>
            <a:pPr indent="269875" algn="just"/>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a:t>
            </a: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a)</a:t>
            </a:r>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 </a:t>
            </a: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all </a:t>
            </a:r>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the assets and liabilities of the firm or of the association of persons or body of individuals relating to the business immediately before the succession become the assets and liabilities of the company;</a:t>
            </a:r>
          </a:p>
          <a:p>
            <a:pPr indent="269875" algn="just"/>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(b</a:t>
            </a: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 all </a:t>
            </a:r>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the partners of the firm immediately before the succession become the shareholders of the company in the same proportion in which their capital accounts stood in the books of the firm on the date of the succession;</a:t>
            </a:r>
          </a:p>
          <a:p>
            <a:pPr indent="269875" algn="just"/>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(c</a:t>
            </a: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 the </a:t>
            </a:r>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partners of the firm do not receive any consideration or benefit, directly or indirectly, in any form or manner, other than by way of allotment of shares in the company; and</a:t>
            </a:r>
          </a:p>
          <a:p>
            <a:pPr indent="269875" algn="just"/>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(d</a:t>
            </a: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 the </a:t>
            </a:r>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aggregate of the shareholding in the company of the partners of the firm is not less than fifty per cent of the total voting power in the company and their shareholding continues to be as such for a period of five years from the date of the succession;</a:t>
            </a:r>
          </a:p>
          <a:p>
            <a:pPr indent="269875" algn="just"/>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a:t>
            </a: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e)</a:t>
            </a:r>
            <a:r>
              <a:rPr lang="en-US" sz="1600" i="1" dirty="0" smtClean="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the </a:t>
            </a:r>
            <a:r>
              <a:rPr lang="en-US" sz="1600" i="1" dirty="0" err="1">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demutualisation</a:t>
            </a:r>
            <a:r>
              <a:rPr lang="en-US" sz="1600" i="1" dirty="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 or </a:t>
            </a:r>
            <a:r>
              <a:rPr lang="en-US" sz="1600" i="1" dirty="0" err="1">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corporatisation</a:t>
            </a:r>
            <a:r>
              <a:rPr lang="en-US" sz="1600" i="1" dirty="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 of a </a:t>
            </a:r>
            <a:r>
              <a:rPr lang="en-US" sz="1600" i="1" dirty="0" err="1">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recognised</a:t>
            </a:r>
            <a:r>
              <a:rPr lang="en-US" sz="1600" i="1" dirty="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 stock exchange in India is carried out in accordance with a scheme for </a:t>
            </a:r>
            <a:r>
              <a:rPr lang="en-US" sz="1600" i="1" dirty="0" err="1">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demutualisation</a:t>
            </a:r>
            <a:r>
              <a:rPr lang="en-US" sz="1600" i="1" dirty="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 or </a:t>
            </a:r>
            <a:r>
              <a:rPr lang="en-US" sz="1600" i="1" dirty="0" err="1">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corporatisation</a:t>
            </a:r>
            <a:r>
              <a:rPr lang="en-US" sz="1600" i="1" dirty="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 which is approved by the Securities and Exchange Board of India established under section 3 of the Securities and Exchange Board of India Act, 1992 (15 of 1992);</a:t>
            </a:r>
            <a:endParaRPr lang="en-IN" sz="1600" i="1" dirty="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476901" y="0"/>
            <a:ext cx="4715099" cy="6924973"/>
          </a:xfrm>
          <a:prstGeom prst="rect">
            <a:avLst/>
          </a:prstGeom>
        </p:spPr>
        <p:txBody>
          <a:bodyPr wrap="square">
            <a:spAutoFit/>
          </a:bodyPr>
          <a:lstStyle/>
          <a:p>
            <a:r>
              <a:rPr lang="en-IN" b="1" u="sng" dirty="0" smtClean="0">
                <a:latin typeface="Bookman Old Style" panose="02050604050505020204" pitchFamily="18" charset="0"/>
                <a:ea typeface="Calibri" panose="020F0502020204030204" pitchFamily="34" charset="0"/>
                <a:cs typeface="Times New Roman" panose="02020603050405020304" pitchFamily="18" charset="0"/>
              </a:rPr>
              <a:t>NEW </a:t>
            </a:r>
            <a:r>
              <a:rPr lang="en-IN" b="1" u="sng" dirty="0">
                <a:latin typeface="Bookman Old Style" panose="02050604050505020204" pitchFamily="18" charset="0"/>
                <a:ea typeface="Calibri" panose="020F0502020204030204" pitchFamily="34" charset="0"/>
                <a:cs typeface="Times New Roman" panose="02020603050405020304" pitchFamily="18" charset="0"/>
              </a:rPr>
              <a:t>INCOME TAX ACT, </a:t>
            </a:r>
            <a:r>
              <a:rPr lang="en-IN" b="1" u="sng" dirty="0" smtClean="0">
                <a:latin typeface="Bookman Old Style" panose="02050604050505020204" pitchFamily="18" charset="0"/>
                <a:ea typeface="Calibri" panose="020F0502020204030204" pitchFamily="34" charset="0"/>
                <a:cs typeface="Times New Roman" panose="02020603050405020304" pitchFamily="18" charset="0"/>
              </a:rPr>
              <a:t>2025 </a:t>
            </a:r>
            <a:endParaRPr lang="en-US" dirty="0"/>
          </a:p>
          <a:p>
            <a:pPr algn="just"/>
            <a:r>
              <a:rPr lang="en-US" b="1" i="1" dirty="0" smtClean="0">
                <a:latin typeface="Bookman Old Style" panose="02050604050505020204" pitchFamily="18" charset="0"/>
                <a:ea typeface="Times New Roman" panose="02020603050405020304" pitchFamily="18" charset="0"/>
                <a:cs typeface="Times New Roman" panose="02020603050405020304" pitchFamily="18" charset="0"/>
              </a:rPr>
              <a:t>70(</a:t>
            </a:r>
            <a:r>
              <a:rPr lang="en-US" b="1" i="1" dirty="0" err="1" smtClean="0">
                <a:latin typeface="Bookman Old Style" panose="02050604050505020204" pitchFamily="18" charset="0"/>
                <a:ea typeface="Times New Roman" panose="02020603050405020304" pitchFamily="18" charset="0"/>
                <a:cs typeface="Times New Roman" panose="02020603050405020304" pitchFamily="18" charset="0"/>
              </a:rPr>
              <a:t>zd</a:t>
            </a:r>
            <a:r>
              <a:rPr lang="en-US" b="1" i="1" dirty="0">
                <a:latin typeface="Bookman Old Style" panose="02050604050505020204" pitchFamily="18" charset="0"/>
                <a:ea typeface="Times New Roman" panose="02020603050405020304" pitchFamily="18" charset="0"/>
                <a:cs typeface="Times New Roman" panose="02020603050405020304" pitchFamily="18" charset="0"/>
              </a:rPr>
              <a:t>) </a:t>
            </a:r>
            <a:r>
              <a:rPr lang="en-US" i="1" dirty="0">
                <a:latin typeface="Bookman Old Style" panose="02050604050505020204" pitchFamily="18" charset="0"/>
                <a:ea typeface="Times New Roman" panose="02020603050405020304" pitchFamily="18" charset="0"/>
                <a:cs typeface="Times New Roman" panose="02020603050405020304" pitchFamily="18" charset="0"/>
              </a:rPr>
              <a:t>of a capital asset or intangible asset by a firm to a company as a result of succession of the firm by a company in the business carried on by the f</a:t>
            </a:r>
            <a:r>
              <a:rPr lang="en-IN" i="1" dirty="0" err="1">
                <a:latin typeface="Bookman Old Style" panose="02050604050505020204" pitchFamily="18" charset="0"/>
                <a:ea typeface="Times New Roman" panose="02020603050405020304" pitchFamily="18" charset="0"/>
                <a:cs typeface="Times New Roman" panose="02020603050405020304" pitchFamily="18" charset="0"/>
              </a:rPr>
              <a:t>irm</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if</a:t>
            </a:r>
            <a:r>
              <a:rPr lang="en-IN" i="1" dirty="0" smtClean="0">
                <a:latin typeface="Bookman Old Style" panose="02050604050505020204" pitchFamily="18" charset="0"/>
                <a:ea typeface="Times New Roman" panose="02020603050405020304" pitchFamily="18" charset="0"/>
                <a:cs typeface="Times New Roman" panose="02020603050405020304" pitchFamily="18" charset="0"/>
              </a:rPr>
              <a:t>––</a:t>
            </a:r>
          </a:p>
          <a:p>
            <a:pPr algn="just"/>
            <a:endParaRPr lang="en-IN" sz="1200" i="1" dirty="0">
              <a:latin typeface="Bookman Old Style" panose="02050604050505020204" pitchFamily="18" charset="0"/>
              <a:ea typeface="Times New Roman" panose="02020603050405020304" pitchFamily="18" charset="0"/>
              <a:cs typeface="Times New Roman" panose="02020603050405020304" pitchFamily="18" charset="0"/>
            </a:endParaRPr>
          </a:p>
          <a:p>
            <a:pPr marL="269875" indent="-269875" algn="just">
              <a:buAutoNum type="romanLcParenBoth"/>
            </a:pP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all </a:t>
            </a:r>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the assets and liabilities of the firm relating to the business immediately before the succession become the assets and liabilities of </a:t>
            </a:r>
            <a:r>
              <a:rPr lang="en-IN" sz="1600" i="1" dirty="0">
                <a:latin typeface="Bookman Old Style" panose="02050604050505020204" pitchFamily="18" charset="0"/>
                <a:ea typeface="Times New Roman" panose="02020603050405020304" pitchFamily="18" charset="0"/>
                <a:cs typeface="Times New Roman" panose="02020603050405020304" pitchFamily="18" charset="0"/>
              </a:rPr>
              <a:t>the company</a:t>
            </a:r>
            <a:r>
              <a:rPr lang="en-IN" sz="1600" i="1" dirty="0" smtClean="0">
                <a:latin typeface="Bookman Old Style" panose="02050604050505020204" pitchFamily="18" charset="0"/>
                <a:ea typeface="Times New Roman" panose="02020603050405020304" pitchFamily="18" charset="0"/>
                <a:cs typeface="Times New Roman" panose="02020603050405020304" pitchFamily="18" charset="0"/>
              </a:rPr>
              <a:t>;</a:t>
            </a:r>
          </a:p>
          <a:p>
            <a:pPr marL="269875" indent="-269875" algn="just">
              <a:buAutoNum type="romanLcParenBoth"/>
            </a:pP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 all </a:t>
            </a:r>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the partners of the firm, immediately before the succession, become the shareholders of the company in the same proportion in which their capital accounts stood in the books of the firm on the date of the </a:t>
            </a:r>
            <a:r>
              <a:rPr lang="en-IN" sz="1600" i="1" dirty="0" smtClean="0">
                <a:latin typeface="Bookman Old Style" panose="02050604050505020204" pitchFamily="18" charset="0"/>
                <a:ea typeface="Times New Roman" panose="02020603050405020304" pitchFamily="18" charset="0"/>
                <a:cs typeface="Times New Roman" panose="02020603050405020304" pitchFamily="18" charset="0"/>
              </a:rPr>
              <a:t>succession;</a:t>
            </a:r>
          </a:p>
          <a:p>
            <a:pPr marL="269875" indent="-269875" algn="just">
              <a:buAutoNum type="romanLcParenBoth"/>
            </a:pP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the </a:t>
            </a:r>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partners of the firm do not receive any consideration or benefit, directly or indirectly, in any form or manner, other than by way of allotment of shares in the company; </a:t>
            </a: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and</a:t>
            </a:r>
          </a:p>
          <a:p>
            <a:pPr marL="269875" indent="-269875" algn="just">
              <a:buAutoNum type="romanLcParenBoth"/>
            </a:pP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 </a:t>
            </a:r>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the aggregate of the shareholding of the partners in </a:t>
            </a: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the company </a:t>
            </a:r>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is not less than 50% of the total voting power and such </a:t>
            </a:r>
            <a:r>
              <a:rPr lang="en-IN" sz="1600" i="1" dirty="0">
                <a:latin typeface="Bookman Old Style" panose="02050604050505020204" pitchFamily="18" charset="0"/>
                <a:ea typeface="Times New Roman" panose="02020603050405020304" pitchFamily="18" charset="0"/>
                <a:cs typeface="Times New Roman" panose="02020603050405020304" pitchFamily="18" charset="0"/>
              </a:rPr>
              <a:t>shareholding </a:t>
            </a:r>
            <a:r>
              <a:rPr lang="en-IN" sz="1600" i="1" dirty="0" smtClean="0">
                <a:latin typeface="Bookman Old Style" panose="02050604050505020204" pitchFamily="18" charset="0"/>
                <a:ea typeface="Times New Roman" panose="02020603050405020304" pitchFamily="18" charset="0"/>
                <a:cs typeface="Times New Roman" panose="02020603050405020304" pitchFamily="18" charset="0"/>
              </a:rPr>
              <a:t>contin</a:t>
            </a:r>
            <a:r>
              <a:rPr lang="en-IN" sz="1600" i="1" dirty="0">
                <a:latin typeface="Bookman Old Style" panose="02050604050505020204" pitchFamily="18" charset="0"/>
                <a:ea typeface="Times New Roman" panose="02020603050405020304" pitchFamily="18" charset="0"/>
                <a:cs typeface="Times New Roman" panose="02020603050405020304" pitchFamily="18" charset="0"/>
              </a:rPr>
              <a:t>ues </a:t>
            </a:r>
            <a:r>
              <a:rPr lang="en-US" sz="1600" i="1" dirty="0">
                <a:latin typeface="Bookman Old Style" panose="02050604050505020204" pitchFamily="18" charset="0"/>
                <a:ea typeface="Times New Roman" panose="02020603050405020304" pitchFamily="18" charset="0"/>
                <a:cs typeface="Times New Roman" panose="02020603050405020304" pitchFamily="18" charset="0"/>
              </a:rPr>
              <a:t>to not less than 50% for five years from the </a:t>
            </a:r>
            <a:r>
              <a:rPr lang="en-US" sz="1600" i="1" dirty="0" smtClean="0">
                <a:latin typeface="Bookman Old Style" panose="02050604050505020204" pitchFamily="18" charset="0"/>
                <a:ea typeface="Times New Roman" panose="02020603050405020304" pitchFamily="18" charset="0"/>
                <a:cs typeface="Times New Roman" panose="02020603050405020304" pitchFamily="18" charset="0"/>
              </a:rPr>
              <a:t>date </a:t>
            </a:r>
            <a:r>
              <a:rPr lang="en-IN" sz="1600" i="1" dirty="0" smtClean="0">
                <a:latin typeface="Bookman Old Style" panose="02050604050505020204" pitchFamily="18" charset="0"/>
                <a:ea typeface="Times New Roman" panose="02020603050405020304" pitchFamily="18" charset="0"/>
                <a:cs typeface="Times New Roman" panose="02020603050405020304" pitchFamily="18" charset="0"/>
              </a:rPr>
              <a:t>of </a:t>
            </a:r>
            <a:r>
              <a:rPr lang="en-IN" sz="1600" i="1" dirty="0">
                <a:latin typeface="Bookman Old Style" panose="02050604050505020204" pitchFamily="18" charset="0"/>
                <a:ea typeface="Times New Roman" panose="02020603050405020304" pitchFamily="18" charset="0"/>
                <a:cs typeface="Times New Roman" panose="02020603050405020304" pitchFamily="18" charset="0"/>
              </a:rPr>
              <a:t>succession;</a:t>
            </a:r>
          </a:p>
        </p:txBody>
      </p:sp>
      <p:sp>
        <p:nvSpPr>
          <p:cNvPr id="6" name="Rectangle 5"/>
          <p:cNvSpPr/>
          <p:nvPr/>
        </p:nvSpPr>
        <p:spPr>
          <a:xfrm flipH="1">
            <a:off x="7320630" y="0"/>
            <a:ext cx="45719" cy="6858000"/>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63728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0851507"/>
              </p:ext>
            </p:extLst>
          </p:nvPr>
        </p:nvGraphicFramePr>
        <p:xfrm>
          <a:off x="130629" y="217714"/>
          <a:ext cx="11945257" cy="6588760"/>
        </p:xfrm>
        <a:graphic>
          <a:graphicData uri="http://schemas.openxmlformats.org/drawingml/2006/table">
            <a:tbl>
              <a:tblPr firstRow="1" bandCol="1">
                <a:tableStyleId>{BDBED569-4797-4DF1-A0F4-6AAB3CD982D8}</a:tableStyleId>
              </a:tblPr>
              <a:tblGrid>
                <a:gridCol w="5711815"/>
                <a:gridCol w="6233442"/>
              </a:tblGrid>
              <a:tr h="613952">
                <a:tc>
                  <a:txBody>
                    <a:bodyPr/>
                    <a:lstStyle/>
                    <a:p>
                      <a:pPr marL="0" algn="ctr" defTabSz="914400" rtl="0" eaLnBrk="1" latinLnBrk="0" hangingPunct="1">
                        <a:lnSpc>
                          <a:spcPct val="200000"/>
                        </a:lnSpc>
                      </a:pPr>
                      <a:r>
                        <a:rPr lang="en-IN" sz="2000" b="1" kern="1200" dirty="0" smtClean="0">
                          <a:solidFill>
                            <a:srgbClr val="7030A0"/>
                          </a:solidFill>
                          <a:effectLst/>
                          <a:latin typeface="Century Schoolbook" panose="02040604050505020304" pitchFamily="18" charset="0"/>
                          <a:ea typeface="+mn-ea"/>
                          <a:cs typeface="+mn-cs"/>
                        </a:rPr>
                        <a:t>Income-Tax Act, 1961</a:t>
                      </a:r>
                      <a:endParaRPr lang="en-IN" sz="2000" b="1" kern="1200" dirty="0">
                        <a:solidFill>
                          <a:srgbClr val="7030A0"/>
                        </a:solidFill>
                        <a:effectLst/>
                        <a:latin typeface="Century Schoolbook" panose="02040604050505020304" pitchFamily="18" charset="0"/>
                        <a:ea typeface="+mn-ea"/>
                        <a:cs typeface="+mn-cs"/>
                      </a:endParaRPr>
                    </a:p>
                  </a:txBody>
                  <a:tcPr/>
                </a:tc>
                <a:tc>
                  <a:txBody>
                    <a:bodyPr/>
                    <a:lstStyle/>
                    <a:p>
                      <a:pPr marL="0" algn="ctr" defTabSz="914400" rtl="0" eaLnBrk="1" latinLnBrk="0" hangingPunct="1">
                        <a:lnSpc>
                          <a:spcPct val="200000"/>
                        </a:lnSpc>
                      </a:pPr>
                      <a:r>
                        <a:rPr lang="en-IN" sz="2000" b="1" kern="1200" dirty="0" smtClean="0">
                          <a:solidFill>
                            <a:srgbClr val="7030A0"/>
                          </a:solidFill>
                          <a:effectLst/>
                          <a:latin typeface="Century Schoolbook" panose="02040604050505020304" pitchFamily="18" charset="0"/>
                          <a:ea typeface="+mn-ea"/>
                          <a:cs typeface="+mn-cs"/>
                        </a:rPr>
                        <a:t>Income-Tax Act, 2025</a:t>
                      </a:r>
                      <a:endParaRPr lang="en-IN" sz="2000" b="1" kern="1200" dirty="0">
                        <a:solidFill>
                          <a:srgbClr val="7030A0"/>
                        </a:solidFill>
                        <a:effectLst/>
                        <a:latin typeface="Century Schoolbook" panose="02040604050505020304" pitchFamily="18" charset="0"/>
                        <a:ea typeface="+mn-ea"/>
                        <a:cs typeface="+mn-cs"/>
                      </a:endParaRPr>
                    </a:p>
                  </a:txBody>
                  <a:tcPr/>
                </a:tc>
              </a:tr>
              <a:tr h="688230">
                <a:tc>
                  <a:txBody>
                    <a:bodyPr/>
                    <a:lstStyle/>
                    <a:p>
                      <a:pPr marL="0" marR="0" indent="0" algn="just" defTabSz="914400" rtl="0" eaLnBrk="1" fontAlgn="auto" latinLnBrk="0" hangingPunct="1">
                        <a:lnSpc>
                          <a:spcPts val="3400"/>
                        </a:lnSpc>
                        <a:spcBef>
                          <a:spcPts val="0"/>
                        </a:spcBef>
                        <a:spcAft>
                          <a:spcPts val="0"/>
                        </a:spcAft>
                        <a:buClrTx/>
                        <a:buSzTx/>
                        <a:buFontTx/>
                        <a:buNone/>
                        <a:tabLst/>
                        <a:defRPr/>
                      </a:pPr>
                      <a:r>
                        <a:rPr lang="en-US" sz="1800" b="1" i="1" dirty="0" smtClean="0">
                          <a:latin typeface="Bookman Old Style" panose="02050604050505020204" pitchFamily="18" charset="0"/>
                          <a:ea typeface="Times New Roman" panose="02020603050405020304" pitchFamily="18" charset="0"/>
                          <a:cs typeface="Times New Roman" panose="02020603050405020304" pitchFamily="18" charset="0"/>
                        </a:rPr>
                        <a:t>2(29(AA)) </a:t>
                      </a:r>
                      <a:r>
                        <a:rPr lang="en-US" sz="1800" i="1" dirty="0" smtClean="0">
                          <a:latin typeface="Bookman Old Style" panose="02050604050505020204" pitchFamily="18" charset="0"/>
                          <a:ea typeface="Times New Roman" panose="02020603050405020304" pitchFamily="18" charset="0"/>
                          <a:cs typeface="Times New Roman" panose="02020603050405020304" pitchFamily="18" charset="0"/>
                        </a:rPr>
                        <a:t>"</a:t>
                      </a:r>
                      <a:r>
                        <a:rPr lang="en-US" sz="1800" b="1" i="1" dirty="0" smtClean="0">
                          <a:latin typeface="Bookman Old Style" panose="02050604050505020204" pitchFamily="18" charset="0"/>
                          <a:ea typeface="Times New Roman" panose="02020603050405020304" pitchFamily="18" charset="0"/>
                          <a:cs typeface="Times New Roman" panose="02020603050405020304" pitchFamily="18" charset="0"/>
                        </a:rPr>
                        <a:t>long-term capital asset</a:t>
                      </a:r>
                      <a:r>
                        <a:rPr lang="en-US" sz="1800" i="1" dirty="0" smtClean="0">
                          <a:latin typeface="Bookman Old Style" panose="02050604050505020204" pitchFamily="18" charset="0"/>
                          <a:ea typeface="Times New Roman" panose="02020603050405020304" pitchFamily="18" charset="0"/>
                          <a:cs typeface="Times New Roman" panose="02020603050405020304" pitchFamily="18" charset="0"/>
                        </a:rPr>
                        <a:t>" means a capital asset which is not a short-term capital asset ;</a:t>
                      </a:r>
                    </a:p>
                  </a:txBody>
                  <a:tcPr/>
                </a:tc>
                <a:tc>
                  <a:txBody>
                    <a:bodyPr/>
                    <a:lstStyle/>
                    <a:p>
                      <a:pPr algn="just">
                        <a:lnSpc>
                          <a:spcPts val="3400"/>
                        </a:lnSpc>
                      </a:pPr>
                      <a:r>
                        <a:rPr lang="en-US" sz="1800" b="1" i="1" dirty="0" smtClean="0">
                          <a:latin typeface="Bookman Old Style" panose="02050604050505020204" pitchFamily="18" charset="0"/>
                          <a:ea typeface="Times New Roman" panose="02020603050405020304" pitchFamily="18" charset="0"/>
                          <a:cs typeface="Times New Roman" panose="02020603050405020304" pitchFamily="18" charset="0"/>
                        </a:rPr>
                        <a:t>2(67) “long-term capital asset</a:t>
                      </a:r>
                      <a:r>
                        <a:rPr lang="en-US" sz="1800" i="1" dirty="0" smtClean="0">
                          <a:latin typeface="Bookman Old Style" panose="02050604050505020204" pitchFamily="18" charset="0"/>
                          <a:ea typeface="Times New Roman" panose="02020603050405020304" pitchFamily="18" charset="0"/>
                          <a:cs typeface="Times New Roman" panose="02020603050405020304" pitchFamily="18" charset="0"/>
                        </a:rPr>
                        <a:t>” means a capital asset which is not a </a:t>
                      </a:r>
                      <a:r>
                        <a:rPr lang="en-IN" sz="1800" i="1" dirty="0" smtClean="0">
                          <a:latin typeface="Bookman Old Style" panose="02050604050505020204" pitchFamily="18" charset="0"/>
                          <a:ea typeface="Times New Roman" panose="02020603050405020304" pitchFamily="18" charset="0"/>
                          <a:cs typeface="Times New Roman" panose="02020603050405020304" pitchFamily="18" charset="0"/>
                        </a:rPr>
                        <a:t>short-term capital asset;</a:t>
                      </a:r>
                    </a:p>
                  </a:txBody>
                  <a:tcPr/>
                </a:tc>
              </a:tr>
              <a:tr h="869343">
                <a:tc>
                  <a:txBody>
                    <a:bodyPr/>
                    <a:lstStyle/>
                    <a:p>
                      <a:pPr algn="just">
                        <a:lnSpc>
                          <a:spcPts val="3400"/>
                        </a:lnSpc>
                      </a:pPr>
                      <a:r>
                        <a:rPr lang="en-US" sz="1800" b="1" i="1" dirty="0" smtClean="0">
                          <a:latin typeface="Bookman Old Style" panose="02050604050505020204" pitchFamily="18" charset="0"/>
                          <a:ea typeface="Times New Roman" panose="02020603050405020304" pitchFamily="18" charset="0"/>
                          <a:cs typeface="Times New Roman" panose="02020603050405020304" pitchFamily="18" charset="0"/>
                        </a:rPr>
                        <a:t>2(29(B)) "long-term capital gain</a:t>
                      </a:r>
                      <a:r>
                        <a:rPr lang="en-US" sz="1800" i="1" dirty="0" smtClean="0">
                          <a:latin typeface="Bookman Old Style" panose="02050604050505020204" pitchFamily="18" charset="0"/>
                          <a:ea typeface="Times New Roman" panose="02020603050405020304" pitchFamily="18" charset="0"/>
                          <a:cs typeface="Times New Roman" panose="02020603050405020304" pitchFamily="18" charset="0"/>
                        </a:rPr>
                        <a:t>" means capital gain arising from the transfer of a long-term capital asset ;</a:t>
                      </a:r>
                    </a:p>
                  </a:txBody>
                  <a:tcPr marL="68580" marR="68580" marT="0" marB="0" anchor="ctr"/>
                </a:tc>
                <a:tc>
                  <a:txBody>
                    <a:bodyPr/>
                    <a:lstStyle/>
                    <a:p>
                      <a:pPr algn="just">
                        <a:lnSpc>
                          <a:spcPts val="3400"/>
                        </a:lnSpc>
                      </a:pPr>
                      <a:r>
                        <a:rPr lang="en-US" sz="1800" b="1" i="1" dirty="0" smtClean="0">
                          <a:latin typeface="Bookman Old Style" panose="02050604050505020204" pitchFamily="18" charset="0"/>
                          <a:ea typeface="Times New Roman" panose="02020603050405020304" pitchFamily="18" charset="0"/>
                          <a:cs typeface="Times New Roman" panose="02020603050405020304" pitchFamily="18" charset="0"/>
                        </a:rPr>
                        <a:t>2(68) “long-term capital gain” </a:t>
                      </a:r>
                      <a:r>
                        <a:rPr lang="en-US" sz="1800" i="1" dirty="0" smtClean="0">
                          <a:latin typeface="Bookman Old Style" panose="02050604050505020204" pitchFamily="18" charset="0"/>
                          <a:ea typeface="Times New Roman" panose="02020603050405020304" pitchFamily="18" charset="0"/>
                          <a:cs typeface="Times New Roman" panose="02020603050405020304" pitchFamily="18" charset="0"/>
                        </a:rPr>
                        <a:t>means capital gains arising from the transfer of a long-term capital asset; </a:t>
                      </a:r>
                    </a:p>
                  </a:txBody>
                  <a:tcPr/>
                </a:tc>
              </a:tr>
              <a:tr h="1267792">
                <a:tc>
                  <a:txBody>
                    <a:bodyPr/>
                    <a:lstStyle/>
                    <a:p>
                      <a:pPr algn="just">
                        <a:lnSpc>
                          <a:spcPts val="3400"/>
                        </a:lnSpc>
                      </a:pPr>
                      <a:r>
                        <a:rPr lang="en-US" sz="1800" b="1" i="1" dirty="0" smtClean="0">
                          <a:latin typeface="Bookman Old Style" panose="02050604050505020204" pitchFamily="18" charset="0"/>
                          <a:ea typeface="Times New Roman" panose="02020603050405020304" pitchFamily="18" charset="0"/>
                          <a:cs typeface="Times New Roman" panose="02020603050405020304" pitchFamily="18" charset="0"/>
                        </a:rPr>
                        <a:t>2(42(A)) "short-term capital asset" </a:t>
                      </a:r>
                      <a:r>
                        <a:rPr lang="en-US" sz="1800" i="1" dirty="0" smtClean="0">
                          <a:latin typeface="Bookman Old Style" panose="02050604050505020204" pitchFamily="18" charset="0"/>
                          <a:ea typeface="Times New Roman" panose="02020603050405020304" pitchFamily="18" charset="0"/>
                          <a:cs typeface="Times New Roman" panose="02020603050405020304" pitchFamily="18" charset="0"/>
                        </a:rPr>
                        <a:t>means a capital asset held by an </a:t>
                      </a:r>
                      <a:r>
                        <a:rPr lang="en-US" sz="1800" i="1" dirty="0" err="1" smtClean="0">
                          <a:latin typeface="Bookman Old Style" panose="02050604050505020204" pitchFamily="18" charset="0"/>
                          <a:ea typeface="Times New Roman" panose="02020603050405020304" pitchFamily="18" charset="0"/>
                          <a:cs typeface="Times New Roman" panose="02020603050405020304" pitchFamily="18" charset="0"/>
                        </a:rPr>
                        <a:t>assessee</a:t>
                      </a:r>
                      <a:r>
                        <a:rPr lang="en-US" sz="1800" i="1" dirty="0" smtClean="0">
                          <a:latin typeface="Bookman Old Style" panose="02050604050505020204" pitchFamily="18" charset="0"/>
                          <a:ea typeface="Times New Roman" panose="02020603050405020304" pitchFamily="18" charset="0"/>
                          <a:cs typeface="Times New Roman" panose="02020603050405020304" pitchFamily="18" charset="0"/>
                        </a:rPr>
                        <a:t> for not more than [twenty-four] months immediately preceding the date of its transfer </a:t>
                      </a:r>
                      <a:endParaRPr lang="en-US" sz="1800" i="1" dirty="0">
                        <a:latin typeface="Bookman Old Style" panose="02050604050505020204" pitchFamily="18" charset="0"/>
                        <a:ea typeface="Times New Roman" panose="02020603050405020304" pitchFamily="18" charset="0"/>
                        <a:cs typeface="Times New Roman" panose="02020603050405020304" pitchFamily="18" charset="0"/>
                      </a:endParaRPr>
                    </a:p>
                  </a:txBody>
                  <a:tcPr/>
                </a:tc>
                <a:tc>
                  <a:txBody>
                    <a:bodyPr/>
                    <a:lstStyle/>
                    <a:p>
                      <a:pPr algn="just">
                        <a:lnSpc>
                          <a:spcPts val="3400"/>
                        </a:lnSpc>
                      </a:pPr>
                      <a:r>
                        <a:rPr lang="en-US" sz="1800" b="1" i="1" dirty="0" smtClean="0">
                          <a:latin typeface="Bookman Old Style" panose="02050604050505020204" pitchFamily="18" charset="0"/>
                          <a:ea typeface="Times New Roman" panose="02020603050405020304" pitchFamily="18" charset="0"/>
                          <a:cs typeface="Times New Roman" panose="02020603050405020304" pitchFamily="18" charset="0"/>
                        </a:rPr>
                        <a:t>2(101)(a) “short-term capital asset”</a:t>
                      </a:r>
                      <a:r>
                        <a:rPr lang="en-US" sz="1800" i="1" dirty="0" smtClean="0">
                          <a:latin typeface="Bookman Old Style" panose="02050604050505020204" pitchFamily="18" charset="0"/>
                          <a:ea typeface="Times New Roman" panose="02020603050405020304" pitchFamily="18" charset="0"/>
                          <a:cs typeface="Times New Roman" panose="02020603050405020304" pitchFamily="18" charset="0"/>
                        </a:rPr>
                        <a:t> means a capital asset held by an </a:t>
                      </a:r>
                      <a:r>
                        <a:rPr lang="en-US" sz="1800" i="1" dirty="0" err="1" smtClean="0">
                          <a:latin typeface="Bookman Old Style" panose="02050604050505020204" pitchFamily="18" charset="0"/>
                          <a:ea typeface="Times New Roman" panose="02020603050405020304" pitchFamily="18" charset="0"/>
                          <a:cs typeface="Times New Roman" panose="02020603050405020304" pitchFamily="18" charset="0"/>
                        </a:rPr>
                        <a:t>assessee</a:t>
                      </a:r>
                      <a:r>
                        <a:rPr lang="en-US" sz="1800" i="1" dirty="0" smtClean="0">
                          <a:latin typeface="Bookman Old Style" panose="02050604050505020204" pitchFamily="18" charset="0"/>
                          <a:ea typeface="Times New Roman" panose="02020603050405020304" pitchFamily="18" charset="0"/>
                          <a:cs typeface="Times New Roman" panose="02020603050405020304" pitchFamily="18" charset="0"/>
                        </a:rPr>
                        <a:t> for not more than twenty-four months immediately preceding the date </a:t>
                      </a:r>
                      <a:r>
                        <a:rPr lang="en-IN" sz="1800" i="1" dirty="0" smtClean="0">
                          <a:latin typeface="Bookman Old Style" panose="02050604050505020204" pitchFamily="18" charset="0"/>
                          <a:ea typeface="Times New Roman" panose="02020603050405020304" pitchFamily="18" charset="0"/>
                          <a:cs typeface="Times New Roman" panose="02020603050405020304" pitchFamily="18" charset="0"/>
                        </a:rPr>
                        <a:t>of its transfer;</a:t>
                      </a:r>
                      <a:endParaRPr lang="en-IN" sz="1800" i="1" dirty="0">
                        <a:latin typeface="Bookman Old Style" panose="02050604050505020204" pitchFamily="18" charset="0"/>
                        <a:ea typeface="Times New Roman" panose="02020603050405020304" pitchFamily="18" charset="0"/>
                        <a:cs typeface="Times New Roman" panose="02020603050405020304" pitchFamily="18" charset="0"/>
                      </a:endParaRPr>
                    </a:p>
                  </a:txBody>
                  <a:tcPr/>
                </a:tc>
              </a:tr>
              <a:tr h="869343">
                <a:tc>
                  <a:txBody>
                    <a:bodyPr/>
                    <a:lstStyle/>
                    <a:p>
                      <a:pPr algn="just">
                        <a:lnSpc>
                          <a:spcPts val="3400"/>
                        </a:lnSpc>
                      </a:pPr>
                      <a:r>
                        <a:rPr lang="en-US" sz="1800" b="1" i="1" dirty="0" smtClean="0">
                          <a:latin typeface="Bookman Old Style" panose="02050604050505020204" pitchFamily="18" charset="0"/>
                          <a:ea typeface="Times New Roman" panose="02020603050405020304" pitchFamily="18" charset="0"/>
                          <a:cs typeface="Times New Roman" panose="02020603050405020304" pitchFamily="18" charset="0"/>
                        </a:rPr>
                        <a:t>2(42(B))</a:t>
                      </a:r>
                      <a:r>
                        <a:rPr lang="en-US" sz="1800" b="1" i="1" baseline="0" dirty="0" smtClean="0">
                          <a:latin typeface="Bookman Old Style" panose="02050604050505020204" pitchFamily="18" charset="0"/>
                          <a:ea typeface="Times New Roman" panose="02020603050405020304" pitchFamily="18" charset="0"/>
                          <a:cs typeface="Times New Roman" panose="02020603050405020304" pitchFamily="18" charset="0"/>
                        </a:rPr>
                        <a:t> </a:t>
                      </a:r>
                      <a:r>
                        <a:rPr lang="en-US" sz="1800" b="1" i="1" dirty="0" smtClean="0">
                          <a:latin typeface="Bookman Old Style" panose="02050604050505020204" pitchFamily="18" charset="0"/>
                          <a:ea typeface="Times New Roman" panose="02020603050405020304" pitchFamily="18" charset="0"/>
                          <a:cs typeface="Times New Roman" panose="02020603050405020304" pitchFamily="18" charset="0"/>
                        </a:rPr>
                        <a:t>"short-term capital gain" </a:t>
                      </a:r>
                      <a:r>
                        <a:rPr lang="en-US" sz="1800" i="1" dirty="0" smtClean="0">
                          <a:latin typeface="Bookman Old Style" panose="02050604050505020204" pitchFamily="18" charset="0"/>
                          <a:ea typeface="Times New Roman" panose="02020603050405020304" pitchFamily="18" charset="0"/>
                          <a:cs typeface="Times New Roman" panose="02020603050405020304" pitchFamily="18" charset="0"/>
                        </a:rPr>
                        <a:t>means capital gain arising from the transfer of a short-term capital asset ;</a:t>
                      </a:r>
                      <a:endParaRPr lang="en-IN" sz="1800" i="1" dirty="0">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ts val="3400"/>
                        </a:lnSpc>
                      </a:pPr>
                      <a:r>
                        <a:rPr lang="en-US" sz="1800" b="1" i="1" dirty="0" smtClean="0">
                          <a:latin typeface="Bookman Old Style" panose="02050604050505020204" pitchFamily="18" charset="0"/>
                          <a:ea typeface="Times New Roman" panose="02020603050405020304" pitchFamily="18" charset="0"/>
                          <a:cs typeface="Times New Roman" panose="02020603050405020304" pitchFamily="18" charset="0"/>
                        </a:rPr>
                        <a:t>2(102) “short-term capital gain” </a:t>
                      </a:r>
                      <a:r>
                        <a:rPr lang="en-US" sz="1800" i="1" dirty="0" smtClean="0">
                          <a:latin typeface="Bookman Old Style" panose="02050604050505020204" pitchFamily="18" charset="0"/>
                          <a:ea typeface="Times New Roman" panose="02020603050405020304" pitchFamily="18" charset="0"/>
                          <a:cs typeface="Times New Roman" panose="02020603050405020304" pitchFamily="18" charset="0"/>
                        </a:rPr>
                        <a:t>means capital gains arising from the transfer of a short-term capital asset;</a:t>
                      </a:r>
                      <a:endParaRPr lang="en-IN" sz="1800" i="1" dirty="0">
                        <a:latin typeface="Bookman Old Style" panose="02050604050505020204" pitchFamily="18" charset="0"/>
                        <a:ea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215666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68" y="838933"/>
            <a:ext cx="12222051" cy="4458015"/>
          </a:xfrm>
          <a:prstGeom prst="rect">
            <a:avLst/>
          </a:prstGeom>
        </p:spPr>
        <p:txBody>
          <a:bodyPr wrap="square">
            <a:spAutoFit/>
          </a:bodyPr>
          <a:lstStyle/>
          <a:p>
            <a:pPr marR="435610" algn="just">
              <a:lnSpc>
                <a:spcPct val="107000"/>
              </a:lnSpc>
              <a:spcAft>
                <a:spcPts val="800"/>
              </a:spcAft>
            </a:pPr>
            <a:r>
              <a:rPr lang="en-IN" b="1" i="1" dirty="0">
                <a:latin typeface="Bookman Old Style" panose="02050604050505020204" pitchFamily="18" charset="0"/>
                <a:ea typeface="Times New Roman" panose="02020603050405020304" pitchFamily="18" charset="0"/>
                <a:cs typeface="Times New Roman" panose="02020603050405020304" pitchFamily="18" charset="0"/>
              </a:rPr>
              <a:t>“</a:t>
            </a:r>
            <a:r>
              <a:rPr lang="en-IN" b="1" i="1" u="sng" dirty="0">
                <a:latin typeface="Bookman Old Style" panose="02050604050505020204" pitchFamily="18" charset="0"/>
                <a:ea typeface="Times New Roman" panose="02020603050405020304" pitchFamily="18" charset="0"/>
                <a:cs typeface="Times New Roman" panose="02020603050405020304" pitchFamily="18" charset="0"/>
              </a:rPr>
              <a:t>Repeal and savings.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R="435610" algn="just">
              <a:lnSpc>
                <a:spcPct val="107000"/>
              </a:lnSpc>
              <a:spcAft>
                <a:spcPts val="800"/>
              </a:spcAft>
            </a:pPr>
            <a:r>
              <a:rPr lang="en-IN" b="1" i="1" dirty="0">
                <a:latin typeface="Bookman Old Style" panose="02050604050505020204" pitchFamily="18" charset="0"/>
                <a:ea typeface="Times New Roman" panose="02020603050405020304" pitchFamily="18" charset="0"/>
                <a:cs typeface="Times New Roman" panose="02020603050405020304" pitchFamily="18" charset="0"/>
              </a:rPr>
              <a:t>536. (1) The Income-tax Act, 1961 is hereby repealed.</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R="435610" algn="just">
              <a:lnSpc>
                <a:spcPct val="107000"/>
              </a:lnSpc>
              <a:spcAft>
                <a:spcPts val="800"/>
              </a:spcAft>
            </a:pPr>
            <a:r>
              <a:rPr lang="en-IN" i="1" dirty="0">
                <a:latin typeface="Bookman Old Style" panose="02050604050505020204" pitchFamily="18" charset="0"/>
                <a:ea typeface="Times New Roman" panose="02020603050405020304" pitchFamily="18" charset="0"/>
                <a:cs typeface="Times New Roman" panose="02020603050405020304" pitchFamily="18" charset="0"/>
              </a:rPr>
              <a:t>(2</a:t>
            </a:r>
            <a:r>
              <a:rPr lang="en-IN" b="1" i="1" dirty="0">
                <a:latin typeface="Bookman Old Style" panose="02050604050505020204" pitchFamily="18" charset="0"/>
                <a:ea typeface="Times New Roman" panose="02020603050405020304" pitchFamily="18" charset="0"/>
                <a:cs typeface="Times New Roman" panose="02020603050405020304" pitchFamily="18" charset="0"/>
              </a:rPr>
              <a:t>) Irrespective of</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the repeal of the Income-tax Act, 1961 (herein referred to as the repealed Income-tax Act), and subject to sub-section (3)—</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457200" marR="435610" algn="just">
              <a:lnSpc>
                <a:spcPct val="107000"/>
              </a:lnSpc>
              <a:spcAft>
                <a:spcPts val="800"/>
              </a:spcAft>
            </a:pPr>
            <a:r>
              <a:rPr lang="en-IN" i="1" dirty="0">
                <a:latin typeface="Bookman Old Style" panose="02050604050505020204" pitchFamily="18" charset="0"/>
                <a:ea typeface="Times New Roman" panose="02020603050405020304" pitchFamily="18" charset="0"/>
                <a:cs typeface="Times New Roman" panose="02020603050405020304" pitchFamily="18" charset="0"/>
              </a:rPr>
              <a:t>(a) nothing shall affect the previous operation of the repealed Income tax Act and orders or anything duly done or suffered thereunder; or</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457200" marR="435610" algn="just">
              <a:lnSpc>
                <a:spcPct val="107000"/>
              </a:lnSpc>
              <a:spcAft>
                <a:spcPts val="800"/>
              </a:spcAft>
            </a:pPr>
            <a:r>
              <a:rPr lang="en-IN" i="1" dirty="0">
                <a:latin typeface="Bookman Old Style" panose="02050604050505020204" pitchFamily="18" charset="0"/>
                <a:ea typeface="Times New Roman" panose="02020603050405020304" pitchFamily="18" charset="0"/>
                <a:cs typeface="Times New Roman" panose="02020603050405020304" pitchFamily="18" charset="0"/>
              </a:rPr>
              <a:t>(b) nothing shall affect any right, privilege, obligation or liability acquired, accrued or incurred under the repealed Income-tax Act or orders under such repealed Act;</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457200" marR="435610" algn="just">
              <a:lnSpc>
                <a:spcPct val="107000"/>
              </a:lnSpc>
              <a:spcAft>
                <a:spcPts val="800"/>
              </a:spcAft>
            </a:pPr>
            <a:r>
              <a:rPr lang="en-IN" i="1" dirty="0">
                <a:latin typeface="Bookman Old Style" panose="02050604050505020204" pitchFamily="18" charset="0"/>
                <a:ea typeface="Times New Roman" panose="02020603050405020304" pitchFamily="18" charset="0"/>
                <a:cs typeface="Times New Roman" panose="02020603050405020304" pitchFamily="18" charset="0"/>
              </a:rPr>
              <a:t>(c) the provisions of the repealed Income-tax Act shall continue to apply to any proceeding pending on the date of commencement of this Act and to any proceedings initiated on after the 1st April, 2026 (including notices, assessment, re-assessment, re-computation, rectification, penalty, reference, revision and appeals) in respect of any tax year beginning before the 1st April, 2026 and such proceedings shall be carried out as per the procedure specified in the repealed Income-tax Act;..…”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91156" y="330709"/>
            <a:ext cx="10439400" cy="718017"/>
          </a:xfrm>
          <a:prstGeom prst="rect">
            <a:avLst/>
          </a:prstGeom>
        </p:spPr>
        <p:txBody>
          <a:bodyPr wrap="square">
            <a:spAutoFit/>
          </a:bodyPr>
          <a:lstStyle/>
          <a:p>
            <a:pPr marR="435610" algn="ctr">
              <a:lnSpc>
                <a:spcPct val="107000"/>
              </a:lnSpc>
              <a:spcAft>
                <a:spcPts val="800"/>
              </a:spcAft>
            </a:pPr>
            <a:r>
              <a:rPr lang="en-IN" sz="2000" b="1" dirty="0" smtClean="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Section </a:t>
            </a:r>
            <a:r>
              <a:rPr lang="en-IN" sz="2000" b="1"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536 of IT </a:t>
            </a:r>
            <a:r>
              <a:rPr lang="en-IN" sz="2000" b="1" dirty="0" smtClean="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Act,2025: </a:t>
            </a:r>
            <a:r>
              <a:rPr lang="en-IN" b="1"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Transitional provisions ensure that existing assessments, appeals, losses, credits, etc., under the 1961 Act are not lost.</a:t>
            </a:r>
            <a:endParaRPr lang="en-IN"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4765183"/>
            <a:ext cx="12093262" cy="2056140"/>
          </a:xfrm>
          <a:prstGeom prst="rect">
            <a:avLst/>
          </a:prstGeom>
        </p:spPr>
        <p:txBody>
          <a:bodyPr wrap="square">
            <a:spAutoFit/>
          </a:bodyPr>
          <a:lstStyle/>
          <a:p>
            <a:pPr lvl="1" algn="just">
              <a:lnSpc>
                <a:spcPct val="107000"/>
              </a:lnSpc>
              <a:spcAft>
                <a:spcPts val="800"/>
              </a:spcAft>
              <a:buSzPts val="1000"/>
              <a:tabLst>
                <a:tab pos="914400" algn="l"/>
              </a:tabLst>
            </a:pPr>
            <a:endParaRPr lang="en-IN" dirty="0"/>
          </a:p>
          <a:p>
            <a:pPr marL="180975" lvl="1" algn="just">
              <a:lnSpc>
                <a:spcPct val="107000"/>
              </a:lnSpc>
              <a:spcAft>
                <a:spcPts val="800"/>
              </a:spcAft>
              <a:buSzPts val="1000"/>
              <a:tabLst>
                <a:tab pos="914400" algn="l"/>
              </a:tabLst>
            </a:pPr>
            <a:r>
              <a:rPr lang="en-IN" b="1" i="1" u="sng" dirty="0" smtClean="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rPr>
              <a:t>A one-time relief is introduced u/s 536(2)(n):</a:t>
            </a:r>
            <a:r>
              <a:rPr lang="en-IN" i="1" u="sng" dirty="0" smtClean="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rPr>
              <a:t> long-term capital losses (LTCL) incurred up to 31 March 2026 can be set off against short-term capital gains (STCG) from FY 2026-27 onward &amp; carry forward (8 years). </a:t>
            </a:r>
          </a:p>
          <a:p>
            <a:pPr marL="180975" lvl="1" algn="just">
              <a:lnSpc>
                <a:spcPct val="107000"/>
              </a:lnSpc>
              <a:spcAft>
                <a:spcPts val="800"/>
              </a:spcAft>
              <a:buSzPts val="1000"/>
              <a:tabLst>
                <a:tab pos="914400" algn="l"/>
              </a:tabLst>
            </a:pPr>
            <a:r>
              <a:rPr lang="en-IN" b="1" i="1" dirty="0" smtClean="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rPr>
              <a:t>Under the old 1961 regime, LTCL could typically be set off only against long-term capital gains; this new flexibility is significant.</a:t>
            </a:r>
            <a:endParaRPr lang="en-IN" b="1" i="1"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290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02996822"/>
              </p:ext>
            </p:extLst>
          </p:nvPr>
        </p:nvGraphicFramePr>
        <p:xfrm>
          <a:off x="0" y="1412206"/>
          <a:ext cx="12192000" cy="5465064"/>
        </p:xfrm>
        <a:graphic>
          <a:graphicData uri="http://schemas.openxmlformats.org/drawingml/2006/table">
            <a:tbl>
              <a:tblPr bandCol="1">
                <a:tableStyleId>{93296810-A885-4BE3-A3E7-6D5BEEA58F35}</a:tableStyleId>
              </a:tblPr>
              <a:tblGrid>
                <a:gridCol w="8585488"/>
                <a:gridCol w="1883353"/>
                <a:gridCol w="1723159"/>
              </a:tblGrid>
              <a:tr h="314773">
                <a:tc>
                  <a:txBody>
                    <a:bodyPr/>
                    <a:lstStyle/>
                    <a:p>
                      <a:pPr marL="0" algn="ctr" defTabSz="914400" rtl="0" eaLnBrk="1" latinLnBrk="0" hangingPunct="1"/>
                      <a:r>
                        <a:rPr lang="en-IN" sz="2000" b="1" u="sng" kern="1200" dirty="0" smtClean="0">
                          <a:solidFill>
                            <a:schemeClr val="accent6">
                              <a:lumMod val="50000"/>
                            </a:schemeClr>
                          </a:solidFill>
                          <a:effectLst/>
                          <a:latin typeface="Century Schoolbook" panose="02040604050505020304" pitchFamily="18" charset="0"/>
                          <a:ea typeface="+mn-ea"/>
                          <a:cs typeface="+mn-cs"/>
                        </a:rPr>
                        <a:t>Sections head</a:t>
                      </a:r>
                      <a:endParaRPr lang="en-IN" sz="2000" b="1" u="sng" kern="1200" dirty="0">
                        <a:solidFill>
                          <a:schemeClr val="accent6">
                            <a:lumMod val="50000"/>
                          </a:schemeClr>
                        </a:solidFill>
                        <a:effectLst/>
                        <a:latin typeface="Century Schoolbook" panose="02040604050505020304" pitchFamily="18" charset="0"/>
                        <a:ea typeface="+mn-ea"/>
                        <a:cs typeface="+mn-cs"/>
                      </a:endParaRPr>
                    </a:p>
                  </a:txBody>
                  <a:tcPr/>
                </a:tc>
                <a:tc>
                  <a:txBody>
                    <a:bodyPr/>
                    <a:lstStyle/>
                    <a:p>
                      <a:r>
                        <a:rPr lang="en-IN" sz="2000" b="1" u="sng" kern="1200" dirty="0" smtClean="0">
                          <a:solidFill>
                            <a:schemeClr val="accent6">
                              <a:lumMod val="50000"/>
                            </a:schemeClr>
                          </a:solidFill>
                          <a:effectLst/>
                          <a:latin typeface="Century Schoolbook" panose="02040604050505020304" pitchFamily="18" charset="0"/>
                          <a:ea typeface="+mn-ea"/>
                          <a:cs typeface="+mn-cs"/>
                        </a:rPr>
                        <a:t>Income Tax Act, 1961</a:t>
                      </a:r>
                      <a:endParaRPr lang="en-IN" sz="2000" b="1" u="sng" kern="1200" dirty="0">
                        <a:solidFill>
                          <a:schemeClr val="accent6">
                            <a:lumMod val="50000"/>
                          </a:schemeClr>
                        </a:solidFill>
                        <a:effectLst/>
                        <a:latin typeface="Century Schoolbook" panose="02040604050505020304" pitchFamily="18" charset="0"/>
                        <a:ea typeface="+mn-ea"/>
                        <a:cs typeface="+mn-cs"/>
                      </a:endParaRPr>
                    </a:p>
                  </a:txBody>
                  <a:tcPr/>
                </a:tc>
                <a:tc>
                  <a:txBody>
                    <a:bodyPr/>
                    <a:lstStyle/>
                    <a:p>
                      <a:pPr algn="ctr">
                        <a:lnSpc>
                          <a:spcPct val="107000"/>
                        </a:lnSpc>
                        <a:spcAft>
                          <a:spcPts val="0"/>
                        </a:spcAft>
                      </a:pPr>
                      <a:r>
                        <a:rPr lang="en-IN" sz="2000" b="1" u="sng" kern="1200" dirty="0">
                          <a:solidFill>
                            <a:schemeClr val="accent6">
                              <a:lumMod val="50000"/>
                            </a:schemeClr>
                          </a:solidFill>
                          <a:effectLst/>
                          <a:latin typeface="Century Schoolbook" panose="02040604050505020304" pitchFamily="18" charset="0"/>
                          <a:ea typeface="+mn-ea"/>
                          <a:cs typeface="+mn-cs"/>
                        </a:rPr>
                        <a:t>Income-Tax </a:t>
                      </a:r>
                      <a:r>
                        <a:rPr lang="en-IN" sz="2000" b="1" u="sng" kern="1200" dirty="0" smtClean="0">
                          <a:solidFill>
                            <a:schemeClr val="accent6">
                              <a:lumMod val="50000"/>
                            </a:schemeClr>
                          </a:solidFill>
                          <a:effectLst/>
                          <a:latin typeface="Century Schoolbook" panose="02040604050505020304" pitchFamily="18" charset="0"/>
                          <a:ea typeface="+mn-ea"/>
                          <a:cs typeface="+mn-cs"/>
                        </a:rPr>
                        <a:t>Act, </a:t>
                      </a:r>
                      <a:r>
                        <a:rPr lang="en-IN" sz="2000" b="1" u="sng" kern="1200" dirty="0">
                          <a:solidFill>
                            <a:schemeClr val="accent6">
                              <a:lumMod val="50000"/>
                            </a:schemeClr>
                          </a:solidFill>
                          <a:effectLst/>
                          <a:latin typeface="Century Schoolbook" panose="02040604050505020304" pitchFamily="18" charset="0"/>
                          <a:ea typeface="+mn-ea"/>
                          <a:cs typeface="+mn-cs"/>
                        </a:rPr>
                        <a:t>2025</a:t>
                      </a:r>
                    </a:p>
                  </a:txBody>
                  <a:tcPr marL="68580" marR="68580" marT="0" marB="0"/>
                </a:tc>
              </a:tr>
              <a:tr h="314773">
                <a:tc>
                  <a:txBody>
                    <a:bodyPr/>
                    <a:lstStyle/>
                    <a:p>
                      <a:r>
                        <a:rPr lang="en-IN" sz="1800" i="0"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Capital gains</a:t>
                      </a:r>
                      <a:endPar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45</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67</a:t>
                      </a:r>
                    </a:p>
                  </a:txBody>
                  <a:tcPr marL="68580" marR="68580" marT="0" marB="0"/>
                </a:tc>
              </a:tr>
              <a:tr h="314773">
                <a:tc>
                  <a:txBody>
                    <a:bodyPr/>
                    <a:lstStyle/>
                    <a:p>
                      <a:r>
                        <a:rPr lang="en-IN" sz="1800" i="0"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Capital gains on distribution of assets by companies in liquidation</a:t>
                      </a:r>
                      <a:endPar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46</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68</a:t>
                      </a:r>
                    </a:p>
                  </a:txBody>
                  <a:tcPr marL="68580" marR="68580" marT="0" marB="0"/>
                </a:tc>
              </a:tr>
              <a:tr h="314773">
                <a:tc>
                  <a:txBody>
                    <a:bodyPr/>
                    <a:lstStyle/>
                    <a:p>
                      <a:r>
                        <a:rPr lang="en-IN" sz="1800" i="0"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Capital gains on purchase by company of its own shares or other specified securities</a:t>
                      </a:r>
                      <a:endPar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46A</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69</a:t>
                      </a:r>
                    </a:p>
                  </a:txBody>
                  <a:tcPr marL="68580" marR="68580" marT="0" marB="0"/>
                </a:tc>
              </a:tr>
              <a:tr h="314773">
                <a:tc>
                  <a:txBody>
                    <a:bodyPr/>
                    <a:lstStyle/>
                    <a:p>
                      <a:r>
                        <a:rPr lang="en-IN" sz="1800" i="0"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Transactions not regarded as transfer</a:t>
                      </a:r>
                      <a:endPar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47</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70</a:t>
                      </a:r>
                    </a:p>
                  </a:txBody>
                  <a:tcPr marL="68580" marR="68580" marT="0" marB="0"/>
                </a:tc>
              </a:tr>
              <a:tr h="314773">
                <a:tc>
                  <a:txBody>
                    <a:bodyPr/>
                    <a:lstStyle/>
                    <a:p>
                      <a:r>
                        <a:rPr lang="en-IN" sz="1800" i="0"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Withdrawal of exemption in certain cases</a:t>
                      </a:r>
                      <a:endPar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47A</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71</a:t>
                      </a:r>
                    </a:p>
                  </a:txBody>
                  <a:tcPr marL="68580" marR="68580" marT="0" marB="0"/>
                </a:tc>
              </a:tr>
              <a:tr h="314773">
                <a:tc>
                  <a:txBody>
                    <a:bodyPr/>
                    <a:lstStyle/>
                    <a:p>
                      <a:pPr algn="just">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Mode of computation of capital gains</a:t>
                      </a:r>
                    </a:p>
                  </a:txBody>
                  <a:tcPr marL="68580" marR="68580" marT="0" marB="0"/>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48</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72</a:t>
                      </a:r>
                    </a:p>
                  </a:txBody>
                  <a:tcPr marL="68580" marR="68580" marT="0" marB="0"/>
                </a:tc>
              </a:tr>
              <a:tr h="314773">
                <a:tc>
                  <a:txBody>
                    <a:bodyPr/>
                    <a:lstStyle/>
                    <a:p>
                      <a:pPr algn="just">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Cost with reference to certain modes of acquisition</a:t>
                      </a:r>
                    </a:p>
                  </a:txBody>
                  <a:tcPr marL="68580" marR="68580" marT="0" marB="0"/>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49</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73</a:t>
                      </a:r>
                    </a:p>
                  </a:txBody>
                  <a:tcPr marL="68580" marR="68580" marT="0" marB="0"/>
                </a:tc>
              </a:tr>
              <a:tr h="314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i="0"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Special provision for computation of capital gains in case of depreciable assets</a:t>
                      </a:r>
                    </a:p>
                  </a:txBody>
                  <a:tcPr marL="68580" marR="68580" marT="0" marB="0"/>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50</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74</a:t>
                      </a:r>
                    </a:p>
                  </a:txBody>
                  <a:tcPr marL="68580" marR="68580" marT="0" marB="0"/>
                </a:tc>
              </a:tr>
              <a:tr h="314773">
                <a:tc>
                  <a:txBody>
                    <a:bodyPr/>
                    <a:lstStyle/>
                    <a:p>
                      <a:pPr algn="just">
                        <a:lnSpc>
                          <a:spcPct val="107000"/>
                        </a:lnSpc>
                        <a:spcAft>
                          <a:spcPts val="0"/>
                        </a:spcAft>
                      </a:pPr>
                      <a:r>
                        <a:rPr lang="en-IN" sz="1800" i="0"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Special provision for cost of acquisition in case of depreciable asset</a:t>
                      </a:r>
                      <a:endPar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50A</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75</a:t>
                      </a:r>
                    </a:p>
                  </a:txBody>
                  <a:tcPr marL="68580" marR="68580" marT="0" marB="0"/>
                </a:tc>
              </a:tr>
              <a:tr h="314773">
                <a:tc>
                  <a:txBody>
                    <a:bodyPr/>
                    <a:lstStyle/>
                    <a:p>
                      <a:pPr algn="just">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Special provision for computation of capital gains in case of Market Linked Debenture</a:t>
                      </a:r>
                    </a:p>
                  </a:txBody>
                  <a:tcPr marL="68580" marR="68580" marT="0" marB="0"/>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50AA</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76</a:t>
                      </a:r>
                    </a:p>
                  </a:txBody>
                  <a:tcPr marL="68580" marR="68580" marT="0" marB="0"/>
                </a:tc>
              </a:tr>
              <a:tr h="314773">
                <a:tc>
                  <a:txBody>
                    <a:bodyPr/>
                    <a:lstStyle/>
                    <a:p>
                      <a:pPr algn="just">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Special provision for computation of capital gains in case of slump sale</a:t>
                      </a:r>
                    </a:p>
                  </a:txBody>
                  <a:tcPr marL="68580" marR="68580" marT="0" marB="0"/>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50B</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77</a:t>
                      </a:r>
                    </a:p>
                  </a:txBody>
                  <a:tcPr marL="68580" marR="68580" marT="0" marB="0"/>
                </a:tc>
              </a:tr>
              <a:tr h="314773">
                <a:tc>
                  <a:txBody>
                    <a:bodyPr/>
                    <a:lstStyle/>
                    <a:p>
                      <a:pPr algn="just">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Special provision for full value of consideration in certain cases</a:t>
                      </a:r>
                    </a:p>
                  </a:txBody>
                  <a:tcPr marL="68580" marR="68580" marT="0" marB="0"/>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50C</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78</a:t>
                      </a:r>
                    </a:p>
                  </a:txBody>
                  <a:tcPr marL="68580" marR="68580" marT="0" marB="0"/>
                </a:tc>
              </a:tr>
              <a:tr h="314773">
                <a:tc>
                  <a:txBody>
                    <a:bodyPr/>
                    <a:lstStyle/>
                    <a:p>
                      <a:pPr algn="just">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Special provision for full value of consideration for transfer of share other than quoted share</a:t>
                      </a:r>
                    </a:p>
                  </a:txBody>
                  <a:tcPr marL="68580" marR="68580" marT="0" marB="0"/>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50CA</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79</a:t>
                      </a:r>
                    </a:p>
                  </a:txBody>
                  <a:tcPr marL="68580" marR="68580" marT="0" marB="0"/>
                </a:tc>
              </a:tr>
              <a:tr h="314773">
                <a:tc>
                  <a:txBody>
                    <a:bodyPr/>
                    <a:lstStyle/>
                    <a:p>
                      <a:pPr algn="just">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Fair market value deemed to be full value of consideration in certain cases</a:t>
                      </a:r>
                    </a:p>
                  </a:txBody>
                  <a:tcPr marL="68580" marR="68580" marT="0" marB="0"/>
                </a:tc>
                <a:tc>
                  <a:txBody>
                    <a:bodyPr/>
                    <a:lstStyle/>
                    <a:p>
                      <a:pPr algn="ctr">
                        <a:lnSpc>
                          <a:spcPct val="107000"/>
                        </a:lnSpc>
                        <a:spcAft>
                          <a:spcPts val="0"/>
                        </a:spcAft>
                      </a:pPr>
                      <a:r>
                        <a:rPr lang="en-IN" sz="200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50D</a:t>
                      </a:r>
                    </a:p>
                  </a:txBody>
                  <a:tcPr marL="68580" marR="68580" marT="0" marB="0"/>
                </a:tc>
                <a:tc>
                  <a:txBody>
                    <a:bodyPr/>
                    <a:lstStyle/>
                    <a:p>
                      <a:pPr algn="ctr">
                        <a:lnSpc>
                          <a:spcPct val="107000"/>
                        </a:lnSpc>
                        <a:spcAft>
                          <a:spcPts val="0"/>
                        </a:spcAft>
                      </a:pPr>
                      <a:r>
                        <a:rPr lang="en-IN" sz="20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80</a:t>
                      </a:r>
                    </a:p>
                  </a:txBody>
                  <a:tcPr marL="68580" marR="68580" marT="0" marB="0"/>
                </a:tc>
              </a:tr>
            </a:tbl>
          </a:graphicData>
        </a:graphic>
      </p:graphicFrame>
      <p:sp>
        <p:nvSpPr>
          <p:cNvPr id="6" name="Rectangle 5"/>
          <p:cNvSpPr/>
          <p:nvPr/>
        </p:nvSpPr>
        <p:spPr>
          <a:xfrm>
            <a:off x="2104572" y="0"/>
            <a:ext cx="8519885" cy="718723"/>
          </a:xfrm>
          <a:prstGeom prst="rect">
            <a:avLst/>
          </a:prstGeom>
        </p:spPr>
        <p:txBody>
          <a:bodyPr wrap="square">
            <a:spAutoFit/>
          </a:bodyPr>
          <a:lstStyle/>
          <a:p>
            <a:pPr marR="435610" algn="ctr">
              <a:lnSpc>
                <a:spcPct val="107000"/>
              </a:lnSpc>
              <a:spcAft>
                <a:spcPts val="800"/>
              </a:spcAft>
            </a:pPr>
            <a:r>
              <a:rPr lang="en-IN" sz="4000" b="1" u="sng" dirty="0">
                <a:solidFill>
                  <a:schemeClr val="accent6">
                    <a:lumMod val="50000"/>
                  </a:schemeClr>
                </a:solidFill>
                <a:latin typeface="Algerian" panose="04020705040A02060702" pitchFamily="82" charset="0"/>
                <a:ea typeface="Times New Roman" panose="02020603050405020304" pitchFamily="18" charset="0"/>
                <a:cs typeface="Times New Roman" panose="02020603050405020304" pitchFamily="18" charset="0"/>
              </a:rPr>
              <a:t>CAPITAL </a:t>
            </a:r>
            <a:r>
              <a:rPr lang="en-IN" sz="4000" b="1" u="sng" dirty="0" smtClean="0">
                <a:solidFill>
                  <a:schemeClr val="accent6">
                    <a:lumMod val="50000"/>
                  </a:schemeClr>
                </a:solidFill>
                <a:latin typeface="Algerian" panose="04020705040A02060702" pitchFamily="82" charset="0"/>
                <a:ea typeface="Times New Roman" panose="02020603050405020304" pitchFamily="18" charset="0"/>
                <a:cs typeface="Times New Roman" panose="02020603050405020304" pitchFamily="18" charset="0"/>
              </a:rPr>
              <a:t>GAINS</a:t>
            </a:r>
            <a:endParaRPr lang="en-IN" sz="1200" dirty="0">
              <a:solidFill>
                <a:schemeClr val="accent6">
                  <a:lumMod val="50000"/>
                </a:schemeClr>
              </a:solidFill>
              <a:latin typeface="Algerian" panose="04020705040A02060702" pitchFamily="82" charset="0"/>
              <a:ea typeface="Calibri" panose="020F0502020204030204" pitchFamily="34" charset="0"/>
              <a:cs typeface="Times New Roman" panose="02020603050405020304" pitchFamily="18" charset="0"/>
            </a:endParaRPr>
          </a:p>
        </p:txBody>
      </p:sp>
      <p:sp>
        <p:nvSpPr>
          <p:cNvPr id="7" name="Rectangle 6"/>
          <p:cNvSpPr/>
          <p:nvPr/>
        </p:nvSpPr>
        <p:spPr>
          <a:xfrm>
            <a:off x="362856" y="718723"/>
            <a:ext cx="7953829" cy="750975"/>
          </a:xfrm>
          <a:prstGeom prst="rect">
            <a:avLst/>
          </a:prstGeom>
        </p:spPr>
        <p:txBody>
          <a:bodyPr wrap="square">
            <a:spAutoFit/>
          </a:bodyPr>
          <a:lstStyle/>
          <a:p>
            <a:pPr marL="342900" marR="435610" lvl="0" indent="-342900" algn="just">
              <a:lnSpc>
                <a:spcPct val="107000"/>
              </a:lnSpc>
              <a:spcAft>
                <a:spcPts val="0"/>
              </a:spcAft>
              <a:buFont typeface="Wingdings" panose="05000000000000000000" pitchFamily="2" charset="2"/>
              <a:buChar char=""/>
            </a:pPr>
            <a:r>
              <a:rPr lang="en-IN" sz="1600" b="1" dirty="0">
                <a:latin typeface="Bookman Old Style" panose="02050604050505020204" pitchFamily="18" charset="0"/>
                <a:ea typeface="Times New Roman" panose="02020603050405020304" pitchFamily="18" charset="0"/>
                <a:cs typeface="Times New Roman" panose="02020603050405020304" pitchFamily="18" charset="0"/>
              </a:rPr>
              <a:t>Old Act </a:t>
            </a:r>
            <a:r>
              <a:rPr lang="en-IN" sz="2000" b="1" u="sng" dirty="0">
                <a:latin typeface="Bookman Old Style" panose="02050604050505020204" pitchFamily="18" charset="0"/>
                <a:ea typeface="Times New Roman" panose="02020603050405020304" pitchFamily="18" charset="0"/>
                <a:cs typeface="Times New Roman" panose="02020603050405020304" pitchFamily="18" charset="0"/>
              </a:rPr>
              <a:t>Capital Gains</a:t>
            </a:r>
            <a:r>
              <a:rPr lang="en-IN" sz="1600" b="1" dirty="0">
                <a:latin typeface="Bookman Old Style" panose="02050604050505020204" pitchFamily="18" charset="0"/>
                <a:ea typeface="Times New Roman" panose="02020603050405020304" pitchFamily="18" charset="0"/>
                <a:cs typeface="Times New Roman" panose="02020603050405020304" pitchFamily="18" charset="0"/>
              </a:rPr>
              <a:t> section 45 to section 55</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marR="435610" lvl="0" indent="-342900" algn="just">
              <a:lnSpc>
                <a:spcPct val="107000"/>
              </a:lnSpc>
              <a:spcAft>
                <a:spcPts val="800"/>
              </a:spcAft>
              <a:buFont typeface="Wingdings" panose="05000000000000000000" pitchFamily="2" charset="2"/>
              <a:buChar char=""/>
            </a:pPr>
            <a:r>
              <a:rPr lang="en-IN" sz="1600" b="1" dirty="0">
                <a:latin typeface="Bookman Old Style" panose="02050604050505020204" pitchFamily="18" charset="0"/>
                <a:ea typeface="Times New Roman" panose="02020603050405020304" pitchFamily="18" charset="0"/>
                <a:cs typeface="Times New Roman" panose="02020603050405020304" pitchFamily="18" charset="0"/>
              </a:rPr>
              <a:t>New Act </a:t>
            </a:r>
            <a:r>
              <a:rPr lang="en-IN" sz="2000" b="1" u="sng" dirty="0">
                <a:latin typeface="Bookman Old Style" panose="02050604050505020204" pitchFamily="18" charset="0"/>
                <a:ea typeface="Times New Roman" panose="02020603050405020304" pitchFamily="18" charset="0"/>
                <a:cs typeface="Times New Roman" panose="02020603050405020304" pitchFamily="18" charset="0"/>
              </a:rPr>
              <a:t>Capital Gains</a:t>
            </a: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 </a:t>
            </a:r>
            <a:r>
              <a:rPr lang="en-IN" sz="1600" b="1" dirty="0">
                <a:latin typeface="Bookman Old Style" panose="02050604050505020204" pitchFamily="18" charset="0"/>
                <a:ea typeface="Times New Roman" panose="02020603050405020304" pitchFamily="18" charset="0"/>
                <a:cs typeface="Times New Roman" panose="02020603050405020304" pitchFamily="18" charset="0"/>
              </a:rPr>
              <a:t>section 67 to section 91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1097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5760313"/>
              </p:ext>
            </p:extLst>
          </p:nvPr>
        </p:nvGraphicFramePr>
        <p:xfrm>
          <a:off x="0" y="5864"/>
          <a:ext cx="12230637" cy="6978326"/>
        </p:xfrm>
        <a:graphic>
          <a:graphicData uri="http://schemas.openxmlformats.org/drawingml/2006/table">
            <a:tbl>
              <a:tblPr bandCol="1">
                <a:tableStyleId>{93296810-A885-4BE3-A3E7-6D5BEEA58F35}</a:tableStyleId>
              </a:tblPr>
              <a:tblGrid>
                <a:gridCol w="8643270"/>
                <a:gridCol w="1757078"/>
                <a:gridCol w="1830289"/>
              </a:tblGrid>
              <a:tr h="0">
                <a:tc>
                  <a:txBody>
                    <a:bodyPr/>
                    <a:lstStyle/>
                    <a:p>
                      <a:pPr marL="0" algn="ctr" defTabSz="914400" rtl="0" eaLnBrk="1" latinLnBrk="0" hangingPunct="1"/>
                      <a:r>
                        <a:rPr lang="en-IN" sz="1800" b="1" u="sng" kern="1200" dirty="0" smtClean="0">
                          <a:solidFill>
                            <a:schemeClr val="accent6">
                              <a:lumMod val="50000"/>
                            </a:schemeClr>
                          </a:solidFill>
                          <a:effectLst/>
                          <a:latin typeface="Century Schoolbook" panose="02040604050505020304" pitchFamily="18" charset="0"/>
                          <a:ea typeface="+mn-ea"/>
                          <a:cs typeface="+mn-cs"/>
                        </a:rPr>
                        <a:t>Sections head</a:t>
                      </a:r>
                      <a:endParaRPr lang="en-IN" sz="1800" b="1" u="sng" kern="1200" dirty="0">
                        <a:solidFill>
                          <a:schemeClr val="accent6">
                            <a:lumMod val="50000"/>
                          </a:schemeClr>
                        </a:solidFill>
                        <a:effectLst/>
                        <a:latin typeface="Century Schoolbook" panose="02040604050505020304" pitchFamily="18" charset="0"/>
                        <a:ea typeface="+mn-ea"/>
                        <a:cs typeface="+mn-cs"/>
                      </a:endParaRPr>
                    </a:p>
                  </a:txBody>
                  <a:tcPr/>
                </a:tc>
                <a:tc>
                  <a:txBody>
                    <a:bodyPr/>
                    <a:lstStyle/>
                    <a:p>
                      <a:r>
                        <a:rPr lang="en-IN" sz="1800" b="1" u="sng" kern="1200" dirty="0" smtClean="0">
                          <a:solidFill>
                            <a:schemeClr val="accent6">
                              <a:lumMod val="50000"/>
                            </a:schemeClr>
                          </a:solidFill>
                          <a:effectLst/>
                          <a:latin typeface="Century Schoolbook" panose="02040604050505020304" pitchFamily="18" charset="0"/>
                          <a:ea typeface="+mn-ea"/>
                          <a:cs typeface="+mn-cs"/>
                        </a:rPr>
                        <a:t>Income Tax Act, 1961</a:t>
                      </a:r>
                      <a:endParaRPr lang="en-IN" sz="1800" b="1" u="sng" kern="1200" dirty="0">
                        <a:solidFill>
                          <a:schemeClr val="accent6">
                            <a:lumMod val="50000"/>
                          </a:schemeClr>
                        </a:solidFill>
                        <a:effectLst/>
                        <a:latin typeface="Century Schoolbook" panose="02040604050505020304" pitchFamily="18" charset="0"/>
                        <a:ea typeface="+mn-ea"/>
                        <a:cs typeface="+mn-cs"/>
                      </a:endParaRPr>
                    </a:p>
                  </a:txBody>
                  <a:tcPr/>
                </a:tc>
                <a:tc>
                  <a:txBody>
                    <a:bodyPr/>
                    <a:lstStyle/>
                    <a:p>
                      <a:pPr algn="ctr">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Income-Tax </a:t>
                      </a:r>
                      <a:r>
                        <a:rPr lang="en-IN" sz="1800" b="1" u="sng" kern="1200" dirty="0" smtClean="0">
                          <a:solidFill>
                            <a:schemeClr val="accent6">
                              <a:lumMod val="50000"/>
                            </a:schemeClr>
                          </a:solidFill>
                          <a:effectLst/>
                          <a:latin typeface="Century Schoolbook" panose="02040604050505020304" pitchFamily="18" charset="0"/>
                          <a:ea typeface="+mn-ea"/>
                          <a:cs typeface="+mn-cs"/>
                        </a:rPr>
                        <a:t>Act, </a:t>
                      </a:r>
                      <a:r>
                        <a:rPr lang="en-IN" sz="1800" b="1" u="sng" kern="1200" dirty="0">
                          <a:solidFill>
                            <a:schemeClr val="accent6">
                              <a:lumMod val="50000"/>
                            </a:schemeClr>
                          </a:solidFill>
                          <a:effectLst/>
                          <a:latin typeface="Century Schoolbook" panose="02040604050505020304" pitchFamily="18" charset="0"/>
                          <a:ea typeface="+mn-ea"/>
                          <a:cs typeface="+mn-cs"/>
                        </a:rPr>
                        <a:t>2025</a:t>
                      </a:r>
                    </a:p>
                  </a:txBody>
                  <a:tcPr marL="68580" marR="68580" marT="0" marB="0"/>
                </a:tc>
              </a:tr>
              <a:tr h="351328">
                <a:tc>
                  <a:txBody>
                    <a:bodyPr/>
                    <a:lstStyle/>
                    <a:p>
                      <a:pPr algn="just">
                        <a:lnSpc>
                          <a:spcPct val="107000"/>
                        </a:lnSpc>
                        <a:spcAft>
                          <a:spcPts val="0"/>
                        </a:spcAft>
                      </a:pPr>
                      <a:r>
                        <a:rPr lang="en-IN" sz="1800" kern="1200" dirty="0">
                          <a:latin typeface="Times New Roman" panose="02020603050405020304" pitchFamily="18" charset="0"/>
                          <a:cs typeface="Times New Roman" panose="02020603050405020304" pitchFamily="18" charset="0"/>
                        </a:rPr>
                        <a:t>Advance money received</a:t>
                      </a:r>
                      <a:endPar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dirty="0">
                          <a:effectLst/>
                          <a:latin typeface="Bookman Old Style" panose="02050604050505020204" pitchFamily="18" charset="0"/>
                          <a:ea typeface="Times New Roman" panose="02020603050405020304" pitchFamily="18" charset="0"/>
                          <a:cs typeface="Arial" panose="020B0604020202020204" pitchFamily="34" charset="0"/>
                        </a:rPr>
                        <a:t>51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dirty="0">
                          <a:effectLst/>
                          <a:latin typeface="Bookman Old Style" panose="02050604050505020204" pitchFamily="18" charset="0"/>
                          <a:ea typeface="Times New Roman" panose="02020603050405020304" pitchFamily="18" charset="0"/>
                          <a:cs typeface="Arial" panose="020B0604020202020204" pitchFamily="34" charset="0"/>
                        </a:rPr>
                        <a:t>81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19">
                <a:tc>
                  <a:txBody>
                    <a:bodyPr/>
                    <a:lstStyle/>
                    <a:p>
                      <a:pPr algn="just">
                        <a:lnSpc>
                          <a:spcPct val="107000"/>
                        </a:lnSpc>
                        <a:spcAft>
                          <a:spcPts val="0"/>
                        </a:spcAft>
                      </a:pPr>
                      <a:r>
                        <a:rPr lang="en-IN" sz="1800" kern="1200" dirty="0">
                          <a:solidFill>
                            <a:srgbClr val="00B050"/>
                          </a:solidFill>
                          <a:latin typeface="Times New Roman" panose="02020603050405020304" pitchFamily="18" charset="0"/>
                          <a:cs typeface="Times New Roman" panose="02020603050405020304" pitchFamily="18" charset="0"/>
                        </a:rPr>
                        <a:t>Consideration for transfer in case of understatement</a:t>
                      </a:r>
                      <a:endParaRPr lang="en-IN" sz="1800" i="0" kern="1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52</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Omitted</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19">
                <a:tc>
                  <a:txBody>
                    <a:bodyPr/>
                    <a:lstStyle/>
                    <a:p>
                      <a:pPr algn="just">
                        <a:lnSpc>
                          <a:spcPct val="107000"/>
                        </a:lnSpc>
                        <a:spcAft>
                          <a:spcPts val="0"/>
                        </a:spcAft>
                      </a:pPr>
                      <a:r>
                        <a:rPr lang="en-IN" sz="1800" kern="1200" dirty="0">
                          <a:solidFill>
                            <a:srgbClr val="00B050"/>
                          </a:solidFill>
                          <a:latin typeface="Times New Roman" panose="02020603050405020304" pitchFamily="18" charset="0"/>
                          <a:cs typeface="Times New Roman" panose="02020603050405020304" pitchFamily="18" charset="0"/>
                        </a:rPr>
                        <a:t>Exemption of capital gains from as residential house</a:t>
                      </a:r>
                      <a:endParaRPr lang="en-IN" sz="1800" i="0" kern="1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53</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Omitted</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19">
                <a:tc>
                  <a:txBody>
                    <a:bodyPr/>
                    <a:lstStyle/>
                    <a:p>
                      <a:pPr algn="just">
                        <a:lnSpc>
                          <a:spcPct val="107000"/>
                        </a:lnSpc>
                        <a:spcAft>
                          <a:spcPts val="0"/>
                        </a:spcAft>
                      </a:pPr>
                      <a:r>
                        <a:rPr lang="en-IN" sz="1800" kern="1200" dirty="0">
                          <a:latin typeface="Times New Roman" panose="02020603050405020304" pitchFamily="18" charset="0"/>
                          <a:cs typeface="Times New Roman" panose="02020603050405020304" pitchFamily="18" charset="0"/>
                        </a:rPr>
                        <a:t>Profit on sale of property used for residence</a:t>
                      </a:r>
                      <a:endPar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dirty="0">
                          <a:effectLst/>
                          <a:latin typeface="Bookman Old Style" panose="02050604050505020204" pitchFamily="18" charset="0"/>
                          <a:ea typeface="Times New Roman" panose="02020603050405020304" pitchFamily="18" charset="0"/>
                          <a:cs typeface="Arial" panose="020B0604020202020204" pitchFamily="34" charset="0"/>
                        </a:rPr>
                        <a:t>54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dirty="0">
                          <a:effectLst/>
                          <a:latin typeface="Bookman Old Style" panose="02050604050505020204" pitchFamily="18" charset="0"/>
                          <a:ea typeface="Times New Roman" panose="02020603050405020304" pitchFamily="18" charset="0"/>
                          <a:cs typeface="Arial" panose="020B0604020202020204" pitchFamily="34" charset="0"/>
                        </a:rPr>
                        <a:t>82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1024">
                <a:tc>
                  <a:txBody>
                    <a:bodyPr/>
                    <a:lstStyle/>
                    <a:p>
                      <a:pPr algn="just">
                        <a:lnSpc>
                          <a:spcPct val="107000"/>
                        </a:lnSpc>
                        <a:spcAft>
                          <a:spcPts val="0"/>
                        </a:spcAft>
                      </a:pPr>
                      <a:r>
                        <a:rPr lang="en-IN" sz="1800" kern="1200" dirty="0">
                          <a:solidFill>
                            <a:srgbClr val="00B050"/>
                          </a:solidFill>
                          <a:latin typeface="Times New Roman" panose="02020603050405020304" pitchFamily="18" charset="0"/>
                          <a:cs typeface="Times New Roman" panose="02020603050405020304" pitchFamily="18" charset="0"/>
                        </a:rPr>
                        <a:t>Relief of tax on capital gains in certain cases</a:t>
                      </a:r>
                      <a:endParaRPr lang="en-IN" sz="1800" i="0" kern="1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54A</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Omitted</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6229">
                <a:tc>
                  <a:txBody>
                    <a:bodyPr/>
                    <a:lstStyle/>
                    <a:p>
                      <a:pPr algn="just">
                        <a:lnSpc>
                          <a:spcPct val="107000"/>
                        </a:lnSpc>
                        <a:spcAft>
                          <a:spcPts val="0"/>
                        </a:spcAft>
                      </a:pPr>
                      <a:r>
                        <a:rPr lang="en-IN" sz="1800" kern="1200" dirty="0">
                          <a:latin typeface="Times New Roman" panose="02020603050405020304" pitchFamily="18" charset="0"/>
                          <a:cs typeface="Times New Roman" panose="02020603050405020304" pitchFamily="18" charset="0"/>
                        </a:rPr>
                        <a:t>Capital gains on transfer of land used for agricultural purposes not to be charged in certain cases</a:t>
                      </a:r>
                      <a:endPar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dirty="0">
                          <a:effectLst/>
                          <a:latin typeface="Bookman Old Style" panose="02050604050505020204" pitchFamily="18" charset="0"/>
                          <a:ea typeface="Times New Roman" panose="02020603050405020304" pitchFamily="18" charset="0"/>
                          <a:cs typeface="Arial" panose="020B0604020202020204" pitchFamily="34" charset="0"/>
                        </a:rPr>
                        <a:t>54B</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dirty="0">
                          <a:effectLst/>
                          <a:latin typeface="Bookman Old Style" panose="02050604050505020204" pitchFamily="18" charset="0"/>
                          <a:ea typeface="Times New Roman" panose="02020603050405020304" pitchFamily="18" charset="0"/>
                          <a:cs typeface="Arial" panose="020B0604020202020204" pitchFamily="34" charset="0"/>
                        </a:rPr>
                        <a:t>83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874">
                <a:tc>
                  <a:txBody>
                    <a:bodyPr/>
                    <a:lstStyle/>
                    <a:p>
                      <a:pPr algn="just">
                        <a:lnSpc>
                          <a:spcPct val="107000"/>
                        </a:lnSpc>
                        <a:spcAft>
                          <a:spcPts val="0"/>
                        </a:spcAft>
                      </a:pPr>
                      <a:r>
                        <a:rPr lang="en-IN" sz="1800" kern="1200" dirty="0">
                          <a:solidFill>
                            <a:srgbClr val="00B050"/>
                          </a:solidFill>
                          <a:latin typeface="Times New Roman" panose="02020603050405020304" pitchFamily="18" charset="0"/>
                          <a:cs typeface="Times New Roman" panose="02020603050405020304" pitchFamily="18" charset="0"/>
                        </a:rPr>
                        <a:t>Capital gain on transfer of jewellery held for personal use not to be charged in certain cases</a:t>
                      </a:r>
                      <a:endParaRPr lang="en-IN" sz="1800" i="0" kern="1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i="1">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54C</a:t>
                      </a:r>
                      <a:endParaRPr lang="en-IN" sz="16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Omitted</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6229">
                <a:tc>
                  <a:txBody>
                    <a:bodyPr/>
                    <a:lstStyle/>
                    <a:p>
                      <a:pPr algn="just">
                        <a:lnSpc>
                          <a:spcPct val="107000"/>
                        </a:lnSpc>
                        <a:spcAft>
                          <a:spcPts val="0"/>
                        </a:spcAft>
                      </a:pPr>
                      <a:r>
                        <a:rPr lang="en-IN" sz="1800" kern="1200" dirty="0">
                          <a:latin typeface="Times New Roman" panose="02020603050405020304" pitchFamily="18" charset="0"/>
                          <a:cs typeface="Times New Roman" panose="02020603050405020304" pitchFamily="18" charset="0"/>
                        </a:rPr>
                        <a:t>Capital gains on compulsory acquisition of lands and buildings not to be charged in certain cases</a:t>
                      </a:r>
                      <a:endPar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dirty="0">
                          <a:effectLst/>
                          <a:latin typeface="Bookman Old Style" panose="02050604050505020204" pitchFamily="18" charset="0"/>
                          <a:ea typeface="Times New Roman" panose="02020603050405020304" pitchFamily="18" charset="0"/>
                          <a:cs typeface="Arial" panose="020B0604020202020204" pitchFamily="34" charset="0"/>
                        </a:rPr>
                        <a:t>54D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dirty="0">
                          <a:effectLst/>
                          <a:latin typeface="Bookman Old Style" panose="02050604050505020204" pitchFamily="18" charset="0"/>
                          <a:ea typeface="Times New Roman" panose="02020603050405020304" pitchFamily="18" charset="0"/>
                          <a:cs typeface="Arial" panose="020B0604020202020204" pitchFamily="34" charset="0"/>
                        </a:rPr>
                        <a:t>84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2576">
                <a:tc>
                  <a:txBody>
                    <a:bodyPr/>
                    <a:lstStyle/>
                    <a:p>
                      <a:pPr algn="just">
                        <a:lnSpc>
                          <a:spcPct val="107000"/>
                        </a:lnSpc>
                        <a:spcAft>
                          <a:spcPts val="0"/>
                        </a:spcAft>
                      </a:pPr>
                      <a:r>
                        <a:rPr lang="en-IN" sz="1800" kern="1200" dirty="0">
                          <a:solidFill>
                            <a:srgbClr val="00B050"/>
                          </a:solidFill>
                          <a:latin typeface="Times New Roman" panose="02020603050405020304" pitchFamily="18" charset="0"/>
                          <a:ea typeface="+mn-ea"/>
                          <a:cs typeface="Times New Roman" panose="02020603050405020304" pitchFamily="18" charset="0"/>
                        </a:rPr>
                        <a:t>Capital gain on transfer of capital assets not to be charged in certain cases</a:t>
                      </a: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54E</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Omitted</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2576">
                <a:tc>
                  <a:txBody>
                    <a:bodyPr/>
                    <a:lstStyle/>
                    <a:p>
                      <a:pPr algn="just">
                        <a:lnSpc>
                          <a:spcPct val="107000"/>
                        </a:lnSpc>
                        <a:spcAft>
                          <a:spcPts val="0"/>
                        </a:spcAft>
                      </a:pPr>
                      <a:r>
                        <a:rPr lang="en-IN" sz="1800" kern="1200" dirty="0">
                          <a:solidFill>
                            <a:srgbClr val="00B050"/>
                          </a:solidFill>
                          <a:latin typeface="Times New Roman" panose="02020603050405020304" pitchFamily="18" charset="0"/>
                          <a:ea typeface="+mn-ea"/>
                          <a:cs typeface="Times New Roman" panose="02020603050405020304" pitchFamily="18" charset="0"/>
                        </a:rPr>
                        <a:t>Capital gain on transfer of long-term capital assets not to be charged in the case of investment in specified securities</a:t>
                      </a: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54EA</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Omitted</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2576">
                <a:tc>
                  <a:txBody>
                    <a:bodyPr/>
                    <a:lstStyle/>
                    <a:p>
                      <a:pPr algn="just">
                        <a:lnSpc>
                          <a:spcPct val="107000"/>
                        </a:lnSpc>
                        <a:spcAft>
                          <a:spcPts val="0"/>
                        </a:spcAft>
                      </a:pPr>
                      <a:r>
                        <a:rPr lang="en-IN" sz="1800" kern="1200" dirty="0">
                          <a:solidFill>
                            <a:srgbClr val="00B050"/>
                          </a:solidFill>
                          <a:latin typeface="Times New Roman" panose="02020603050405020304" pitchFamily="18" charset="0"/>
                          <a:ea typeface="+mn-ea"/>
                          <a:cs typeface="Times New Roman" panose="02020603050405020304" pitchFamily="18" charset="0"/>
                        </a:rPr>
                        <a:t>Capital gain on transfer of long-term capital assets not to be charged in certain cases</a:t>
                      </a: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54EB</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Omitted</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2576">
                <a:tc>
                  <a:txBody>
                    <a:bodyPr/>
                    <a:lstStyle/>
                    <a:p>
                      <a:pPr algn="just">
                        <a:lnSpc>
                          <a:spcPct val="107000"/>
                        </a:lnSpc>
                        <a:spcAft>
                          <a:spcPts val="0"/>
                        </a:spcAft>
                      </a:pPr>
                      <a:r>
                        <a:rPr lang="en-IN" sz="1800" kern="1200" dirty="0">
                          <a:solidFill>
                            <a:schemeClr val="dk1"/>
                          </a:solidFill>
                          <a:latin typeface="Times New Roman" panose="02020603050405020304" pitchFamily="18" charset="0"/>
                          <a:ea typeface="+mn-ea"/>
                          <a:cs typeface="Times New Roman" panose="02020603050405020304" pitchFamily="18" charset="0"/>
                        </a:rPr>
                        <a:t>Capital gains not to be charged on investment in certain bonds</a:t>
                      </a:r>
                    </a:p>
                  </a:txBody>
                  <a:tcPr marL="68580" marR="68580" marT="0" marB="0"/>
                </a:tc>
                <a:tc>
                  <a:txBody>
                    <a:bodyPr/>
                    <a:lstStyle/>
                    <a:p>
                      <a:pPr algn="ctr">
                        <a:lnSpc>
                          <a:spcPct val="107000"/>
                        </a:lnSpc>
                        <a:spcAft>
                          <a:spcPts val="0"/>
                        </a:spcAft>
                      </a:pPr>
                      <a:r>
                        <a:rPr lang="en-IN" sz="1800" dirty="0">
                          <a:effectLst/>
                          <a:latin typeface="Bookman Old Style" panose="02050604050505020204" pitchFamily="18" charset="0"/>
                          <a:ea typeface="Times New Roman" panose="02020603050405020304" pitchFamily="18" charset="0"/>
                          <a:cs typeface="Arial" panose="020B0604020202020204" pitchFamily="34" charset="0"/>
                        </a:rPr>
                        <a:t>54EC</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dirty="0">
                          <a:effectLst/>
                          <a:latin typeface="Bookman Old Style" panose="02050604050505020204" pitchFamily="18" charset="0"/>
                          <a:ea typeface="Times New Roman" panose="02020603050405020304" pitchFamily="18" charset="0"/>
                          <a:cs typeface="Arial" panose="020B0604020202020204" pitchFamily="34" charset="0"/>
                        </a:rPr>
                        <a:t>85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2576">
                <a:tc>
                  <a:txBody>
                    <a:bodyPr/>
                    <a:lstStyle/>
                    <a:p>
                      <a:pPr algn="just">
                        <a:lnSpc>
                          <a:spcPct val="107000"/>
                        </a:lnSpc>
                        <a:spcAft>
                          <a:spcPts val="0"/>
                        </a:spcAft>
                      </a:pPr>
                      <a:r>
                        <a:rPr lang="en-IN" sz="1800" kern="1200" dirty="0">
                          <a:solidFill>
                            <a:srgbClr val="00B050"/>
                          </a:solidFill>
                          <a:latin typeface="Times New Roman" panose="02020603050405020304" pitchFamily="18" charset="0"/>
                          <a:ea typeface="+mn-ea"/>
                          <a:cs typeface="Times New Roman" panose="02020603050405020304" pitchFamily="18" charset="0"/>
                        </a:rPr>
                        <a:t>Capital gain on transfer of certain listed securities or unit not to be charged in certain cases</a:t>
                      </a:r>
                    </a:p>
                  </a:txBody>
                  <a:tcPr marL="68580" marR="68580" marT="0" marB="0"/>
                </a:tc>
                <a:tc>
                  <a:txBody>
                    <a:bodyPr/>
                    <a:lstStyle/>
                    <a:p>
                      <a:pPr algn="ctr">
                        <a:lnSpc>
                          <a:spcPct val="107000"/>
                        </a:lnSpc>
                        <a:spcAft>
                          <a:spcPts val="0"/>
                        </a:spcAft>
                      </a:pPr>
                      <a:r>
                        <a:rPr lang="en-IN" sz="1800" i="1">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54ED</a:t>
                      </a:r>
                      <a:endParaRPr lang="en-IN" sz="16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Omitted</a:t>
                      </a:r>
                      <a:endParaRPr lang="en-IN"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2724">
                <a:tc>
                  <a:txBody>
                    <a:bodyPr/>
                    <a:lstStyle/>
                    <a:p>
                      <a:pPr algn="just">
                        <a:lnSpc>
                          <a:spcPct val="107000"/>
                        </a:lnSpc>
                        <a:spcAft>
                          <a:spcPts val="0"/>
                        </a:spcAft>
                      </a:pPr>
                      <a:r>
                        <a:rPr lang="en-IN" sz="1800" kern="1200" dirty="0">
                          <a:solidFill>
                            <a:srgbClr val="00B050"/>
                          </a:solidFill>
                          <a:latin typeface="Times New Roman" panose="02020603050405020304" pitchFamily="18" charset="0"/>
                          <a:ea typeface="+mn-ea"/>
                          <a:cs typeface="Times New Roman" panose="02020603050405020304" pitchFamily="18" charset="0"/>
                        </a:rPr>
                        <a:t>Capital gain not to be charged on investment in units of a specified fund</a:t>
                      </a:r>
                    </a:p>
                  </a:txBody>
                  <a:tcPr marL="68580" marR="68580" marT="0" marB="0"/>
                </a:tc>
                <a:tc>
                  <a:txBody>
                    <a:bodyPr/>
                    <a:lstStyle/>
                    <a:p>
                      <a:pPr algn="ctr">
                        <a:lnSpc>
                          <a:spcPct val="107000"/>
                        </a:lnSpc>
                        <a:spcAft>
                          <a:spcPts val="0"/>
                        </a:spcAft>
                      </a:pPr>
                      <a:r>
                        <a:rPr lang="en-IN" sz="14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54EE</a:t>
                      </a:r>
                      <a:endParaRPr lang="en-IN"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Redundant from 01/04/2019*</a:t>
                      </a:r>
                      <a:endParaRPr lang="en-IN"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IN" sz="1400" i="1"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See Note below</a:t>
                      </a:r>
                      <a:endParaRPr lang="en-IN"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2576">
                <a:tc>
                  <a:txBody>
                    <a:bodyPr/>
                    <a:lstStyle/>
                    <a:p>
                      <a:pPr algn="just">
                        <a:lnSpc>
                          <a:spcPct val="107000"/>
                        </a:lnSpc>
                        <a:spcAft>
                          <a:spcPts val="0"/>
                        </a:spcAft>
                      </a:pPr>
                      <a:r>
                        <a:rPr lang="en-IN" sz="1800" kern="1200" dirty="0">
                          <a:solidFill>
                            <a:schemeClr val="dk1"/>
                          </a:solidFill>
                          <a:latin typeface="Times New Roman" panose="02020603050405020304" pitchFamily="18" charset="0"/>
                          <a:ea typeface="+mn-ea"/>
                          <a:cs typeface="Times New Roman" panose="02020603050405020304" pitchFamily="18" charset="0"/>
                        </a:rPr>
                        <a:t>Capital gains on transfer of certain capital assets not to be charged in case of investment in residential house</a:t>
                      </a:r>
                    </a:p>
                  </a:txBody>
                  <a:tcPr marL="68580" marR="68580" marT="0" marB="0"/>
                </a:tc>
                <a:tc>
                  <a:txBody>
                    <a:bodyPr/>
                    <a:lstStyle/>
                    <a:p>
                      <a:pPr algn="ctr">
                        <a:lnSpc>
                          <a:spcPct val="107000"/>
                        </a:lnSpc>
                        <a:spcAft>
                          <a:spcPts val="0"/>
                        </a:spcAft>
                      </a:pPr>
                      <a:r>
                        <a:rPr lang="en-IN" sz="1800" dirty="0">
                          <a:effectLst/>
                          <a:latin typeface="Bookman Old Style" panose="02050604050505020204" pitchFamily="18" charset="0"/>
                          <a:ea typeface="Times New Roman" panose="02020603050405020304" pitchFamily="18" charset="0"/>
                          <a:cs typeface="Arial" panose="020B0604020202020204" pitchFamily="34" charset="0"/>
                        </a:rPr>
                        <a:t>54F</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dirty="0">
                          <a:effectLst/>
                          <a:latin typeface="Bookman Old Style" panose="02050604050505020204" pitchFamily="18" charset="0"/>
                          <a:ea typeface="Times New Roman" panose="02020603050405020304" pitchFamily="18" charset="0"/>
                          <a:cs typeface="Arial" panose="020B0604020202020204" pitchFamily="34" charset="0"/>
                        </a:rPr>
                        <a:t>86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04280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3785213"/>
              </p:ext>
            </p:extLst>
          </p:nvPr>
        </p:nvGraphicFramePr>
        <p:xfrm>
          <a:off x="0" y="0"/>
          <a:ext cx="12192000" cy="3210761"/>
        </p:xfrm>
        <a:graphic>
          <a:graphicData uri="http://schemas.openxmlformats.org/drawingml/2006/table">
            <a:tbl>
              <a:tblPr bandCol="1">
                <a:tableStyleId>{93296810-A885-4BE3-A3E7-6D5BEEA58F35}</a:tableStyleId>
              </a:tblPr>
              <a:tblGrid>
                <a:gridCol w="8585488"/>
                <a:gridCol w="1883353"/>
                <a:gridCol w="1723159"/>
              </a:tblGrid>
              <a:tr h="314773">
                <a:tc>
                  <a:txBody>
                    <a:bodyPr/>
                    <a:lstStyle/>
                    <a:p>
                      <a:pPr marL="0" algn="ctr" defTabSz="914400" rtl="0" eaLnBrk="1" latinLnBrk="0" hangingPunct="1"/>
                      <a:r>
                        <a:rPr lang="en-IN" sz="2000" b="1" u="sng" kern="1200" dirty="0" smtClean="0">
                          <a:solidFill>
                            <a:schemeClr val="accent6">
                              <a:lumMod val="50000"/>
                            </a:schemeClr>
                          </a:solidFill>
                          <a:effectLst/>
                          <a:latin typeface="Century Schoolbook" panose="02040604050505020304" pitchFamily="18" charset="0"/>
                          <a:ea typeface="+mn-ea"/>
                          <a:cs typeface="+mn-cs"/>
                        </a:rPr>
                        <a:t>Sections head</a:t>
                      </a:r>
                      <a:endParaRPr lang="en-IN" sz="2000" b="1" u="sng" kern="1200" dirty="0">
                        <a:solidFill>
                          <a:schemeClr val="accent6">
                            <a:lumMod val="50000"/>
                          </a:schemeClr>
                        </a:solidFill>
                        <a:effectLst/>
                        <a:latin typeface="Century Schoolbook" panose="02040604050505020304" pitchFamily="18" charset="0"/>
                        <a:ea typeface="+mn-ea"/>
                        <a:cs typeface="+mn-cs"/>
                      </a:endParaRPr>
                    </a:p>
                  </a:txBody>
                  <a:tcPr/>
                </a:tc>
                <a:tc>
                  <a:txBody>
                    <a:bodyPr/>
                    <a:lstStyle/>
                    <a:p>
                      <a:r>
                        <a:rPr lang="en-IN" sz="2000" b="1" u="sng" kern="1200" dirty="0" smtClean="0">
                          <a:solidFill>
                            <a:schemeClr val="accent6">
                              <a:lumMod val="50000"/>
                            </a:schemeClr>
                          </a:solidFill>
                          <a:effectLst/>
                          <a:latin typeface="Century Schoolbook" panose="02040604050505020304" pitchFamily="18" charset="0"/>
                          <a:ea typeface="+mn-ea"/>
                          <a:cs typeface="+mn-cs"/>
                        </a:rPr>
                        <a:t>Income Tax Act, 1961</a:t>
                      </a:r>
                      <a:endParaRPr lang="en-IN" sz="2000" b="1" u="sng" kern="1200" dirty="0">
                        <a:solidFill>
                          <a:schemeClr val="accent6">
                            <a:lumMod val="50000"/>
                          </a:schemeClr>
                        </a:solidFill>
                        <a:effectLst/>
                        <a:latin typeface="Century Schoolbook" panose="02040604050505020304" pitchFamily="18" charset="0"/>
                        <a:ea typeface="+mn-ea"/>
                        <a:cs typeface="+mn-cs"/>
                      </a:endParaRPr>
                    </a:p>
                  </a:txBody>
                  <a:tcPr/>
                </a:tc>
                <a:tc>
                  <a:txBody>
                    <a:bodyPr/>
                    <a:lstStyle/>
                    <a:p>
                      <a:pPr algn="ctr">
                        <a:lnSpc>
                          <a:spcPct val="107000"/>
                        </a:lnSpc>
                        <a:spcAft>
                          <a:spcPts val="0"/>
                        </a:spcAft>
                      </a:pPr>
                      <a:r>
                        <a:rPr lang="en-IN" sz="2000" b="1" u="sng" kern="1200" dirty="0">
                          <a:solidFill>
                            <a:schemeClr val="accent6">
                              <a:lumMod val="50000"/>
                            </a:schemeClr>
                          </a:solidFill>
                          <a:effectLst/>
                          <a:latin typeface="Century Schoolbook" panose="02040604050505020304" pitchFamily="18" charset="0"/>
                          <a:ea typeface="+mn-ea"/>
                          <a:cs typeface="+mn-cs"/>
                        </a:rPr>
                        <a:t>Income-Tax </a:t>
                      </a:r>
                      <a:r>
                        <a:rPr lang="en-IN" sz="2000" b="1" u="sng" kern="1200" dirty="0" smtClean="0">
                          <a:solidFill>
                            <a:schemeClr val="accent6">
                              <a:lumMod val="50000"/>
                            </a:schemeClr>
                          </a:solidFill>
                          <a:effectLst/>
                          <a:latin typeface="Century Schoolbook" panose="02040604050505020304" pitchFamily="18" charset="0"/>
                          <a:ea typeface="+mn-ea"/>
                          <a:cs typeface="+mn-cs"/>
                        </a:rPr>
                        <a:t>Act, </a:t>
                      </a:r>
                      <a:r>
                        <a:rPr lang="en-IN" sz="2000" b="1" u="sng" kern="1200" dirty="0">
                          <a:solidFill>
                            <a:schemeClr val="accent6">
                              <a:lumMod val="50000"/>
                            </a:schemeClr>
                          </a:solidFill>
                          <a:effectLst/>
                          <a:latin typeface="Century Schoolbook" panose="02040604050505020304" pitchFamily="18" charset="0"/>
                          <a:ea typeface="+mn-ea"/>
                          <a:cs typeface="+mn-cs"/>
                        </a:rPr>
                        <a:t>2025</a:t>
                      </a:r>
                    </a:p>
                  </a:txBody>
                  <a:tcPr marL="68580" marR="68580" marT="0" marB="0"/>
                </a:tc>
              </a:tr>
              <a:tr h="314773">
                <a:tc>
                  <a:txBody>
                    <a:bodyPr/>
                    <a:lstStyle/>
                    <a:p>
                      <a:pPr algn="just">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Exemption of capital gains on transfer of assets in cases of shifting of industrial undertaking from urban area</a:t>
                      </a:r>
                    </a:p>
                  </a:txBody>
                  <a:tcPr marL="68580" marR="68580" marT="0" marB="0"/>
                </a:tc>
                <a:tc>
                  <a:txBody>
                    <a:bodyPr/>
                    <a:lstStyle/>
                    <a:p>
                      <a:pPr algn="ctr">
                        <a:lnSpc>
                          <a:spcPct val="107000"/>
                        </a:lnSpc>
                        <a:spcAft>
                          <a:spcPts val="0"/>
                        </a:spcAft>
                      </a:pPr>
                      <a:r>
                        <a:rPr lang="en-IN" sz="1200" kern="1200" dirty="0">
                          <a:solidFill>
                            <a:schemeClr val="dk1"/>
                          </a:solidFill>
                          <a:effectLst/>
                          <a:latin typeface="Bookman Old Style" panose="02050604050505020204" pitchFamily="18" charset="0"/>
                          <a:ea typeface="Times New Roman" panose="02020603050405020304" pitchFamily="18" charset="0"/>
                          <a:cs typeface="Arial" panose="020B0604020202020204" pitchFamily="34" charset="0"/>
                        </a:rPr>
                        <a:t>54G</a:t>
                      </a:r>
                    </a:p>
                  </a:txBody>
                  <a:tcPr marL="68580" marR="68580" marT="0" marB="0"/>
                </a:tc>
                <a:tc>
                  <a:txBody>
                    <a:bodyPr/>
                    <a:lstStyle/>
                    <a:p>
                      <a:pPr algn="ctr">
                        <a:lnSpc>
                          <a:spcPct val="107000"/>
                        </a:lnSpc>
                        <a:spcAft>
                          <a:spcPts val="0"/>
                        </a:spcAft>
                      </a:pPr>
                      <a:r>
                        <a:rPr lang="en-IN" sz="1200" kern="1200">
                          <a:solidFill>
                            <a:schemeClr val="dk1"/>
                          </a:solidFill>
                          <a:effectLst/>
                          <a:latin typeface="Bookman Old Style" panose="02050604050505020204" pitchFamily="18" charset="0"/>
                          <a:ea typeface="Times New Roman" panose="02020603050405020304" pitchFamily="18" charset="0"/>
                          <a:cs typeface="Arial" panose="020B0604020202020204" pitchFamily="34" charset="0"/>
                        </a:rPr>
                        <a:t>87</a:t>
                      </a:r>
                    </a:p>
                  </a:txBody>
                  <a:tcPr marL="68580" marR="68580" marT="0" marB="0"/>
                </a:tc>
              </a:tr>
              <a:tr h="314773">
                <a:tc>
                  <a:txBody>
                    <a:bodyPr/>
                    <a:lstStyle/>
                    <a:p>
                      <a:pPr algn="just">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Exemption of capital gains on transfer of assets in cases of shifting of industrial undertaking from urban area to any Special Economic Zone</a:t>
                      </a:r>
                    </a:p>
                  </a:txBody>
                  <a:tcPr marL="68580" marR="68580" marT="0" marB="0"/>
                </a:tc>
                <a:tc>
                  <a:txBody>
                    <a:bodyPr/>
                    <a:lstStyle/>
                    <a:p>
                      <a:pPr algn="ctr">
                        <a:lnSpc>
                          <a:spcPct val="107000"/>
                        </a:lnSpc>
                        <a:spcAft>
                          <a:spcPts val="0"/>
                        </a:spcAft>
                      </a:pPr>
                      <a:r>
                        <a:rPr lang="en-IN" sz="1200" kern="1200" dirty="0">
                          <a:solidFill>
                            <a:schemeClr val="dk1"/>
                          </a:solidFill>
                          <a:effectLst/>
                          <a:latin typeface="Bookman Old Style" panose="02050604050505020204" pitchFamily="18" charset="0"/>
                          <a:ea typeface="Times New Roman" panose="02020603050405020304" pitchFamily="18" charset="0"/>
                          <a:cs typeface="Arial" panose="020B0604020202020204" pitchFamily="34" charset="0"/>
                        </a:rPr>
                        <a:t>54GA</a:t>
                      </a:r>
                    </a:p>
                  </a:txBody>
                  <a:tcPr marL="68580" marR="68580" marT="0" marB="0"/>
                </a:tc>
                <a:tc>
                  <a:txBody>
                    <a:bodyPr/>
                    <a:lstStyle/>
                    <a:p>
                      <a:pPr algn="ctr">
                        <a:lnSpc>
                          <a:spcPct val="107000"/>
                        </a:lnSpc>
                        <a:spcAft>
                          <a:spcPts val="0"/>
                        </a:spcAft>
                      </a:pPr>
                      <a:r>
                        <a:rPr lang="en-IN" sz="1200" kern="1200">
                          <a:solidFill>
                            <a:schemeClr val="dk1"/>
                          </a:solidFill>
                          <a:effectLst/>
                          <a:latin typeface="Bookman Old Style" panose="02050604050505020204" pitchFamily="18" charset="0"/>
                          <a:ea typeface="Times New Roman" panose="02020603050405020304" pitchFamily="18" charset="0"/>
                          <a:cs typeface="Arial" panose="020B0604020202020204" pitchFamily="34" charset="0"/>
                        </a:rPr>
                        <a:t>88</a:t>
                      </a:r>
                    </a:p>
                  </a:txBody>
                  <a:tcPr marL="68580" marR="68580" marT="0" marB="0"/>
                </a:tc>
              </a:tr>
              <a:tr h="314773">
                <a:tc>
                  <a:txBody>
                    <a:bodyPr/>
                    <a:lstStyle/>
                    <a:p>
                      <a:pPr algn="just">
                        <a:lnSpc>
                          <a:spcPct val="107000"/>
                        </a:lnSpc>
                        <a:spcAft>
                          <a:spcPts val="0"/>
                        </a:spcAft>
                      </a:pPr>
                      <a:r>
                        <a:rPr lang="en-IN" sz="1800" i="0" kern="1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Capital gain on transfer of residential property not to be charged in certain cases</a:t>
                      </a:r>
                    </a:p>
                  </a:txBody>
                  <a:tcPr marL="68580" marR="68580" marT="0" marB="0"/>
                </a:tc>
                <a:tc>
                  <a:txBody>
                    <a:bodyPr/>
                    <a:lstStyle/>
                    <a:p>
                      <a:pPr algn="ctr">
                        <a:lnSpc>
                          <a:spcPct val="107000"/>
                        </a:lnSpc>
                        <a:spcAft>
                          <a:spcPts val="0"/>
                        </a:spcAft>
                      </a:pPr>
                      <a:r>
                        <a:rPr lang="en-IN" sz="1200" kern="1200"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54GB</a:t>
                      </a:r>
                    </a:p>
                  </a:txBody>
                  <a:tcPr marL="68580" marR="68580" marT="0" marB="0"/>
                </a:tc>
                <a:tc>
                  <a:txBody>
                    <a:bodyPr/>
                    <a:lstStyle/>
                    <a:p>
                      <a:pPr algn="ctr">
                        <a:lnSpc>
                          <a:spcPct val="107000"/>
                        </a:lnSpc>
                        <a:spcAft>
                          <a:spcPts val="0"/>
                        </a:spcAft>
                      </a:pPr>
                      <a:r>
                        <a:rPr lang="en-IN" sz="1200" kern="1200" dirty="0">
                          <a:solidFill>
                            <a:srgbClr val="00B050"/>
                          </a:solidFill>
                          <a:effectLst/>
                          <a:latin typeface="Bookman Old Style" panose="02050604050505020204" pitchFamily="18" charset="0"/>
                          <a:ea typeface="Times New Roman" panose="02020603050405020304" pitchFamily="18" charset="0"/>
                          <a:cs typeface="Arial" panose="020B0604020202020204" pitchFamily="34" charset="0"/>
                        </a:rPr>
                        <a:t>Redundant post 31/03/2022 </a:t>
                      </a:r>
                    </a:p>
                  </a:txBody>
                  <a:tcPr marL="68580" marR="68580" marT="0" marB="0"/>
                </a:tc>
              </a:tr>
              <a:tr h="314773">
                <a:tc>
                  <a:txBody>
                    <a:bodyPr/>
                    <a:lstStyle/>
                    <a:p>
                      <a:pPr algn="just">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Extension of time for acquiring new asset or depositing or investing amount of capital gains</a:t>
                      </a:r>
                    </a:p>
                  </a:txBody>
                  <a:tcPr marL="68580" marR="68580" marT="0" marB="0"/>
                </a:tc>
                <a:tc>
                  <a:txBody>
                    <a:bodyPr/>
                    <a:lstStyle/>
                    <a:p>
                      <a:pPr algn="ctr">
                        <a:lnSpc>
                          <a:spcPct val="107000"/>
                        </a:lnSpc>
                        <a:spcAft>
                          <a:spcPts val="0"/>
                        </a:spcAft>
                      </a:pPr>
                      <a:r>
                        <a:rPr lang="en-IN" sz="1200" kern="1200" dirty="0">
                          <a:solidFill>
                            <a:schemeClr val="dk1"/>
                          </a:solidFill>
                          <a:effectLst/>
                          <a:latin typeface="Bookman Old Style" panose="02050604050505020204" pitchFamily="18" charset="0"/>
                          <a:ea typeface="Times New Roman" panose="02020603050405020304" pitchFamily="18" charset="0"/>
                          <a:cs typeface="Arial" panose="020B0604020202020204" pitchFamily="34" charset="0"/>
                        </a:rPr>
                        <a:t>54H</a:t>
                      </a:r>
                    </a:p>
                  </a:txBody>
                  <a:tcPr marL="68580" marR="68580" marT="0" marB="0"/>
                </a:tc>
                <a:tc>
                  <a:txBody>
                    <a:bodyPr/>
                    <a:lstStyle/>
                    <a:p>
                      <a:pPr algn="ctr">
                        <a:lnSpc>
                          <a:spcPct val="107000"/>
                        </a:lnSpc>
                        <a:spcAft>
                          <a:spcPts val="0"/>
                        </a:spcAft>
                      </a:pPr>
                      <a:r>
                        <a:rPr lang="en-IN" sz="1200" kern="1200">
                          <a:solidFill>
                            <a:schemeClr val="dk1"/>
                          </a:solidFill>
                          <a:effectLst/>
                          <a:latin typeface="Bookman Old Style" panose="02050604050505020204" pitchFamily="18" charset="0"/>
                          <a:ea typeface="Times New Roman" panose="02020603050405020304" pitchFamily="18" charset="0"/>
                          <a:cs typeface="Arial" panose="020B0604020202020204" pitchFamily="34" charset="0"/>
                        </a:rPr>
                        <a:t>89</a:t>
                      </a:r>
                    </a:p>
                  </a:txBody>
                  <a:tcPr marL="68580" marR="68580" marT="0" marB="0"/>
                </a:tc>
              </a:tr>
              <a:tr h="314773">
                <a:tc>
                  <a:txBody>
                    <a:bodyPr/>
                    <a:lstStyle/>
                    <a:p>
                      <a:pPr algn="just">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Meaning of “adjusted”, “cost of improvement” and “cost of acquisition”.</a:t>
                      </a:r>
                    </a:p>
                  </a:txBody>
                  <a:tcPr marL="68580" marR="68580" marT="0" marB="0"/>
                </a:tc>
                <a:tc>
                  <a:txBody>
                    <a:bodyPr/>
                    <a:lstStyle/>
                    <a:p>
                      <a:pPr algn="ctr">
                        <a:lnSpc>
                          <a:spcPct val="107000"/>
                        </a:lnSpc>
                        <a:spcAft>
                          <a:spcPts val="0"/>
                        </a:spcAft>
                      </a:pPr>
                      <a:r>
                        <a:rPr lang="en-IN" sz="1200" kern="1200" dirty="0">
                          <a:solidFill>
                            <a:schemeClr val="dk1"/>
                          </a:solidFill>
                          <a:effectLst/>
                          <a:latin typeface="Bookman Old Style" panose="02050604050505020204" pitchFamily="18" charset="0"/>
                          <a:ea typeface="Times New Roman" panose="02020603050405020304" pitchFamily="18" charset="0"/>
                          <a:cs typeface="Arial" panose="020B0604020202020204" pitchFamily="34" charset="0"/>
                        </a:rPr>
                        <a:t>55</a:t>
                      </a:r>
                    </a:p>
                  </a:txBody>
                  <a:tcPr marL="68580" marR="68580" marT="0" marB="0"/>
                </a:tc>
                <a:tc>
                  <a:txBody>
                    <a:bodyPr/>
                    <a:lstStyle/>
                    <a:p>
                      <a:pPr algn="ctr">
                        <a:lnSpc>
                          <a:spcPct val="107000"/>
                        </a:lnSpc>
                        <a:spcAft>
                          <a:spcPts val="0"/>
                        </a:spcAft>
                      </a:pPr>
                      <a:r>
                        <a:rPr lang="en-IN" sz="1200" kern="1200">
                          <a:solidFill>
                            <a:schemeClr val="dk1"/>
                          </a:solidFill>
                          <a:effectLst/>
                          <a:latin typeface="Bookman Old Style" panose="02050604050505020204" pitchFamily="18" charset="0"/>
                          <a:ea typeface="Times New Roman" panose="02020603050405020304" pitchFamily="18" charset="0"/>
                          <a:cs typeface="Arial" panose="020B0604020202020204" pitchFamily="34" charset="0"/>
                        </a:rPr>
                        <a:t>90</a:t>
                      </a:r>
                    </a:p>
                  </a:txBody>
                  <a:tcPr marL="68580" marR="68580" marT="0" marB="0"/>
                </a:tc>
              </a:tr>
              <a:tr h="314773">
                <a:tc>
                  <a:txBody>
                    <a:bodyPr/>
                    <a:lstStyle/>
                    <a:p>
                      <a:pPr algn="just">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Reference to Valuation Officer</a:t>
                      </a:r>
                    </a:p>
                  </a:txBody>
                  <a:tcPr marL="68580" marR="68580" marT="0" marB="0"/>
                </a:tc>
                <a:tc>
                  <a:txBody>
                    <a:bodyPr/>
                    <a:lstStyle/>
                    <a:p>
                      <a:pPr algn="ctr">
                        <a:lnSpc>
                          <a:spcPct val="107000"/>
                        </a:lnSpc>
                        <a:spcAft>
                          <a:spcPts val="0"/>
                        </a:spcAft>
                      </a:pPr>
                      <a:r>
                        <a:rPr lang="en-IN" sz="1200" kern="1200" dirty="0">
                          <a:solidFill>
                            <a:schemeClr val="dk1"/>
                          </a:solidFill>
                          <a:effectLst/>
                          <a:latin typeface="Bookman Old Style" panose="02050604050505020204" pitchFamily="18" charset="0"/>
                          <a:ea typeface="Times New Roman" panose="02020603050405020304" pitchFamily="18" charset="0"/>
                          <a:cs typeface="Arial" panose="020B0604020202020204" pitchFamily="34" charset="0"/>
                        </a:rPr>
                        <a:t>55A</a:t>
                      </a:r>
                    </a:p>
                  </a:txBody>
                  <a:tcPr marL="68580" marR="68580" marT="0" marB="0"/>
                </a:tc>
                <a:tc>
                  <a:txBody>
                    <a:bodyPr/>
                    <a:lstStyle/>
                    <a:p>
                      <a:pPr algn="ctr">
                        <a:lnSpc>
                          <a:spcPct val="107000"/>
                        </a:lnSpc>
                        <a:spcAft>
                          <a:spcPts val="0"/>
                        </a:spcAft>
                      </a:pPr>
                      <a:r>
                        <a:rPr lang="en-IN" sz="1200" kern="1200" dirty="0">
                          <a:solidFill>
                            <a:schemeClr val="dk1"/>
                          </a:solidFill>
                          <a:effectLst/>
                          <a:latin typeface="Bookman Old Style" panose="02050604050505020204" pitchFamily="18" charset="0"/>
                          <a:ea typeface="Times New Roman" panose="02020603050405020304" pitchFamily="18" charset="0"/>
                          <a:cs typeface="Arial" panose="020B0604020202020204" pitchFamily="34" charset="0"/>
                        </a:rPr>
                        <a:t>91</a:t>
                      </a:r>
                    </a:p>
                  </a:txBody>
                  <a:tcPr marL="68580" marR="68580" marT="0" marB="0"/>
                </a:tc>
              </a:tr>
            </a:tbl>
          </a:graphicData>
        </a:graphic>
      </p:graphicFrame>
      <p:sp>
        <p:nvSpPr>
          <p:cNvPr id="3" name="Rectangle 2"/>
          <p:cNvSpPr/>
          <p:nvPr/>
        </p:nvSpPr>
        <p:spPr>
          <a:xfrm>
            <a:off x="0" y="3506899"/>
            <a:ext cx="12192000" cy="3428952"/>
          </a:xfrm>
          <a:prstGeom prst="rect">
            <a:avLst/>
          </a:prstGeom>
        </p:spPr>
        <p:txBody>
          <a:bodyPr wrap="square">
            <a:spAutoFit/>
          </a:bodyPr>
          <a:lstStyle/>
          <a:p>
            <a:pPr marL="457200" algn="just">
              <a:lnSpc>
                <a:spcPct val="107000"/>
              </a:lnSpc>
              <a:spcAft>
                <a:spcPts val="800"/>
              </a:spcAft>
            </a:pPr>
            <a:r>
              <a:rPr lang="en-IN" b="1" u="sng" dirty="0">
                <a:latin typeface="Bookman Old Style" panose="02050604050505020204" pitchFamily="18" charset="0"/>
                <a:ea typeface="Times New Roman" panose="02020603050405020304" pitchFamily="18" charset="0"/>
                <a:cs typeface="Times New Roman" panose="02020603050405020304" pitchFamily="18" charset="0"/>
              </a:rPr>
              <a:t>Taxation of Capital Gain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IN" b="1" dirty="0">
                <a:latin typeface="Bookman Old Style" panose="02050604050505020204" pitchFamily="18" charset="0"/>
                <a:ea typeface="Times New Roman" panose="02020603050405020304" pitchFamily="18" charset="0"/>
                <a:cs typeface="Times New Roman" panose="02020603050405020304" pitchFamily="18" charset="0"/>
              </a:rPr>
              <a:t>Section 196 Tax on STCG @ 20%</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IN" b="1" dirty="0">
                <a:latin typeface="Bookman Old Style" panose="02050604050505020204" pitchFamily="18" charset="0"/>
                <a:ea typeface="Times New Roman" panose="02020603050405020304" pitchFamily="18" charset="0"/>
                <a:cs typeface="Times New Roman" panose="02020603050405020304" pitchFamily="18" charset="0"/>
              </a:rPr>
              <a:t>Section 197 Tax on LTCG @ 12.50% on all long term assets (except Equity type long term asset)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IN" b="1" dirty="0">
                <a:latin typeface="Bookman Old Style" panose="02050604050505020204" pitchFamily="18" charset="0"/>
                <a:ea typeface="Times New Roman" panose="02020603050405020304" pitchFamily="18" charset="0"/>
                <a:cs typeface="Times New Roman" panose="02020603050405020304" pitchFamily="18" charset="0"/>
              </a:rPr>
              <a:t>Section 198 Tax on LTCG @ 12.50% on Shares / Equity type long term </a:t>
            </a:r>
            <a:r>
              <a:rPr lang="en-IN" b="1" dirty="0" smtClean="0">
                <a:latin typeface="Bookman Old Style" panose="02050604050505020204" pitchFamily="18" charset="0"/>
                <a:ea typeface="Times New Roman" panose="02020603050405020304" pitchFamily="18" charset="0"/>
                <a:cs typeface="Times New Roman" panose="02020603050405020304" pitchFamily="18" charset="0"/>
              </a:rPr>
              <a:t>asset</a:t>
            </a:r>
            <a:r>
              <a:rPr lang="en-IN" b="1" dirty="0">
                <a:latin typeface="Bookman Old Style" panose="02050604050505020204" pitchFamily="18" charset="0"/>
                <a:ea typeface="Times New Roman" panose="02020603050405020304" pitchFamily="18" charset="0"/>
                <a:cs typeface="Times New Roman" panose="02020603050405020304" pitchFamily="18" charset="0"/>
              </a:rPr>
              <a:t> </a:t>
            </a:r>
            <a:endParaRPr lang="en-IN" b="1" dirty="0" smtClean="0">
              <a:latin typeface="Bookman Old Style" panose="02050604050505020204" pitchFamily="18" charset="0"/>
              <a:ea typeface="Times New Roman" panose="02020603050405020304" pitchFamily="18" charset="0"/>
              <a:cs typeface="Times New Roman" panose="02020603050405020304" pitchFamily="18" charset="0"/>
            </a:endParaRPr>
          </a:p>
          <a:p>
            <a:pPr lvl="0" algn="just">
              <a:lnSpc>
                <a:spcPct val="107000"/>
              </a:lnSpc>
              <a:spcAft>
                <a:spcPts val="0"/>
              </a:spcAft>
            </a:pP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sz="1600" i="1" dirty="0">
                <a:solidFill>
                  <a:srgbClr val="00B050"/>
                </a:solidFill>
                <a:latin typeface="Bookman Old Style" panose="02050604050505020204" pitchFamily="18" charset="0"/>
                <a:ea typeface="Times New Roman" panose="02020603050405020304" pitchFamily="18" charset="0"/>
                <a:cs typeface="Arial" panose="020B0604020202020204" pitchFamily="34" charset="0"/>
              </a:rPr>
              <a:t>*Section 54EE of the Income Tax Act is not redundant, but its application is currently inactive because it applies only to investments made in specified funds notified by the Central Government before April 1, 2019. No such funds have been notified since that date.</a:t>
            </a:r>
            <a:endParaRPr lang="en-IN" sz="1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b="1" i="1" dirty="0">
                <a:solidFill>
                  <a:srgbClr val="00B050"/>
                </a:solidFill>
                <a:latin typeface="Bookman Old Style" panose="02050604050505020204" pitchFamily="18" charset="0"/>
                <a:ea typeface="Times New Roman" panose="02020603050405020304" pitchFamily="18" charset="0"/>
                <a:cs typeface="Arial" panose="020B0604020202020204" pitchFamily="34" charset="0"/>
              </a:rPr>
              <a:t>Omitted in New IT Act, </a:t>
            </a:r>
            <a:r>
              <a:rPr lang="en-IN" b="1" i="1" dirty="0" smtClean="0">
                <a:solidFill>
                  <a:srgbClr val="00B050"/>
                </a:solidFill>
                <a:latin typeface="Bookman Old Style" panose="02050604050505020204" pitchFamily="18" charset="0"/>
                <a:ea typeface="Times New Roman" panose="02020603050405020304" pitchFamily="18" charset="0"/>
                <a:cs typeface="Arial" panose="020B0604020202020204" pitchFamily="34" charset="0"/>
              </a:rPr>
              <a:t>2025</a:t>
            </a:r>
            <a:endParaRPr lang="en-IN" sz="1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sz="1600" i="1" dirty="0">
                <a:solidFill>
                  <a:srgbClr val="00B050"/>
                </a:solidFill>
                <a:latin typeface="Bookman Old Style" panose="02050604050505020204" pitchFamily="18" charset="0"/>
                <a:ea typeface="Times New Roman" panose="02020603050405020304" pitchFamily="18" charset="0"/>
                <a:cs typeface="Arial" panose="020B0604020202020204" pitchFamily="34" charset="0"/>
              </a:rPr>
              <a:t> </a:t>
            </a:r>
            <a:endParaRPr lang="en-IN" sz="1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sz="1600" i="1" dirty="0">
                <a:solidFill>
                  <a:srgbClr val="00B050"/>
                </a:solidFill>
                <a:latin typeface="Bookman Old Style" panose="02050604050505020204" pitchFamily="18" charset="0"/>
                <a:ea typeface="Times New Roman" panose="02020603050405020304" pitchFamily="18" charset="0"/>
                <a:cs typeface="Arial" panose="020B0604020202020204" pitchFamily="34" charset="0"/>
              </a:rPr>
              <a:t>#Section 54GB(5). </a:t>
            </a:r>
            <a:endParaRPr lang="en-IN" sz="1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b="1" i="1" dirty="0">
                <a:solidFill>
                  <a:srgbClr val="00B050"/>
                </a:solidFill>
                <a:latin typeface="Bookman Old Style" panose="02050604050505020204" pitchFamily="18" charset="0"/>
                <a:ea typeface="Times New Roman" panose="02020603050405020304" pitchFamily="18" charset="0"/>
                <a:cs typeface="Arial" panose="020B0604020202020204" pitchFamily="34" charset="0"/>
              </a:rPr>
              <a:t>Omitted in New IT Act, 2025</a:t>
            </a:r>
            <a:endParaRPr lang="en-IN"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1699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93612" y="0"/>
            <a:ext cx="7382149" cy="750975"/>
          </a:xfrm>
          <a:prstGeom prst="rect">
            <a:avLst/>
          </a:prstGeom>
        </p:spPr>
        <p:txBody>
          <a:bodyPr wrap="none">
            <a:spAutoFit/>
          </a:bodyPr>
          <a:lstStyle/>
          <a:p>
            <a:pPr algn="ctr">
              <a:lnSpc>
                <a:spcPct val="107000"/>
              </a:lnSpc>
              <a:spcAft>
                <a:spcPts val="800"/>
              </a:spcAft>
            </a:pPr>
            <a:r>
              <a:rPr lang="en-IN" sz="4000" b="1" u="sng" dirty="0">
                <a:solidFill>
                  <a:schemeClr val="accent6">
                    <a:lumMod val="50000"/>
                  </a:schemeClr>
                </a:solidFill>
                <a:latin typeface="Algerian" panose="04020705040A02060702" pitchFamily="82" charset="0"/>
                <a:ea typeface="Times New Roman" panose="02020603050405020304" pitchFamily="18" charset="0"/>
                <a:cs typeface="Times New Roman" panose="02020603050405020304" pitchFamily="18" charset="0"/>
              </a:rPr>
              <a:t>INCOME FROM OTHER SOURCES</a:t>
            </a:r>
            <a:endParaRPr lang="en-IN" sz="4000" dirty="0">
              <a:solidFill>
                <a:schemeClr val="accent6">
                  <a:lumMod val="50000"/>
                </a:schemeClr>
              </a:solidFill>
              <a:effectLst/>
              <a:latin typeface="Algerian" panose="04020705040A02060702" pitchFamily="82" charset="0"/>
              <a:ea typeface="Calibri" panose="020F0502020204030204" pitchFamily="34" charset="0"/>
              <a:cs typeface="Times New Roman" panose="02020603050405020304" pitchFamily="18" charset="0"/>
            </a:endParaRPr>
          </a:p>
        </p:txBody>
      </p:sp>
      <p:sp>
        <p:nvSpPr>
          <p:cNvPr id="4" name="Rectangle 3"/>
          <p:cNvSpPr/>
          <p:nvPr/>
        </p:nvSpPr>
        <p:spPr>
          <a:xfrm>
            <a:off x="-37787" y="530627"/>
            <a:ext cx="6259411" cy="6614055"/>
          </a:xfrm>
          <a:prstGeom prst="rect">
            <a:avLst/>
          </a:prstGeom>
        </p:spPr>
        <p:txBody>
          <a:bodyPr wrap="square">
            <a:spAutoFit/>
          </a:bodyPr>
          <a:lstStyle/>
          <a:p>
            <a:pPr marL="38100" marR="38100" algn="just">
              <a:lnSpc>
                <a:spcPct val="150000"/>
              </a:lnSpc>
              <a:spcAft>
                <a:spcPts val="400"/>
              </a:spcAft>
            </a:pPr>
            <a:r>
              <a:rPr lang="en-IN" sz="2000" b="1" dirty="0" smtClean="0">
                <a:latin typeface="Bookman Old Style" panose="02050604050505020204" pitchFamily="18" charset="0"/>
                <a:ea typeface="Times New Roman" panose="02020603050405020304" pitchFamily="18" charset="0"/>
                <a:cs typeface="Times New Roman" panose="02020603050405020304" pitchFamily="18" charset="0"/>
              </a:rPr>
              <a:t>56</a:t>
            </a: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 (1) Income of every kind which is not to be excluded from the total income under this Act shall be chargeable to income-tax under the head "Income from other sources", if it is not chargeable to income-tax under any of the heads specified in </a:t>
            </a:r>
            <a:r>
              <a:rPr lang="en-IN" sz="2000" b="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section 14</a:t>
            </a: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 items </a:t>
            </a:r>
            <a:r>
              <a:rPr lang="en-IN" sz="2000" b="1" i="1" dirty="0">
                <a:latin typeface="Bookman Old Style" panose="02050604050505020204" pitchFamily="18" charset="0"/>
                <a:ea typeface="Times New Roman" panose="02020603050405020304" pitchFamily="18" charset="0"/>
                <a:cs typeface="Times New Roman" panose="02020603050405020304" pitchFamily="18" charset="0"/>
              </a:rPr>
              <a:t>A</a:t>
            </a: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 to </a:t>
            </a:r>
            <a:r>
              <a:rPr lang="en-IN" sz="2000" b="1" i="1" dirty="0">
                <a:latin typeface="Bookman Old Style" panose="02050604050505020204" pitchFamily="18" charset="0"/>
                <a:ea typeface="Times New Roman" panose="02020603050405020304" pitchFamily="18" charset="0"/>
                <a:cs typeface="Times New Roman" panose="02020603050405020304" pitchFamily="18" charset="0"/>
              </a:rPr>
              <a:t>E</a:t>
            </a: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a:t>
            </a:r>
            <a:endParaRPr lang="en-IN" b="1" dirty="0">
              <a:latin typeface="Bookman Old Style" panose="02050604050505020204" pitchFamily="18" charset="0"/>
              <a:ea typeface="Calibri" panose="020F0502020204030204" pitchFamily="34" charset="0"/>
              <a:cs typeface="Times New Roman" panose="02020603050405020304" pitchFamily="18" charset="0"/>
            </a:endParaRPr>
          </a:p>
          <a:p>
            <a:pPr marL="38100" marR="38100" algn="just">
              <a:lnSpc>
                <a:spcPct val="150000"/>
              </a:lnSpc>
              <a:spcAft>
                <a:spcPts val="400"/>
              </a:spcAft>
            </a:pP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(2) In particular, and without prejudice to the generality of the provisions of sub-section (1), the following incomes, shall be chargeable to income-tax under the head "Income from other sources", namely :—</a:t>
            </a:r>
            <a:endParaRPr lang="en-IN" b="1" dirty="0">
              <a:latin typeface="Bookman Old Style" panose="02050604050505020204" pitchFamily="18" charset="0"/>
              <a:ea typeface="Calibri" panose="020F0502020204030204" pitchFamily="34" charset="0"/>
              <a:cs typeface="Times New Roman" panose="02020603050405020304" pitchFamily="18" charset="0"/>
            </a:endParaRPr>
          </a:p>
          <a:p>
            <a:pPr marL="38100" marR="38100" algn="just">
              <a:lnSpc>
                <a:spcPct val="150000"/>
              </a:lnSpc>
              <a:spcAft>
                <a:spcPts val="400"/>
              </a:spcAft>
            </a:pP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a:t>
            </a:r>
            <a:r>
              <a:rPr lang="en-IN" sz="2000" b="1" i="1" dirty="0" err="1">
                <a:latin typeface="Bookman Old Style" panose="02050604050505020204" pitchFamily="18" charset="0"/>
                <a:ea typeface="Times New Roman" panose="02020603050405020304" pitchFamily="18" charset="0"/>
                <a:cs typeface="Times New Roman" panose="02020603050405020304" pitchFamily="18" charset="0"/>
              </a:rPr>
              <a:t>i</a:t>
            </a: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 dividends ;</a:t>
            </a:r>
            <a:endParaRPr lang="en-IN" b="1" dirty="0">
              <a:latin typeface="Bookman Old Style" panose="02050604050505020204" pitchFamily="18" charset="0"/>
              <a:ea typeface="Calibri" panose="020F0502020204030204" pitchFamily="34" charset="0"/>
              <a:cs typeface="Times New Roman" panose="02020603050405020304" pitchFamily="18" charset="0"/>
            </a:endParaRPr>
          </a:p>
          <a:p>
            <a:pPr marL="38100" marR="38100" algn="just">
              <a:lnSpc>
                <a:spcPct val="150000"/>
              </a:lnSpc>
              <a:spcAft>
                <a:spcPts val="400"/>
              </a:spcAft>
            </a:pPr>
            <a:endParaRPr lang="en-IN" b="1" dirty="0">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200102" y="530627"/>
            <a:ext cx="5991897" cy="6093976"/>
          </a:xfrm>
          <a:prstGeom prst="rect">
            <a:avLst/>
          </a:prstGeom>
        </p:spPr>
        <p:txBody>
          <a:bodyPr wrap="square">
            <a:spAutoFit/>
          </a:bodyPr>
          <a:lstStyle/>
          <a:p>
            <a:pPr algn="just">
              <a:lnSpc>
                <a:spcPct val="150000"/>
              </a:lnSpc>
            </a:pPr>
            <a:r>
              <a:rPr lang="en-US" sz="2000" b="1" dirty="0">
                <a:latin typeface="Bookman Old Style" panose="02050604050505020204" pitchFamily="18" charset="0"/>
                <a:ea typeface="Times New Roman" panose="02020603050405020304" pitchFamily="18" charset="0"/>
                <a:cs typeface="Times New Roman" panose="02020603050405020304" pitchFamily="18" charset="0"/>
              </a:rPr>
              <a:t>92. (1) Income of every kind which is not to be excluded from the total income under this Act, shall be chargeable to income-tax under the head “Income from other sources”, if it is not chargeable to income-tax under any of the heads specified in section 13(a) to (d).</a:t>
            </a:r>
          </a:p>
          <a:p>
            <a:pPr algn="just">
              <a:lnSpc>
                <a:spcPct val="150000"/>
              </a:lnSpc>
            </a:pPr>
            <a:r>
              <a:rPr lang="en-US" sz="2000" b="1" dirty="0">
                <a:latin typeface="Bookman Old Style" panose="02050604050505020204" pitchFamily="18" charset="0"/>
                <a:ea typeface="Times New Roman" panose="02020603050405020304" pitchFamily="18" charset="0"/>
                <a:cs typeface="Times New Roman" panose="02020603050405020304" pitchFamily="18" charset="0"/>
              </a:rPr>
              <a:t>(2) In particular, and without prejudice to the generality of the provisions of sub-section (1), the following incomes shall be chargeable to income-tax under the head “Income from other sources”:––</a:t>
            </a:r>
          </a:p>
          <a:p>
            <a:pPr algn="just">
              <a:lnSpc>
                <a:spcPct val="150000"/>
              </a:lnSpc>
            </a:pP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(a) any dividend</a:t>
            </a:r>
            <a:r>
              <a:rPr lang="en-IN" sz="2000" b="1" dirty="0" smtClean="0">
                <a:latin typeface="Bookman Old Style" panose="02050604050505020204" pitchFamily="18" charset="0"/>
                <a:ea typeface="Times New Roman" panose="02020603050405020304" pitchFamily="18" charset="0"/>
                <a:cs typeface="Times New Roman" panose="02020603050405020304" pitchFamily="18" charset="0"/>
              </a:rPr>
              <a:t>;</a:t>
            </a:r>
            <a:endParaRPr lang="en-IN" sz="2000" b="1" dirty="0">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6200102" y="640801"/>
            <a:ext cx="45719" cy="62171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47885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93612" y="0"/>
            <a:ext cx="7382149" cy="750975"/>
          </a:xfrm>
          <a:prstGeom prst="rect">
            <a:avLst/>
          </a:prstGeom>
        </p:spPr>
        <p:txBody>
          <a:bodyPr wrap="none">
            <a:spAutoFit/>
          </a:bodyPr>
          <a:lstStyle/>
          <a:p>
            <a:pPr algn="ctr">
              <a:lnSpc>
                <a:spcPct val="107000"/>
              </a:lnSpc>
              <a:spcAft>
                <a:spcPts val="800"/>
              </a:spcAft>
            </a:pPr>
            <a:r>
              <a:rPr lang="en-IN" sz="4000" b="1" u="sng" dirty="0">
                <a:solidFill>
                  <a:schemeClr val="accent6">
                    <a:lumMod val="50000"/>
                  </a:schemeClr>
                </a:solidFill>
                <a:latin typeface="Algerian" panose="04020705040A02060702" pitchFamily="82" charset="0"/>
                <a:ea typeface="Times New Roman" panose="02020603050405020304" pitchFamily="18" charset="0"/>
                <a:cs typeface="Times New Roman" panose="02020603050405020304" pitchFamily="18" charset="0"/>
              </a:rPr>
              <a:t>INCOME FROM OTHER SOURCES</a:t>
            </a:r>
            <a:endParaRPr lang="en-IN" sz="4000" dirty="0">
              <a:solidFill>
                <a:schemeClr val="accent6">
                  <a:lumMod val="50000"/>
                </a:schemeClr>
              </a:solidFill>
              <a:effectLst/>
              <a:latin typeface="Algerian" panose="04020705040A02060702" pitchFamily="82" charset="0"/>
              <a:ea typeface="Calibri" panose="020F0502020204030204" pitchFamily="34" charset="0"/>
              <a:cs typeface="Times New Roman" panose="02020603050405020304" pitchFamily="18" charset="0"/>
            </a:endParaRPr>
          </a:p>
        </p:txBody>
      </p:sp>
      <p:sp>
        <p:nvSpPr>
          <p:cNvPr id="4" name="Rectangle 3"/>
          <p:cNvSpPr/>
          <p:nvPr/>
        </p:nvSpPr>
        <p:spPr>
          <a:xfrm>
            <a:off x="-37787" y="530627"/>
            <a:ext cx="6259411" cy="5427127"/>
          </a:xfrm>
          <a:prstGeom prst="rect">
            <a:avLst/>
          </a:prstGeom>
        </p:spPr>
        <p:txBody>
          <a:bodyPr wrap="square">
            <a:spAutoFit/>
          </a:bodyPr>
          <a:lstStyle/>
          <a:p>
            <a:pPr marL="38100" marR="38100" algn="just">
              <a:lnSpc>
                <a:spcPct val="150000"/>
              </a:lnSpc>
              <a:spcAft>
                <a:spcPts val="400"/>
              </a:spcAft>
            </a:pPr>
            <a:r>
              <a:rPr lang="en-IN" b="1" dirty="0">
                <a:latin typeface="Bookman Old Style" panose="02050604050505020204" pitchFamily="18" charset="0"/>
                <a:ea typeface="Times New Roman" panose="02020603050405020304" pitchFamily="18" charset="0"/>
                <a:cs typeface="Times New Roman" panose="02020603050405020304" pitchFamily="18" charset="0"/>
              </a:rPr>
              <a:t>(</a:t>
            </a:r>
            <a:r>
              <a:rPr lang="en-IN" b="1" dirty="0" err="1">
                <a:latin typeface="Bookman Old Style" panose="02050604050505020204" pitchFamily="18" charset="0"/>
                <a:ea typeface="Times New Roman" panose="02020603050405020304" pitchFamily="18" charset="0"/>
                <a:cs typeface="Times New Roman" panose="02020603050405020304" pitchFamily="18" charset="0"/>
              </a:rPr>
              <a:t>ia</a:t>
            </a:r>
            <a:r>
              <a:rPr lang="en-IN" b="1" dirty="0">
                <a:latin typeface="Bookman Old Style" panose="02050604050505020204" pitchFamily="18" charset="0"/>
                <a:ea typeface="Times New Roman" panose="02020603050405020304" pitchFamily="18" charset="0"/>
                <a:cs typeface="Times New Roman" panose="02020603050405020304" pitchFamily="18" charset="0"/>
              </a:rPr>
              <a:t>) income referred to in sub-clause (viii) of clause (24) of section 2</a:t>
            </a:r>
            <a:r>
              <a:rPr lang="en-IN" b="1" dirty="0" smtClean="0">
                <a:latin typeface="Bookman Old Style" panose="02050604050505020204" pitchFamily="18" charset="0"/>
                <a:ea typeface="Times New Roman" panose="02020603050405020304" pitchFamily="18" charset="0"/>
                <a:cs typeface="Times New Roman" panose="02020603050405020304" pitchFamily="18" charset="0"/>
              </a:rPr>
              <a:t>;</a:t>
            </a:r>
          </a:p>
          <a:p>
            <a:pPr marL="38100" marR="38100" algn="just">
              <a:lnSpc>
                <a:spcPct val="150000"/>
              </a:lnSpc>
              <a:spcAft>
                <a:spcPts val="400"/>
              </a:spcAft>
            </a:pPr>
            <a:endParaRPr lang="en-IN" sz="2000" b="1" dirty="0">
              <a:latin typeface="Bookman Old Style" panose="02050604050505020204" pitchFamily="18" charset="0"/>
              <a:ea typeface="Times New Roman" panose="02020603050405020304" pitchFamily="18" charset="0"/>
              <a:cs typeface="Times New Roman" panose="02020603050405020304" pitchFamily="18" charset="0"/>
            </a:endParaRPr>
          </a:p>
          <a:p>
            <a:pPr marL="38100" marR="38100" algn="just">
              <a:lnSpc>
                <a:spcPct val="150000"/>
              </a:lnSpc>
              <a:spcAft>
                <a:spcPts val="400"/>
              </a:spcAft>
            </a:pP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a:t>
            </a:r>
            <a:r>
              <a:rPr lang="en-IN" sz="2000" b="1" dirty="0" err="1">
                <a:latin typeface="Bookman Old Style" panose="02050604050505020204" pitchFamily="18" charset="0"/>
                <a:ea typeface="Times New Roman" panose="02020603050405020304" pitchFamily="18" charset="0"/>
                <a:cs typeface="Times New Roman" panose="02020603050405020304" pitchFamily="18" charset="0"/>
              </a:rPr>
              <a:t>ib</a:t>
            </a: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 income referred to in sub-clause (ix) of clause (24) of section 2</a:t>
            </a:r>
            <a:r>
              <a:rPr lang="en-IN" sz="2000" b="1" dirty="0" smtClean="0">
                <a:latin typeface="Bookman Old Style" panose="02050604050505020204" pitchFamily="18" charset="0"/>
                <a:ea typeface="Times New Roman" panose="02020603050405020304" pitchFamily="18" charset="0"/>
                <a:cs typeface="Times New Roman" panose="02020603050405020304" pitchFamily="18" charset="0"/>
              </a:rPr>
              <a:t>;</a:t>
            </a:r>
          </a:p>
          <a:p>
            <a:pPr marL="38100" marR="38100" algn="just">
              <a:lnSpc>
                <a:spcPct val="150000"/>
              </a:lnSpc>
              <a:spcAft>
                <a:spcPts val="400"/>
              </a:spcAft>
            </a:pPr>
            <a:endParaRPr lang="en-US" sz="2000" b="1" dirty="0">
              <a:latin typeface="Bookman Old Style" panose="02050604050505020204" pitchFamily="18" charset="0"/>
              <a:ea typeface="Times New Roman" panose="02020603050405020304" pitchFamily="18" charset="0"/>
              <a:cs typeface="Times New Roman" panose="02020603050405020304" pitchFamily="18" charset="0"/>
            </a:endParaRPr>
          </a:p>
          <a:p>
            <a:pPr marL="38100" marR="38100" algn="just">
              <a:lnSpc>
                <a:spcPct val="150000"/>
              </a:lnSpc>
              <a:spcAft>
                <a:spcPts val="400"/>
              </a:spcAft>
            </a:pPr>
            <a:endParaRPr lang="en-IN" sz="2000" b="1" dirty="0">
              <a:latin typeface="Bookman Old Style" panose="02050604050505020204" pitchFamily="18" charset="0"/>
              <a:ea typeface="Times New Roman" panose="02020603050405020304" pitchFamily="18" charset="0"/>
              <a:cs typeface="Times New Roman" panose="02020603050405020304" pitchFamily="18" charset="0"/>
            </a:endParaRPr>
          </a:p>
          <a:p>
            <a:pPr marL="38100" marR="38100" algn="just">
              <a:lnSpc>
                <a:spcPct val="150000"/>
              </a:lnSpc>
              <a:spcAft>
                <a:spcPts val="400"/>
              </a:spcAft>
            </a:pP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a:t>
            </a:r>
            <a:r>
              <a:rPr lang="en-IN" sz="2000" b="1" dirty="0" err="1">
                <a:latin typeface="Bookman Old Style" panose="02050604050505020204" pitchFamily="18" charset="0"/>
                <a:ea typeface="Times New Roman" panose="02020603050405020304" pitchFamily="18" charset="0"/>
                <a:cs typeface="Times New Roman" panose="02020603050405020304" pitchFamily="18" charset="0"/>
              </a:rPr>
              <a:t>ic</a:t>
            </a: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 income referred to in sub-clause (x) of clause (24) of section 2, if such income is not chargeable to income-tax under the head "Profits and gains of business or profession</a:t>
            </a:r>
            <a:r>
              <a:rPr lang="en-IN" sz="2000" b="1" dirty="0" smtClean="0">
                <a:latin typeface="Bookman Old Style" panose="02050604050505020204" pitchFamily="18" charset="0"/>
                <a:ea typeface="Times New Roman" panose="02020603050405020304" pitchFamily="18" charset="0"/>
                <a:cs typeface="Times New Roman" panose="02020603050405020304" pitchFamily="18" charset="0"/>
              </a:rPr>
              <a:t>";</a:t>
            </a:r>
            <a:endParaRPr lang="en-IN" sz="2000" b="1" dirty="0">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200102" y="530627"/>
            <a:ext cx="5991897" cy="6401753"/>
          </a:xfrm>
          <a:prstGeom prst="rect">
            <a:avLst/>
          </a:prstGeom>
        </p:spPr>
        <p:txBody>
          <a:bodyPr wrap="square">
            <a:spAutoFit/>
          </a:bodyPr>
          <a:lstStyle/>
          <a:p>
            <a:pPr algn="just"/>
            <a:endParaRPr lang="en-US" sz="2000" b="1" dirty="0" smtClean="0">
              <a:latin typeface="Bookman Old Style" panose="02050604050505020204" pitchFamily="18" charset="0"/>
              <a:ea typeface="Times New Roman" panose="02020603050405020304" pitchFamily="18" charset="0"/>
              <a:cs typeface="Times New Roman" panose="02020603050405020304" pitchFamily="18" charset="0"/>
            </a:endParaRPr>
          </a:p>
          <a:p>
            <a:pPr algn="just"/>
            <a:endParaRPr lang="en-US" sz="1600" b="1" dirty="0">
              <a:latin typeface="Bookman Old Style" panose="02050604050505020204" pitchFamily="18" charset="0"/>
              <a:ea typeface="Times New Roman" panose="02020603050405020304" pitchFamily="18" charset="0"/>
              <a:cs typeface="Times New Roman" panose="02020603050405020304" pitchFamily="18" charset="0"/>
            </a:endParaRPr>
          </a:p>
          <a:p>
            <a:pPr algn="just"/>
            <a:endParaRPr lang="en-US" sz="2000" b="1" dirty="0" smtClean="0">
              <a:latin typeface="Bookman Old Style" panose="02050604050505020204" pitchFamily="18" charset="0"/>
              <a:ea typeface="Times New Roman" panose="02020603050405020304" pitchFamily="18" charset="0"/>
              <a:cs typeface="Times New Roman" panose="02020603050405020304" pitchFamily="18" charset="0"/>
            </a:endParaRPr>
          </a:p>
          <a:p>
            <a:pPr algn="just">
              <a:lnSpc>
                <a:spcPct val="150000"/>
              </a:lnSpc>
            </a:pPr>
            <a:r>
              <a:rPr lang="en-US" sz="2000" b="1" dirty="0" smtClean="0">
                <a:latin typeface="Bookman Old Style" panose="02050604050505020204" pitchFamily="18" charset="0"/>
                <a:ea typeface="Times New Roman" panose="02020603050405020304" pitchFamily="18" charset="0"/>
                <a:cs typeface="Times New Roman" panose="02020603050405020304" pitchFamily="18" charset="0"/>
              </a:rPr>
              <a:t>(</a:t>
            </a:r>
            <a:r>
              <a:rPr lang="en-US" sz="2000" b="1" dirty="0">
                <a:latin typeface="Bookman Old Style" panose="02050604050505020204" pitchFamily="18" charset="0"/>
                <a:ea typeface="Times New Roman" panose="02020603050405020304" pitchFamily="18" charset="0"/>
                <a:cs typeface="Times New Roman" panose="02020603050405020304" pitchFamily="18" charset="0"/>
              </a:rPr>
              <a:t>b) any winning from lotteries, crossword puzzles, races including horse races, card games and other games of any sort or from gambling or betting of any form or nature</a:t>
            </a:r>
            <a:r>
              <a:rPr lang="en-US" sz="2000" b="1" dirty="0" smtClean="0">
                <a:latin typeface="Bookman Old Style" panose="02050604050505020204" pitchFamily="18" charset="0"/>
                <a:ea typeface="Times New Roman" panose="02020603050405020304" pitchFamily="18" charset="0"/>
                <a:cs typeface="Times New Roman" panose="02020603050405020304" pitchFamily="18" charset="0"/>
              </a:rPr>
              <a:t>;</a:t>
            </a:r>
          </a:p>
          <a:p>
            <a:pPr algn="just">
              <a:lnSpc>
                <a:spcPct val="150000"/>
              </a:lnSpc>
            </a:pPr>
            <a:endParaRPr lang="en-US" sz="1200" b="1" dirty="0">
              <a:latin typeface="Bookman Old Style" panose="02050604050505020204" pitchFamily="18" charset="0"/>
              <a:ea typeface="Times New Roman" panose="02020603050405020304" pitchFamily="18" charset="0"/>
              <a:cs typeface="Times New Roman" panose="02020603050405020304" pitchFamily="18" charset="0"/>
            </a:endParaRPr>
          </a:p>
          <a:p>
            <a:pPr algn="just">
              <a:lnSpc>
                <a:spcPct val="150000"/>
              </a:lnSpc>
            </a:pPr>
            <a:r>
              <a:rPr lang="en-US" b="1" dirty="0">
                <a:latin typeface="Bookman Old Style" panose="02050604050505020204" pitchFamily="18" charset="0"/>
                <a:ea typeface="Times New Roman" panose="02020603050405020304" pitchFamily="18" charset="0"/>
                <a:cs typeface="Times New Roman" panose="02020603050405020304" pitchFamily="18" charset="0"/>
              </a:rPr>
              <a:t>(c) any sum received by the </a:t>
            </a:r>
            <a:r>
              <a:rPr lang="en-US" b="1" dirty="0" err="1">
                <a:latin typeface="Bookman Old Style" panose="02050604050505020204" pitchFamily="18" charset="0"/>
                <a:ea typeface="Times New Roman" panose="02020603050405020304" pitchFamily="18" charset="0"/>
                <a:cs typeface="Times New Roman" panose="02020603050405020304" pitchFamily="18" charset="0"/>
              </a:rPr>
              <a:t>assessee</a:t>
            </a:r>
            <a:r>
              <a:rPr lang="en-US" b="1" dirty="0">
                <a:latin typeface="Bookman Old Style" panose="02050604050505020204" pitchFamily="18" charset="0"/>
                <a:ea typeface="Times New Roman" panose="02020603050405020304" pitchFamily="18" charset="0"/>
                <a:cs typeface="Times New Roman" panose="02020603050405020304" pitchFamily="18" charset="0"/>
              </a:rPr>
              <a:t> from employees as contributions to any provident fund, superannuation fund, any fund set up under the Employees’ State Insurance Act, 1948, or any other fund for the welfare of such employees, if the income is not chargeable to income-tax under the head “Profits and gains </a:t>
            </a:r>
            <a:r>
              <a:rPr lang="en-IN" b="1" dirty="0">
                <a:latin typeface="Bookman Old Style" panose="02050604050505020204" pitchFamily="18" charset="0"/>
                <a:ea typeface="Times New Roman" panose="02020603050405020304" pitchFamily="18" charset="0"/>
                <a:cs typeface="Times New Roman" panose="02020603050405020304" pitchFamily="18" charset="0"/>
              </a:rPr>
              <a:t>of business or profession</a:t>
            </a:r>
            <a:r>
              <a:rPr lang="en-IN" b="1" dirty="0" smtClean="0">
                <a:latin typeface="Bookman Old Style" panose="02050604050505020204" pitchFamily="18" charset="0"/>
                <a:ea typeface="Times New Roman" panose="02020603050405020304" pitchFamily="18" charset="0"/>
                <a:cs typeface="Times New Roman" panose="02020603050405020304" pitchFamily="18" charset="0"/>
              </a:rPr>
              <a:t>”;</a:t>
            </a:r>
          </a:p>
        </p:txBody>
      </p:sp>
      <p:sp>
        <p:nvSpPr>
          <p:cNvPr id="9" name="Rectangle 8"/>
          <p:cNvSpPr/>
          <p:nvPr/>
        </p:nvSpPr>
        <p:spPr>
          <a:xfrm>
            <a:off x="6200102" y="640801"/>
            <a:ext cx="45719" cy="62171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3453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35210850"/>
              </p:ext>
            </p:extLst>
          </p:nvPr>
        </p:nvGraphicFramePr>
        <p:xfrm>
          <a:off x="0" y="1382300"/>
          <a:ext cx="12192000" cy="5475698"/>
        </p:xfrm>
        <a:graphic>
          <a:graphicData uri="http://schemas.openxmlformats.org/drawingml/2006/table">
            <a:tbl>
              <a:tblPr bandCol="1">
                <a:tableStyleId>{93296810-A885-4BE3-A3E7-6D5BEEA58F35}</a:tableStyleId>
              </a:tblPr>
              <a:tblGrid>
                <a:gridCol w="5971592"/>
                <a:gridCol w="6220408"/>
              </a:tblGrid>
              <a:tr h="360834">
                <a:tc>
                  <a:txBody>
                    <a:bodyPr/>
                    <a:lstStyle/>
                    <a:p>
                      <a:pPr algn="ctr">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OLD INCOME TAX ACT, 1961</a:t>
                      </a:r>
                    </a:p>
                  </a:txBody>
                  <a:tcPr marL="68580" marR="68580" marT="0" marB="0"/>
                </a:tc>
                <a:tc>
                  <a:txBody>
                    <a:bodyPr/>
                    <a:lstStyle/>
                    <a:p>
                      <a:pPr algn="ctr">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NEW INCOME TAX ACT,2025</a:t>
                      </a:r>
                    </a:p>
                  </a:txBody>
                  <a:tcPr marL="68580" marR="68580" marT="0" marB="0"/>
                </a:tc>
              </a:tr>
              <a:tr h="380852">
                <a:tc>
                  <a:txBody>
                    <a:bodyPr/>
                    <a:lstStyle/>
                    <a:p>
                      <a:pPr algn="ctr">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Income from other sources : 56</a:t>
                      </a:r>
                    </a:p>
                  </a:txBody>
                  <a:tcPr marL="68580" marR="68580" marT="0" marB="0"/>
                </a:tc>
                <a:tc>
                  <a:txBody>
                    <a:bodyPr/>
                    <a:lstStyle/>
                    <a:p>
                      <a:pPr algn="ctr">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Income from other sources :92</a:t>
                      </a:r>
                    </a:p>
                  </a:txBody>
                  <a:tcPr marL="68580" marR="68580" marT="0" marB="0"/>
                </a:tc>
              </a:tr>
              <a:tr h="380852">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56(1)</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92(1)</a:t>
                      </a:r>
                    </a:p>
                  </a:txBody>
                  <a:tcPr marL="68580" marR="68580" marT="0" marB="0"/>
                </a:tc>
              </a:tr>
              <a:tr h="380852">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a:t>
                      </a:r>
                    </a:p>
                  </a:txBody>
                  <a:tcPr marL="68580" marR="68580" marT="0" marB="0"/>
                </a:tc>
              </a:tr>
              <a:tr h="380852">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a:t>
                      </a:r>
                      <a:r>
                        <a:rPr lang="en-IN" sz="1800" i="0" kern="1200" dirty="0" err="1">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a:t>
                      </a: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92(2)(a)</a:t>
                      </a:r>
                    </a:p>
                  </a:txBody>
                  <a:tcPr marL="68580" marR="68580" marT="0" marB="0"/>
                </a:tc>
              </a:tr>
              <a:tr h="380852">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a:t>
                      </a:r>
                      <a:r>
                        <a:rPr lang="en-IN" sz="1800" i="0" kern="1200" dirty="0" err="1">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ia</a:t>
                      </a: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Omitted w.e.f. 1-4-1964</a:t>
                      </a:r>
                    </a:p>
                  </a:txBody>
                  <a:tcPr marL="68580" marR="68580" marT="0" marB="0"/>
                </a:tc>
              </a:tr>
              <a:tr h="380852">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a:t>
                      </a:r>
                      <a:r>
                        <a:rPr lang="en-IN" sz="1800" i="0" kern="1200" dirty="0" err="1">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ib</a:t>
                      </a: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92(2)(b)</a:t>
                      </a:r>
                    </a:p>
                  </a:txBody>
                  <a:tcPr marL="68580" marR="68580" marT="0" marB="0"/>
                </a:tc>
              </a:tr>
              <a:tr h="380852">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a:t>
                      </a:r>
                      <a:r>
                        <a:rPr lang="en-IN" sz="1800" i="0" kern="1200" dirty="0" err="1">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ic</a:t>
                      </a: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92(2)(c)</a:t>
                      </a:r>
                    </a:p>
                  </a:txBody>
                  <a:tcPr marL="68580" marR="68580" marT="0" marB="0"/>
                </a:tc>
              </a:tr>
              <a:tr h="380852">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56(2)(iv)</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92(2)(d)</a:t>
                      </a:r>
                    </a:p>
                  </a:txBody>
                  <a:tcPr marL="68580" marR="68580" marT="0" marB="0"/>
                </a:tc>
              </a:tr>
              <a:tr h="380852">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56(2)(id)</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92(2)(e)</a:t>
                      </a:r>
                    </a:p>
                  </a:txBody>
                  <a:tcPr marL="68580" marR="68580" marT="0" marB="0"/>
                </a:tc>
              </a:tr>
              <a:tr h="380852">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56(2)(ii)</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92(2)(f)</a:t>
                      </a:r>
                    </a:p>
                  </a:txBody>
                  <a:tcPr marL="68580" marR="68580" marT="0" marB="0"/>
                </a:tc>
              </a:tr>
              <a:tr h="301438">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56(2)(iii)</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92(2)(g)</a:t>
                      </a:r>
                    </a:p>
                  </a:txBody>
                  <a:tcPr marL="68580" marR="68580" marT="0" marB="0"/>
                </a:tc>
              </a:tr>
              <a:tr h="370444">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56(2)(ix)</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92(2)(h)</a:t>
                      </a:r>
                    </a:p>
                  </a:txBody>
                  <a:tcPr marL="68580" marR="68580" marT="0" marB="0"/>
                </a:tc>
              </a:tr>
              <a:tr h="317231">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56(2)(viii)</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a:t>
                      </a:r>
                      <a:r>
                        <a:rPr lang="en-IN" sz="1800" i="0" kern="1200" dirty="0" err="1">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a:t>
                      </a: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tc>
              </a:tr>
              <a:tr h="317231">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56(2)(xi)</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92(2)(j)</a:t>
                      </a:r>
                    </a:p>
                  </a:txBody>
                  <a:tcPr marL="68580" marR="68580" marT="0" marB="0"/>
                </a:tc>
              </a:tr>
            </a:tbl>
          </a:graphicData>
        </a:graphic>
      </p:graphicFrame>
      <p:sp>
        <p:nvSpPr>
          <p:cNvPr id="6" name="Rectangle 5"/>
          <p:cNvSpPr/>
          <p:nvPr/>
        </p:nvSpPr>
        <p:spPr>
          <a:xfrm>
            <a:off x="2593612" y="0"/>
            <a:ext cx="7382149" cy="750975"/>
          </a:xfrm>
          <a:prstGeom prst="rect">
            <a:avLst/>
          </a:prstGeom>
        </p:spPr>
        <p:txBody>
          <a:bodyPr wrap="none">
            <a:spAutoFit/>
          </a:bodyPr>
          <a:lstStyle/>
          <a:p>
            <a:pPr algn="ctr">
              <a:lnSpc>
                <a:spcPct val="107000"/>
              </a:lnSpc>
              <a:spcAft>
                <a:spcPts val="800"/>
              </a:spcAft>
            </a:pPr>
            <a:r>
              <a:rPr lang="en-IN" sz="4000" b="1" u="sng" dirty="0">
                <a:solidFill>
                  <a:schemeClr val="accent6">
                    <a:lumMod val="50000"/>
                  </a:schemeClr>
                </a:solidFill>
                <a:latin typeface="Algerian" panose="04020705040A02060702" pitchFamily="82" charset="0"/>
                <a:ea typeface="Times New Roman" panose="02020603050405020304" pitchFamily="18" charset="0"/>
                <a:cs typeface="Times New Roman" panose="02020603050405020304" pitchFamily="18" charset="0"/>
              </a:rPr>
              <a:t>INCOME FROM OTHER SOURCES</a:t>
            </a:r>
            <a:endParaRPr lang="en-IN" sz="4000" dirty="0">
              <a:solidFill>
                <a:schemeClr val="accent6">
                  <a:lumMod val="50000"/>
                </a:schemeClr>
              </a:solidFill>
              <a:effectLst/>
              <a:latin typeface="Algerian" panose="04020705040A02060702" pitchFamily="82" charset="0"/>
              <a:ea typeface="Calibri" panose="020F0502020204030204" pitchFamily="34" charset="0"/>
              <a:cs typeface="Times New Roman" panose="02020603050405020304" pitchFamily="18" charset="0"/>
            </a:endParaRPr>
          </a:p>
        </p:txBody>
      </p:sp>
      <p:sp>
        <p:nvSpPr>
          <p:cNvPr id="7" name="Rectangle 6"/>
          <p:cNvSpPr/>
          <p:nvPr/>
        </p:nvSpPr>
        <p:spPr>
          <a:xfrm>
            <a:off x="449943" y="711732"/>
            <a:ext cx="8461829" cy="670568"/>
          </a:xfrm>
          <a:prstGeom prst="rect">
            <a:avLst/>
          </a:prstGeom>
        </p:spPr>
        <p:txBody>
          <a:bodyPr wrap="square">
            <a:spAutoFit/>
          </a:bodyPr>
          <a:lstStyle/>
          <a:p>
            <a:pPr marL="342900" marR="435610" lvl="0" indent="-342900" algn="just">
              <a:lnSpc>
                <a:spcPct val="107000"/>
              </a:lnSpc>
              <a:spcAft>
                <a:spcPts val="0"/>
              </a:spcAft>
              <a:buFont typeface="Wingdings" panose="05000000000000000000" pitchFamily="2" charset="2"/>
              <a:buChar char=""/>
            </a:pPr>
            <a:r>
              <a:rPr lang="en-IN" dirty="0" smtClean="0">
                <a:latin typeface="Bookman Old Style" panose="02050604050505020204" pitchFamily="18" charset="0"/>
                <a:ea typeface="Times New Roman" panose="02020603050405020304" pitchFamily="18" charset="0"/>
                <a:cs typeface="Times New Roman" panose="02020603050405020304" pitchFamily="18" charset="0"/>
              </a:rPr>
              <a:t>Old Act </a:t>
            </a:r>
            <a:r>
              <a:rPr lang="en-IN" b="1" u="sng" dirty="0" smtClean="0">
                <a:latin typeface="Bookman Old Style" panose="02050604050505020204" pitchFamily="18" charset="0"/>
                <a:ea typeface="Times New Roman" panose="02020603050405020304" pitchFamily="18" charset="0"/>
                <a:cs typeface="Times New Roman" panose="02020603050405020304" pitchFamily="18" charset="0"/>
              </a:rPr>
              <a:t>Income from other sources</a:t>
            </a:r>
            <a:r>
              <a:rPr lang="en-IN" b="1" dirty="0" smtClean="0">
                <a:latin typeface="Bookman Old Style" panose="02050604050505020204" pitchFamily="18" charset="0"/>
                <a:ea typeface="Times New Roman" panose="02020603050405020304" pitchFamily="18" charset="0"/>
                <a:cs typeface="Times New Roman" panose="02020603050405020304" pitchFamily="18" charset="0"/>
              </a:rPr>
              <a:t> </a:t>
            </a:r>
            <a:r>
              <a:rPr lang="en-IN" dirty="0" smtClean="0">
                <a:latin typeface="Bookman Old Style" panose="02050604050505020204" pitchFamily="18" charset="0"/>
                <a:ea typeface="Times New Roman" panose="02020603050405020304" pitchFamily="18" charset="0"/>
                <a:cs typeface="Times New Roman" panose="02020603050405020304" pitchFamily="18" charset="0"/>
              </a:rPr>
              <a:t>section </a:t>
            </a:r>
            <a:r>
              <a:rPr lang="en-IN" b="1" dirty="0" smtClean="0">
                <a:latin typeface="Bookman Old Style" panose="02050604050505020204" pitchFamily="18" charset="0"/>
                <a:ea typeface="Times New Roman" panose="02020603050405020304" pitchFamily="18" charset="0"/>
                <a:cs typeface="Times New Roman" panose="02020603050405020304" pitchFamily="18" charset="0"/>
              </a:rPr>
              <a:t>56 to 59</a:t>
            </a:r>
            <a:endParaRPr lang="en-IN" b="1" dirty="0" smtClean="0">
              <a:latin typeface="Calibri" panose="020F0502020204030204" pitchFamily="34" charset="0"/>
              <a:ea typeface="Calibri" panose="020F0502020204030204" pitchFamily="34" charset="0"/>
              <a:cs typeface="Times New Roman" panose="02020603050405020304" pitchFamily="18" charset="0"/>
            </a:endParaRPr>
          </a:p>
          <a:p>
            <a:pPr marL="342900" marR="435610" lvl="0" indent="-342900" algn="just">
              <a:lnSpc>
                <a:spcPct val="107000"/>
              </a:lnSpc>
              <a:spcAft>
                <a:spcPts val="800"/>
              </a:spcAft>
              <a:buFont typeface="Wingdings" panose="05000000000000000000" pitchFamily="2" charset="2"/>
              <a:buChar char=""/>
            </a:pPr>
            <a:r>
              <a:rPr lang="en-IN" dirty="0" smtClean="0">
                <a:latin typeface="Bookman Old Style" panose="02050604050505020204" pitchFamily="18" charset="0"/>
                <a:ea typeface="Times New Roman" panose="02020603050405020304" pitchFamily="18" charset="0"/>
                <a:cs typeface="Times New Roman" panose="02020603050405020304" pitchFamily="18" charset="0"/>
              </a:rPr>
              <a:t>New </a:t>
            </a:r>
            <a:r>
              <a:rPr lang="en-IN" dirty="0">
                <a:latin typeface="Bookman Old Style" panose="02050604050505020204" pitchFamily="18" charset="0"/>
                <a:ea typeface="Times New Roman" panose="02020603050405020304" pitchFamily="18" charset="0"/>
                <a:cs typeface="Times New Roman" panose="02020603050405020304" pitchFamily="18" charset="0"/>
              </a:rPr>
              <a:t>Act </a:t>
            </a:r>
            <a:r>
              <a:rPr lang="en-IN" b="1" u="sng" dirty="0">
                <a:latin typeface="Bookman Old Style" panose="02050604050505020204" pitchFamily="18" charset="0"/>
                <a:ea typeface="Times New Roman" panose="02020603050405020304" pitchFamily="18" charset="0"/>
                <a:cs typeface="Times New Roman" panose="02020603050405020304" pitchFamily="18" charset="0"/>
              </a:rPr>
              <a:t>Income from other sources</a:t>
            </a:r>
            <a:r>
              <a:rPr lang="en-IN" b="1" dirty="0">
                <a:latin typeface="Bookman Old Style" panose="02050604050505020204" pitchFamily="18" charset="0"/>
                <a:ea typeface="Times New Roman" panose="02020603050405020304" pitchFamily="18" charset="0"/>
                <a:cs typeface="Times New Roman" panose="02020603050405020304" pitchFamily="18" charset="0"/>
              </a:rPr>
              <a:t> </a:t>
            </a:r>
            <a:r>
              <a:rPr lang="en-IN" dirty="0" smtClean="0">
                <a:latin typeface="Bookman Old Style" panose="02050604050505020204" pitchFamily="18" charset="0"/>
                <a:ea typeface="Times New Roman" panose="02020603050405020304" pitchFamily="18" charset="0"/>
                <a:cs typeface="Times New Roman" panose="02020603050405020304" pitchFamily="18" charset="0"/>
              </a:rPr>
              <a:t>section </a:t>
            </a:r>
            <a:r>
              <a:rPr lang="en-IN" b="1" dirty="0" smtClean="0">
                <a:latin typeface="Bookman Old Style" panose="02050604050505020204" pitchFamily="18" charset="0"/>
                <a:ea typeface="Times New Roman" panose="02020603050405020304" pitchFamily="18" charset="0"/>
                <a:cs typeface="Times New Roman" panose="02020603050405020304" pitchFamily="18" charset="0"/>
              </a:rPr>
              <a:t>92 to 95</a:t>
            </a:r>
            <a:endParaRPr lang="en-IN"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1587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70799225"/>
              </p:ext>
            </p:extLst>
          </p:nvPr>
        </p:nvGraphicFramePr>
        <p:xfrm>
          <a:off x="0" y="0"/>
          <a:ext cx="12192000" cy="6858003"/>
        </p:xfrm>
        <a:graphic>
          <a:graphicData uri="http://schemas.openxmlformats.org/drawingml/2006/table">
            <a:tbl>
              <a:tblPr bandCol="1">
                <a:tableStyleId>{93296810-A885-4BE3-A3E7-6D5BEEA58F35}</a:tableStyleId>
              </a:tblPr>
              <a:tblGrid>
                <a:gridCol w="5971592"/>
                <a:gridCol w="6220408"/>
              </a:tblGrid>
              <a:tr h="362031">
                <a:tc>
                  <a:txBody>
                    <a:bodyPr/>
                    <a:lstStyle/>
                    <a:p>
                      <a:pPr algn="ctr">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OLD INCOME TAX ACT, 1961</a:t>
                      </a:r>
                    </a:p>
                  </a:txBody>
                  <a:tcPr marL="68580" marR="68580" marT="0" marB="0"/>
                </a:tc>
                <a:tc>
                  <a:txBody>
                    <a:bodyPr/>
                    <a:lstStyle/>
                    <a:p>
                      <a:pPr algn="ctr">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NEW INCOME TAX ACT,2025</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56(2)(xii)</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92(2)(k)</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56(2)(xiii)</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92(2)(l)</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56(2)(x)(a)(b)(c)</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92(2)(m)(</a:t>
                      </a:r>
                      <a:r>
                        <a:rPr lang="en-IN" sz="1800" i="0" kern="1200" dirty="0" err="1">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a:t>
                      </a: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)(ii)(iii)</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56(2)(x)(c) Proviso XII, XIII</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Omitted</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56(2)(x)(c) Proviso</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92(3)</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56(2)(x)(b) Proviso</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92(4)</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56(2)(vii) Proviso- Explanation</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92(2)(5)</a:t>
                      </a:r>
                    </a:p>
                  </a:txBody>
                  <a:tcPr marL="68580" marR="68580" marT="0" marB="0"/>
                </a:tc>
              </a:tr>
              <a:tr h="382116">
                <a:tc>
                  <a:txBody>
                    <a:bodyPr/>
                    <a:lstStyle/>
                    <a:p>
                      <a:pPr marL="0" algn="ctr" defTabSz="914400" rtl="0" eaLnBrk="1" latinLnBrk="0" hangingPunct="1">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Deductions : 57</a:t>
                      </a:r>
                    </a:p>
                  </a:txBody>
                  <a:tcPr marL="68580" marR="68580" marT="0" marB="0"/>
                </a:tc>
                <a:tc>
                  <a:txBody>
                    <a:bodyPr/>
                    <a:lstStyle/>
                    <a:p>
                      <a:pPr marL="0" algn="ctr" defTabSz="914400" rtl="0" eaLnBrk="1" latinLnBrk="0" hangingPunct="1">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Deductions: 93</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57(</a:t>
                      </a:r>
                      <a:r>
                        <a:rPr lang="en-IN" sz="1800" i="0" kern="1200" dirty="0" err="1">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a:t>
                      </a: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93(1)(a)</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57(</a:t>
                      </a:r>
                      <a:r>
                        <a:rPr lang="en-IN" sz="1800" i="0" kern="1200" dirty="0" err="1">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ia</a:t>
                      </a: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93(1)(b)</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57(ii)</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93(1)(c)</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57(</a:t>
                      </a:r>
                      <a:r>
                        <a:rPr lang="en-IN" sz="1800" i="0" kern="1200" dirty="0" err="1">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iia</a:t>
                      </a: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)+Proviso</a:t>
                      </a:r>
                    </a:p>
                  </a:txBody>
                  <a:tcPr marL="68580" marR="68580" marT="0" marB="0"/>
                </a:tc>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93(1)(d)</a:t>
                      </a:r>
                    </a:p>
                  </a:txBody>
                  <a:tcPr marL="68580" marR="68580" marT="0" marB="0"/>
                </a:tc>
              </a:tr>
              <a:tr h="382116">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57(iii)</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93(1)(e)</a:t>
                      </a:r>
                    </a:p>
                  </a:txBody>
                  <a:tcPr marL="68580" marR="68580" marT="0" marB="0"/>
                </a:tc>
              </a:tr>
              <a:tr h="382116">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57(iv)</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93(1)(f)</a:t>
                      </a:r>
                    </a:p>
                  </a:txBody>
                  <a:tcPr marL="68580" marR="68580" marT="0" marB="0"/>
                </a:tc>
              </a:tr>
              <a:tr h="382116">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93(1)(g)</a:t>
                      </a:r>
                    </a:p>
                  </a:txBody>
                  <a:tcPr marL="68580" marR="68580" marT="0" marB="0"/>
                </a:tc>
              </a:tr>
              <a:tr h="382116">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93(1)(h)</a:t>
                      </a:r>
                    </a:p>
                  </a:txBody>
                  <a:tcPr marL="68580" marR="68580" marT="0" marB="0"/>
                </a:tc>
              </a:tr>
              <a:tr h="382116">
                <a:tc>
                  <a:txBody>
                    <a:bodyPr/>
                    <a:lstStyle/>
                    <a:p>
                      <a:pPr algn="ctr">
                        <a:lnSpc>
                          <a:spcPct val="107000"/>
                        </a:lnSpc>
                        <a:spcAft>
                          <a:spcPts val="0"/>
                        </a:spcAft>
                      </a:pPr>
                      <a:r>
                        <a:rPr lang="en-IN" sz="1800" i="0" kern="120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57 Provisos</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93(2)(a) &amp; 93(2)(b)</a:t>
                      </a:r>
                    </a:p>
                  </a:txBody>
                  <a:tcPr marL="68580" marR="68580" marT="0" marB="0"/>
                </a:tc>
              </a:tr>
            </a:tbl>
          </a:graphicData>
        </a:graphic>
      </p:graphicFrame>
    </p:spTree>
    <p:extLst>
      <p:ext uri="{BB962C8B-B14F-4D97-AF65-F5344CB8AC3E}">
        <p14:creationId xmlns:p14="http://schemas.microsoft.com/office/powerpoint/2010/main" val="352739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65053724"/>
              </p:ext>
            </p:extLst>
          </p:nvPr>
        </p:nvGraphicFramePr>
        <p:xfrm>
          <a:off x="692596" y="152996"/>
          <a:ext cx="10885511" cy="6440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135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35456963"/>
              </p:ext>
            </p:extLst>
          </p:nvPr>
        </p:nvGraphicFramePr>
        <p:xfrm>
          <a:off x="0" y="0"/>
          <a:ext cx="12192000" cy="3036843"/>
        </p:xfrm>
        <a:graphic>
          <a:graphicData uri="http://schemas.openxmlformats.org/drawingml/2006/table">
            <a:tbl>
              <a:tblPr bandCol="1">
                <a:tableStyleId>{93296810-A885-4BE3-A3E7-6D5BEEA58F35}</a:tableStyleId>
              </a:tblPr>
              <a:tblGrid>
                <a:gridCol w="5971592"/>
                <a:gridCol w="6220408"/>
              </a:tblGrid>
              <a:tr h="362031">
                <a:tc>
                  <a:txBody>
                    <a:bodyPr/>
                    <a:lstStyle/>
                    <a:p>
                      <a:pPr algn="ctr">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OLD INCOME TAX ACT, 1961</a:t>
                      </a:r>
                    </a:p>
                  </a:txBody>
                  <a:tcPr marL="68580" marR="68580" marT="0" marB="0"/>
                </a:tc>
                <a:tc>
                  <a:txBody>
                    <a:bodyPr/>
                    <a:lstStyle/>
                    <a:p>
                      <a:pPr algn="ctr">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NEW INCOME TAX ACT,2025</a:t>
                      </a:r>
                    </a:p>
                  </a:txBody>
                  <a:tcPr marL="68580" marR="68580" marT="0" marB="0"/>
                </a:tc>
              </a:tr>
              <a:tr h="382116">
                <a:tc>
                  <a:txBody>
                    <a:bodyPr/>
                    <a:lstStyle/>
                    <a:p>
                      <a:pPr algn="ctr">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Amounts not deductible: 58</a:t>
                      </a:r>
                    </a:p>
                  </a:txBody>
                  <a:tcPr marL="68580" marR="68580" marT="0" marB="0"/>
                </a:tc>
                <a:tc>
                  <a:txBody>
                    <a:bodyPr/>
                    <a:lstStyle/>
                    <a:p>
                      <a:pPr algn="ctr">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Amounts not deductible: 94</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58(1)(a)(</a:t>
                      </a:r>
                      <a:r>
                        <a:rPr lang="en-IN" sz="1800" i="0" kern="1200" dirty="0" err="1">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a:t>
                      </a: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)(ii)(iii)</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94(1)(a)(b)(c)</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58(1A) or 58(2)</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94(2)</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58(3)</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94(3)</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58(4)</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94(4)</a:t>
                      </a:r>
                    </a:p>
                  </a:txBody>
                  <a:tcPr marL="68580" marR="68580" marT="0" marB="0"/>
                </a:tc>
              </a:tr>
              <a:tr h="382116">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58(4)Proviso</a:t>
                      </a:r>
                    </a:p>
                  </a:txBody>
                  <a:tcPr marL="68580" marR="68580" marT="0" marB="0"/>
                </a:tc>
                <a:tc>
                  <a:txBody>
                    <a:bodyPr/>
                    <a:lstStyle/>
                    <a:p>
                      <a:pPr algn="ctr">
                        <a:lnSpc>
                          <a:spcPct val="107000"/>
                        </a:lnSpc>
                        <a:spcAft>
                          <a:spcPts val="0"/>
                        </a:spcAft>
                      </a:pPr>
                      <a:r>
                        <a:rPr lang="en-IN" sz="1800" i="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94(5) and 94(6)</a:t>
                      </a:r>
                    </a:p>
                  </a:txBody>
                  <a:tcPr marL="68580" marR="68580" marT="0" marB="0"/>
                </a:tc>
              </a:tr>
              <a:tr h="382116">
                <a:tc>
                  <a:txBody>
                    <a:bodyPr/>
                    <a:lstStyle/>
                    <a:p>
                      <a:pPr marL="0" algn="ctr" defTabSz="914400" rtl="0" eaLnBrk="1" latinLnBrk="0" hangingPunct="1">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59: Profits chargeable to tax</a:t>
                      </a:r>
                    </a:p>
                  </a:txBody>
                  <a:tcPr marL="68580" marR="68580" marT="0" marB="0"/>
                </a:tc>
                <a:tc>
                  <a:txBody>
                    <a:bodyPr/>
                    <a:lstStyle/>
                    <a:p>
                      <a:pPr marL="0" algn="ctr" defTabSz="914400" rtl="0" eaLnBrk="1" latinLnBrk="0" hangingPunct="1">
                        <a:lnSpc>
                          <a:spcPct val="107000"/>
                        </a:lnSpc>
                        <a:spcAft>
                          <a:spcPts val="0"/>
                        </a:spcAft>
                      </a:pPr>
                      <a:r>
                        <a:rPr lang="en-IN" sz="1800" b="1" u="sng" kern="1200" dirty="0">
                          <a:solidFill>
                            <a:schemeClr val="accent6">
                              <a:lumMod val="50000"/>
                            </a:schemeClr>
                          </a:solidFill>
                          <a:effectLst/>
                          <a:latin typeface="Century Schoolbook" panose="02040604050505020304" pitchFamily="18" charset="0"/>
                          <a:ea typeface="+mn-ea"/>
                          <a:cs typeface="+mn-cs"/>
                        </a:rPr>
                        <a:t>95: Profits chargeable to tax</a:t>
                      </a:r>
                    </a:p>
                  </a:txBody>
                  <a:tcPr marL="68580" marR="68580" marT="0" marB="0"/>
                </a:tc>
              </a:tr>
            </a:tbl>
          </a:graphicData>
        </a:graphic>
      </p:graphicFrame>
    </p:spTree>
    <p:extLst>
      <p:ext uri="{BB962C8B-B14F-4D97-AF65-F5344CB8AC3E}">
        <p14:creationId xmlns:p14="http://schemas.microsoft.com/office/powerpoint/2010/main" val="1482289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084" y="2537967"/>
            <a:ext cx="6242415" cy="1451488"/>
          </a:xfrm>
          <a:prstGeom prst="rect">
            <a:avLst/>
          </a:prstGeom>
        </p:spPr>
        <p:txBody>
          <a:bodyPr wrap="none">
            <a:spAutoFit/>
          </a:bodyPr>
          <a:lstStyle/>
          <a:p>
            <a:pPr algn="ctr">
              <a:lnSpc>
                <a:spcPct val="107000"/>
              </a:lnSpc>
              <a:spcAft>
                <a:spcPts val="800"/>
              </a:spcAft>
            </a:pPr>
            <a:r>
              <a:rPr lang="en-IN" sz="8800" b="1" dirty="0" smtClean="0">
                <a:solidFill>
                  <a:schemeClr val="accent6">
                    <a:lumMod val="50000"/>
                  </a:schemeClr>
                </a:solidFill>
                <a:latin typeface="Algerian" panose="04020705040A02060702" pitchFamily="82" charset="0"/>
                <a:ea typeface="Times New Roman" panose="02020603050405020304" pitchFamily="18" charset="0"/>
                <a:cs typeface="Times New Roman" panose="02020603050405020304" pitchFamily="18" charset="0"/>
              </a:rPr>
              <a:t>THANK YOU</a:t>
            </a:r>
            <a:endParaRPr lang="en-IN" sz="4400" dirty="0">
              <a:solidFill>
                <a:schemeClr val="accent6">
                  <a:lumMod val="50000"/>
                </a:schemeClr>
              </a:solidFill>
              <a:effectLst/>
              <a:latin typeface="Algerian" panose="04020705040A02060702" pitchFamily="82"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255" t="65164" r="57862" b="10986"/>
          <a:stretch/>
        </p:blipFill>
        <p:spPr>
          <a:xfrm>
            <a:off x="4301544" y="3989454"/>
            <a:ext cx="2653048" cy="2179526"/>
          </a:xfrm>
          <a:prstGeom prst="rect">
            <a:avLst/>
          </a:prstGeom>
        </p:spPr>
      </p:pic>
    </p:spTree>
    <p:extLst>
      <p:ext uri="{BB962C8B-B14F-4D97-AF65-F5344CB8AC3E}">
        <p14:creationId xmlns:p14="http://schemas.microsoft.com/office/powerpoint/2010/main" val="328717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228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7"/>
          <p:cNvSpPr>
            <a:spLocks noChangeArrowheads="1"/>
          </p:cNvSpPr>
          <p:nvPr/>
        </p:nvSpPr>
        <p:spPr bwMode="auto">
          <a:xfrm>
            <a:off x="0" y="-189131"/>
            <a:ext cx="18473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
            </a:r>
            <a:br>
              <a:rPr kumimoji="0" lang="en-US" sz="1800" b="0" i="0" u="none" strike="noStrike" cap="none" normalizeH="0" baseline="0" dirty="0" smtClean="0">
                <a:ln>
                  <a:noFill/>
                </a:ln>
                <a:solidFill>
                  <a:schemeClr val="tx1"/>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8"/>
          <p:cNvPicPr/>
          <p:nvPr/>
        </p:nvPicPr>
        <p:blipFill rotWithShape="1">
          <a:blip r:embed="rId2" cstate="print"/>
          <a:srcRect l="39895" t="31188" r="11990" b="17100"/>
          <a:stretch/>
        </p:blipFill>
        <p:spPr bwMode="auto">
          <a:xfrm>
            <a:off x="6375042" y="645464"/>
            <a:ext cx="5677734" cy="5405907"/>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255546" y="685800"/>
            <a:ext cx="5840454" cy="5365571"/>
          </a:xfrm>
          <a:prstGeom prst="rect">
            <a:avLst/>
          </a:prstGeom>
        </p:spPr>
        <p:txBody>
          <a:bodyPr wrap="square">
            <a:spAutoFit/>
          </a:bodyPr>
          <a:lstStyle/>
          <a:p>
            <a:pPr algn="ctr">
              <a:lnSpc>
                <a:spcPct val="150000"/>
              </a:lnSpc>
              <a:spcAft>
                <a:spcPts val="800"/>
              </a:spcAft>
            </a:pPr>
            <a:r>
              <a:rPr lang="en-IN" sz="2000" b="1" u="sng" dirty="0">
                <a:latin typeface="Bookman Old Style" panose="02050604050505020204" pitchFamily="18" charset="0"/>
                <a:ea typeface="Times New Roman" panose="02020603050405020304" pitchFamily="18" charset="0"/>
                <a:cs typeface="Times New Roman" panose="02020603050405020304" pitchFamily="18" charset="0"/>
              </a:rPr>
              <a:t>POLICY WISE: NO CHANGE IN THE NEW ACT,2025</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Change in language and simplification of language.</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Framework intact</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Statute is same.</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All the capital letters sections e.g. 115BBE or 54F, 54D etc. all are now repealed but it is there in the Act in the form of sections.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Despite simplification, the </a:t>
            </a:r>
            <a:r>
              <a:rPr lang="en-IN" sz="2000" b="1" u="sng" dirty="0">
                <a:latin typeface="Bookman Old Style" panose="02050604050505020204" pitchFamily="18" charset="0"/>
                <a:ea typeface="Times New Roman" panose="02020603050405020304" pitchFamily="18" charset="0"/>
                <a:cs typeface="Times New Roman" panose="02020603050405020304" pitchFamily="18" charset="0"/>
              </a:rPr>
              <a:t>new Act retains the essence of the 1961 Act: most definitions, income heads, tax rates remain the same</a:t>
            </a:r>
            <a:r>
              <a:rPr lang="en-IN" sz="2000" b="1" dirty="0">
                <a:latin typeface="Bookman Old Style" panose="02050604050505020204" pitchFamily="18" charset="0"/>
                <a:ea typeface="Times New Roman" panose="02020603050405020304" pitchFamily="18"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9507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618484036"/>
              </p:ext>
            </p:extLst>
          </p:nvPr>
        </p:nvGraphicFramePr>
        <p:xfrm>
          <a:off x="254000" y="723941"/>
          <a:ext cx="11684000" cy="5791200"/>
        </p:xfrm>
        <a:graphic>
          <a:graphicData uri="http://schemas.openxmlformats.org/drawingml/2006/table">
            <a:tbl>
              <a:tblPr firstRow="1" bandCol="1">
                <a:tableStyleId>{BDBED569-4797-4DF1-A0F4-6AAB3CD982D8}</a:tableStyleId>
              </a:tblPr>
              <a:tblGrid>
                <a:gridCol w="5586891"/>
                <a:gridCol w="6097109"/>
              </a:tblGrid>
              <a:tr h="375378">
                <a:tc>
                  <a:txBody>
                    <a:bodyPr/>
                    <a:lstStyle/>
                    <a:p>
                      <a:pPr algn="ctr"/>
                      <a:r>
                        <a:rPr lang="en-IN" sz="2000" kern="1200" dirty="0" smtClean="0">
                          <a:solidFill>
                            <a:srgbClr val="7030A0"/>
                          </a:solidFill>
                          <a:effectLst/>
                          <a:latin typeface="Century Schoolbook" panose="02040604050505020304" pitchFamily="18" charset="0"/>
                        </a:rPr>
                        <a:t>Income-Tax Act, 1961</a:t>
                      </a:r>
                      <a:endParaRPr lang="en-IN" sz="2000" dirty="0">
                        <a:solidFill>
                          <a:srgbClr val="7030A0"/>
                        </a:solidFill>
                        <a:latin typeface="Century Schoolbook" panose="02040604050505020304" pitchFamily="18" charset="0"/>
                      </a:endParaRPr>
                    </a:p>
                  </a:txBody>
                  <a:tcPr/>
                </a:tc>
                <a:tc>
                  <a:txBody>
                    <a:bodyPr/>
                    <a:lstStyle/>
                    <a:p>
                      <a:pPr algn="ctr"/>
                      <a:r>
                        <a:rPr lang="en-IN" sz="2000" b="1" kern="1200" dirty="0" smtClean="0">
                          <a:solidFill>
                            <a:srgbClr val="7030A0"/>
                          </a:solidFill>
                          <a:effectLst/>
                          <a:latin typeface="Century Schoolbook" panose="02040604050505020304" pitchFamily="18" charset="0"/>
                          <a:ea typeface="+mn-ea"/>
                          <a:cs typeface="+mn-cs"/>
                        </a:rPr>
                        <a:t>Income-Tax Act, 2025</a:t>
                      </a:r>
                      <a:endParaRPr lang="en-IN" sz="2000" b="1" kern="1200" dirty="0">
                        <a:solidFill>
                          <a:srgbClr val="7030A0"/>
                        </a:solidFill>
                        <a:effectLst/>
                        <a:latin typeface="Century Schoolbook" panose="02040604050505020304" pitchFamily="18" charset="0"/>
                        <a:ea typeface="+mn-ea"/>
                        <a:cs typeface="+mn-cs"/>
                      </a:endParaRPr>
                    </a:p>
                  </a:txBody>
                  <a:tcPr/>
                </a:tc>
              </a:tr>
              <a:tr h="1010635">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IN" sz="1800" b="1" u="sng" kern="1200" dirty="0" smtClean="0">
                          <a:effectLst/>
                          <a:latin typeface="Century Schoolbook" panose="02040604050505020304" pitchFamily="18" charset="0"/>
                        </a:rPr>
                        <a:t>298 sections </a:t>
                      </a:r>
                      <a:r>
                        <a:rPr lang="en-IN" sz="1600" kern="1200" dirty="0" smtClean="0">
                          <a:effectLst/>
                          <a:latin typeface="Century Schoolbook" panose="02040604050505020304" pitchFamily="18" charset="0"/>
                        </a:rPr>
                        <a:t>in the old IT Act, 1961 but after including all the sections with capital letters like 54B, 54D, 54E, 54EA, 54EB, 54F, 54G, 54H of the Act there are effectively almost 819 sections.</a:t>
                      </a:r>
                      <a:endParaRPr lang="en-IN" sz="1600" kern="1200" dirty="0" smtClean="0">
                        <a:solidFill>
                          <a:schemeClr val="dk1"/>
                        </a:solidFill>
                        <a:effectLst/>
                        <a:latin typeface="Century Schoolbook" panose="02040604050505020304" pitchFamily="18" charset="0"/>
                        <a:ea typeface="+mn-ea"/>
                        <a:cs typeface="+mn-cs"/>
                      </a:endParaRPr>
                    </a:p>
                  </a:txBody>
                  <a:tcPr/>
                </a:tc>
                <a:tc>
                  <a:txBody>
                    <a:bodyPr/>
                    <a:lstStyle/>
                    <a:p>
                      <a:pPr>
                        <a:lnSpc>
                          <a:spcPct val="150000"/>
                        </a:lnSpc>
                      </a:pPr>
                      <a:r>
                        <a:rPr lang="en-IN" sz="1800" b="1" u="sng" kern="1200" dirty="0" smtClean="0">
                          <a:effectLst/>
                          <a:latin typeface="Century Schoolbook" panose="02040604050505020304" pitchFamily="18" charset="0"/>
                        </a:rPr>
                        <a:t>536 Sections</a:t>
                      </a:r>
                      <a:r>
                        <a:rPr lang="en-IN" sz="1600" b="1" u="sng" kern="1200" dirty="0" smtClean="0">
                          <a:effectLst/>
                          <a:latin typeface="Century Schoolbook" panose="02040604050505020304" pitchFamily="18" charset="0"/>
                        </a:rPr>
                        <a:t> </a:t>
                      </a:r>
                      <a:r>
                        <a:rPr lang="en-IN" sz="1600" kern="1200" dirty="0" smtClean="0">
                          <a:effectLst/>
                          <a:latin typeface="Century Schoolbook" panose="02040604050505020304" pitchFamily="18" charset="0"/>
                        </a:rPr>
                        <a:t>in New IT Act, 2025.</a:t>
                      </a:r>
                    </a:p>
                    <a:p>
                      <a:pPr>
                        <a:lnSpc>
                          <a:spcPct val="150000"/>
                        </a:lnSpc>
                      </a:pPr>
                      <a:r>
                        <a:rPr lang="en-IN" sz="1600" kern="1200" dirty="0" smtClean="0">
                          <a:effectLst/>
                          <a:latin typeface="Century Schoolbook" panose="02040604050505020304" pitchFamily="18" charset="0"/>
                        </a:rPr>
                        <a:t>No capital sections (unlike 69A, 69B, 69C, 69D, 115BBE, 115BBDA, 115BBF of Old IT Act,1961)</a:t>
                      </a:r>
                      <a:endParaRPr lang="en-IN" sz="1600" dirty="0">
                        <a:latin typeface="Century Schoolbook" panose="02040604050505020304" pitchFamily="18" charset="0"/>
                      </a:endParaRPr>
                    </a:p>
                  </a:txBody>
                  <a:tcPr/>
                </a:tc>
              </a:tr>
              <a:tr h="2396648">
                <a:tc>
                  <a:txBody>
                    <a:bodyPr/>
                    <a:lstStyle/>
                    <a:p>
                      <a:pPr>
                        <a:lnSpc>
                          <a:spcPct val="150000"/>
                        </a:lnSpc>
                      </a:pPr>
                      <a:r>
                        <a:rPr lang="en-IN" sz="1800" b="1" u="sng" kern="1200" dirty="0" smtClean="0">
                          <a:effectLst/>
                          <a:latin typeface="Century Schoolbook" panose="02040604050505020304" pitchFamily="18" charset="0"/>
                        </a:rPr>
                        <a:t>~1,200 “provisos” </a:t>
                      </a:r>
                      <a:r>
                        <a:rPr lang="en-IN" sz="1600" kern="1200" dirty="0" smtClean="0">
                          <a:effectLst/>
                          <a:latin typeface="Century Schoolbook" panose="02040604050505020304" pitchFamily="18" charset="0"/>
                        </a:rPr>
                        <a:t>: Very large number (due to decades of amendment ) </a:t>
                      </a:r>
                    </a:p>
                    <a:p>
                      <a:pPr>
                        <a:lnSpc>
                          <a:spcPct val="150000"/>
                        </a:lnSpc>
                      </a:pPr>
                      <a:endParaRPr lang="en-IN" sz="1600" kern="1200" dirty="0" smtClean="0">
                        <a:effectLst/>
                        <a:latin typeface="Century Schoolbook" panose="02040604050505020304" pitchFamily="18" charset="0"/>
                      </a:endParaRPr>
                    </a:p>
                    <a:p>
                      <a:pPr>
                        <a:lnSpc>
                          <a:spcPct val="150000"/>
                        </a:lnSpc>
                      </a:pPr>
                      <a:r>
                        <a:rPr lang="en-IN" sz="1600" u="sng" kern="1200" dirty="0" smtClean="0">
                          <a:effectLst/>
                          <a:latin typeface="Century Schoolbook" panose="02040604050505020304" pitchFamily="18" charset="0"/>
                        </a:rPr>
                        <a:t>For example: 10(23C) has 24 provisos, entire Section 10</a:t>
                      </a:r>
                      <a:r>
                        <a:rPr lang="en-IN" sz="1600" u="sng" kern="1200" baseline="0" dirty="0" smtClean="0">
                          <a:effectLst/>
                          <a:latin typeface="Century Schoolbook" panose="02040604050505020304" pitchFamily="18" charset="0"/>
                        </a:rPr>
                        <a:t> </a:t>
                      </a:r>
                      <a:r>
                        <a:rPr lang="en-IN" sz="1600" u="sng" kern="1200" dirty="0" smtClean="0">
                          <a:effectLst/>
                          <a:latin typeface="Century Schoolbook" panose="02040604050505020304" pitchFamily="18" charset="0"/>
                        </a:rPr>
                        <a:t>(Income not included in Total Income) has 130+ provisos </a:t>
                      </a:r>
                      <a:endParaRPr lang="en-IN" sz="1600" kern="1200" dirty="0" smtClean="0">
                        <a:effectLst/>
                        <a:latin typeface="Century Schoolbook" panose="02040604050505020304" pitchFamily="18" charset="0"/>
                      </a:endParaRPr>
                    </a:p>
                    <a:p>
                      <a:pPr>
                        <a:lnSpc>
                          <a:spcPct val="150000"/>
                        </a:lnSpc>
                      </a:pPr>
                      <a:r>
                        <a:rPr lang="en-IN" sz="1600" u="sng" kern="1200" dirty="0" smtClean="0">
                          <a:effectLst/>
                          <a:latin typeface="Century Schoolbook" panose="02040604050505020304" pitchFamily="18" charset="0"/>
                        </a:rPr>
                        <a:t>Section 48: Mode of Computation of Capital Gains has 7 Provisos in total.</a:t>
                      </a:r>
                      <a:endParaRPr lang="en-IN" sz="1600" dirty="0">
                        <a:latin typeface="Century Schoolbook" panose="02040604050505020304" pitchFamily="18" charset="0"/>
                      </a:endParaRPr>
                    </a:p>
                  </a:txBody>
                  <a:tcPr/>
                </a:tc>
                <a:tc>
                  <a:txBody>
                    <a:bodyPr/>
                    <a:lstStyle/>
                    <a:p>
                      <a:pPr>
                        <a:lnSpc>
                          <a:spcPct val="150000"/>
                        </a:lnSpc>
                      </a:pPr>
                      <a:r>
                        <a:rPr lang="en-IN" sz="1800" b="1" u="sng" kern="1200" dirty="0" smtClean="0">
                          <a:effectLst/>
                          <a:latin typeface="Century Schoolbook" panose="02040604050505020304" pitchFamily="18" charset="0"/>
                        </a:rPr>
                        <a:t>0 “provisos”</a:t>
                      </a:r>
                      <a:r>
                        <a:rPr lang="en-IN" sz="1800" b="1" u="none" kern="1200" dirty="0" smtClean="0">
                          <a:effectLst/>
                          <a:latin typeface="Century Schoolbook" panose="02040604050505020304" pitchFamily="18" charset="0"/>
                        </a:rPr>
                        <a:t>: </a:t>
                      </a:r>
                      <a:r>
                        <a:rPr lang="en-IN" sz="1600" kern="1200" dirty="0" smtClean="0">
                          <a:effectLst/>
                          <a:latin typeface="Century Schoolbook" panose="02040604050505020304" pitchFamily="18" charset="0"/>
                        </a:rPr>
                        <a:t>all the provisos have been removed; their content is reworked into new sub-sections / clauses. Not a single Proviso</a:t>
                      </a:r>
                    </a:p>
                    <a:p>
                      <a:pPr>
                        <a:lnSpc>
                          <a:spcPct val="150000"/>
                        </a:lnSpc>
                      </a:pPr>
                      <a:endParaRPr lang="en-IN" sz="1600" kern="1200" dirty="0" smtClean="0">
                        <a:effectLst/>
                        <a:latin typeface="Century Schoolbook" panose="02040604050505020304" pitchFamily="18" charset="0"/>
                      </a:endParaRPr>
                    </a:p>
                    <a:p>
                      <a:pPr>
                        <a:lnSpc>
                          <a:spcPct val="150000"/>
                        </a:lnSpc>
                      </a:pPr>
                      <a:r>
                        <a:rPr lang="en-IN" sz="1600" u="sng" kern="1200" dirty="0" smtClean="0">
                          <a:effectLst/>
                          <a:latin typeface="Century Schoolbook" panose="02040604050505020304" pitchFamily="18" charset="0"/>
                        </a:rPr>
                        <a:t>For example: Section 11 (Income not included in Total Income) has 5 Sub-sections and the exemptions have been specifically categorised in different schedules (Schedules II, III, IV, V, VI and VII).</a:t>
                      </a:r>
                      <a:endParaRPr lang="en-IN" sz="1600" kern="1200" dirty="0" smtClean="0">
                        <a:effectLst/>
                        <a:latin typeface="Century Schoolbook" panose="02040604050505020304" pitchFamily="18" charset="0"/>
                      </a:endParaRPr>
                    </a:p>
                    <a:p>
                      <a:pPr>
                        <a:lnSpc>
                          <a:spcPct val="150000"/>
                        </a:lnSpc>
                      </a:pPr>
                      <a:r>
                        <a:rPr lang="en-IN" sz="1600" u="sng" kern="1200" dirty="0" smtClean="0">
                          <a:effectLst/>
                          <a:latin typeface="Century Schoolbook" panose="02040604050505020304" pitchFamily="18" charset="0"/>
                        </a:rPr>
                        <a:t>For example: Section 72 : Mode of Computation of Capital Gains has 0 Provisos and  8 Sub-sections in total</a:t>
                      </a:r>
                      <a:r>
                        <a:rPr lang="en-IN" sz="1600" kern="1200" dirty="0" smtClean="0">
                          <a:effectLst/>
                          <a:latin typeface="Century Schoolbook" panose="02040604050505020304" pitchFamily="18" charset="0"/>
                        </a:rPr>
                        <a:t> </a:t>
                      </a:r>
                      <a:endParaRPr lang="en-IN" sz="1600" kern="1200" dirty="0" smtClean="0">
                        <a:solidFill>
                          <a:schemeClr val="dk1"/>
                        </a:solidFill>
                        <a:effectLst/>
                        <a:latin typeface="Century Schoolbook" panose="02040604050505020304" pitchFamily="18" charset="0"/>
                        <a:ea typeface="+mn-ea"/>
                        <a:cs typeface="+mn-cs"/>
                      </a:endParaRPr>
                    </a:p>
                  </a:txBody>
                  <a:tcPr/>
                </a:tc>
              </a:tr>
            </a:tbl>
          </a:graphicData>
        </a:graphic>
      </p:graphicFrame>
    </p:spTree>
    <p:extLst>
      <p:ext uri="{BB962C8B-B14F-4D97-AF65-F5344CB8AC3E}">
        <p14:creationId xmlns:p14="http://schemas.microsoft.com/office/powerpoint/2010/main" val="295996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4532925"/>
              </p:ext>
            </p:extLst>
          </p:nvPr>
        </p:nvGraphicFramePr>
        <p:xfrm>
          <a:off x="95800" y="63799"/>
          <a:ext cx="11881756" cy="6702761"/>
        </p:xfrm>
        <a:graphic>
          <a:graphicData uri="http://schemas.openxmlformats.org/drawingml/2006/table">
            <a:tbl>
              <a:tblPr firstRow="1" bandCol="1">
                <a:tableStyleId>{BDBED569-4797-4DF1-A0F4-6AAB3CD982D8}</a:tableStyleId>
              </a:tblPr>
              <a:tblGrid>
                <a:gridCol w="5681451"/>
                <a:gridCol w="6200305"/>
              </a:tblGrid>
              <a:tr h="391950">
                <a:tc>
                  <a:txBody>
                    <a:bodyPr/>
                    <a:lstStyle/>
                    <a:p>
                      <a:pPr marL="0" algn="ctr" defTabSz="914400" rtl="0" eaLnBrk="1" latinLnBrk="0" hangingPunct="1"/>
                      <a:r>
                        <a:rPr lang="en-IN" sz="2000" b="1" kern="1200" dirty="0" smtClean="0">
                          <a:solidFill>
                            <a:srgbClr val="7030A0"/>
                          </a:solidFill>
                          <a:effectLst/>
                          <a:latin typeface="Century Schoolbook" panose="02040604050505020304" pitchFamily="18" charset="0"/>
                          <a:ea typeface="+mn-ea"/>
                          <a:cs typeface="+mn-cs"/>
                        </a:rPr>
                        <a:t>Income-Tax Act, 1961</a:t>
                      </a:r>
                      <a:endParaRPr lang="en-IN" sz="2000" b="1" kern="1200" dirty="0">
                        <a:solidFill>
                          <a:srgbClr val="7030A0"/>
                        </a:solidFill>
                        <a:effectLst/>
                        <a:latin typeface="Century Schoolbook" panose="02040604050505020304" pitchFamily="18" charset="0"/>
                        <a:ea typeface="+mn-ea"/>
                        <a:cs typeface="+mn-cs"/>
                      </a:endParaRPr>
                    </a:p>
                  </a:txBody>
                  <a:tcPr/>
                </a:tc>
                <a:tc>
                  <a:txBody>
                    <a:bodyPr/>
                    <a:lstStyle/>
                    <a:p>
                      <a:pPr marL="0" algn="ctr" defTabSz="914400" rtl="0" eaLnBrk="1" latinLnBrk="0" hangingPunct="1"/>
                      <a:r>
                        <a:rPr lang="en-IN" sz="2000" b="1" kern="1200" dirty="0" smtClean="0">
                          <a:solidFill>
                            <a:srgbClr val="7030A0"/>
                          </a:solidFill>
                          <a:effectLst/>
                          <a:latin typeface="Century Schoolbook" panose="02040604050505020304" pitchFamily="18" charset="0"/>
                          <a:ea typeface="+mn-ea"/>
                          <a:cs typeface="+mn-cs"/>
                        </a:rPr>
                        <a:t>Income-Tax Act, 2025</a:t>
                      </a:r>
                      <a:endParaRPr lang="en-IN" sz="2000" b="1" kern="1200" dirty="0">
                        <a:solidFill>
                          <a:srgbClr val="7030A0"/>
                        </a:solidFill>
                        <a:effectLst/>
                        <a:latin typeface="Century Schoolbook" panose="02040604050505020304" pitchFamily="18" charset="0"/>
                        <a:ea typeface="+mn-ea"/>
                        <a:cs typeface="+mn-cs"/>
                      </a:endParaRPr>
                    </a:p>
                  </a:txBody>
                  <a:tcPr/>
                </a:tc>
              </a:tr>
              <a:tr h="0">
                <a:tc>
                  <a:txBody>
                    <a:bodyPr/>
                    <a:lstStyle/>
                    <a:p>
                      <a:pPr>
                        <a:lnSpc>
                          <a:spcPct val="150000"/>
                        </a:lnSpc>
                      </a:pPr>
                      <a:r>
                        <a:rPr lang="en-IN" sz="1600" kern="1200" dirty="0" smtClean="0">
                          <a:effectLst/>
                          <a:latin typeface="Century Schoolbook" panose="02040604050505020304" pitchFamily="18" charset="0"/>
                        </a:rPr>
                        <a:t>Old Act has a large number of “explanations”) — sources say ~ </a:t>
                      </a:r>
                      <a:r>
                        <a:rPr lang="en-IN" sz="1800" b="1" i="0" u="sng" kern="1200" dirty="0" smtClean="0">
                          <a:effectLst/>
                          <a:latin typeface="Century Schoolbook" panose="02040604050505020304" pitchFamily="18" charset="0"/>
                        </a:rPr>
                        <a:t>900+ “explanations”</a:t>
                      </a:r>
                      <a:endParaRPr lang="en-IN" sz="1600" kern="1200" dirty="0" smtClean="0">
                        <a:effectLst/>
                        <a:latin typeface="Century Schoolbook" panose="02040604050505020304" pitchFamily="18" charset="0"/>
                      </a:endParaRPr>
                    </a:p>
                    <a:p>
                      <a:pPr>
                        <a:lnSpc>
                          <a:spcPct val="150000"/>
                        </a:lnSpc>
                      </a:pPr>
                      <a:r>
                        <a:rPr lang="en-IN" sz="1600" u="sng" kern="1200" dirty="0" smtClean="0">
                          <a:effectLst/>
                          <a:latin typeface="Century Schoolbook" panose="02040604050505020304" pitchFamily="18" charset="0"/>
                        </a:rPr>
                        <a:t>For example: </a:t>
                      </a:r>
                      <a:endParaRPr lang="en-IN" sz="1600" kern="1200" dirty="0" smtClean="0">
                        <a:effectLst/>
                        <a:latin typeface="Century Schoolbook" panose="02040604050505020304" pitchFamily="18" charset="0"/>
                      </a:endParaRPr>
                    </a:p>
                    <a:p>
                      <a:pPr>
                        <a:lnSpc>
                          <a:spcPct val="150000"/>
                        </a:lnSpc>
                      </a:pPr>
                      <a:r>
                        <a:rPr lang="en-IN" sz="1600" u="sng" kern="1200" dirty="0" smtClean="0">
                          <a:effectLst/>
                          <a:latin typeface="Century Schoolbook" panose="02040604050505020304" pitchFamily="18" charset="0"/>
                        </a:rPr>
                        <a:t>Section 48: Mode of Computation of Capital Gains has 5 Explanations and 3 clauses in total.</a:t>
                      </a:r>
                      <a:endParaRPr lang="en-IN" sz="1600" kern="1200" dirty="0" smtClean="0">
                        <a:solidFill>
                          <a:schemeClr val="dk1"/>
                        </a:solidFill>
                        <a:effectLst/>
                        <a:latin typeface="Century Schoolbook" panose="02040604050505020304" pitchFamily="18" charset="0"/>
                        <a:ea typeface="+mn-ea"/>
                        <a:cs typeface="+mn-cs"/>
                      </a:endParaRPr>
                    </a:p>
                  </a:txBody>
                  <a:tcPr/>
                </a:tc>
                <a:tc>
                  <a:txBody>
                    <a:bodyPr/>
                    <a:lstStyle/>
                    <a:p>
                      <a:pPr>
                        <a:lnSpc>
                          <a:spcPct val="150000"/>
                        </a:lnSpc>
                      </a:pPr>
                      <a:r>
                        <a:rPr lang="en-IN" sz="1800" b="1" u="sng" kern="1200" dirty="0" smtClean="0">
                          <a:effectLst/>
                          <a:latin typeface="Century Schoolbook" panose="02040604050505020304" pitchFamily="18" charset="0"/>
                        </a:rPr>
                        <a:t>0 “explanations” </a:t>
                      </a:r>
                      <a:r>
                        <a:rPr lang="en-IN" sz="1600" kern="1200" dirty="0" smtClean="0">
                          <a:effectLst/>
                          <a:latin typeface="Century Schoolbook" panose="02040604050505020304" pitchFamily="18" charset="0"/>
                        </a:rPr>
                        <a:t>reasoning moved into clauses/sub-clauses. Not a single explanations.</a:t>
                      </a:r>
                    </a:p>
                    <a:p>
                      <a:pPr>
                        <a:lnSpc>
                          <a:spcPct val="150000"/>
                        </a:lnSpc>
                      </a:pPr>
                      <a:r>
                        <a:rPr lang="en-IN" sz="1600" u="sng" kern="1200" dirty="0" smtClean="0">
                          <a:effectLst/>
                          <a:latin typeface="Century Schoolbook" panose="02040604050505020304" pitchFamily="18" charset="0"/>
                        </a:rPr>
                        <a:t>For example:</a:t>
                      </a:r>
                      <a:endParaRPr lang="en-IN" sz="1600" kern="1200" dirty="0" smtClean="0">
                        <a:effectLst/>
                        <a:latin typeface="Century Schoolbook" panose="02040604050505020304" pitchFamily="18" charset="0"/>
                      </a:endParaRPr>
                    </a:p>
                    <a:p>
                      <a:pPr>
                        <a:lnSpc>
                          <a:spcPct val="150000"/>
                        </a:lnSpc>
                      </a:pPr>
                      <a:r>
                        <a:rPr lang="en-IN" sz="1600" u="sng" kern="1200" dirty="0" smtClean="0">
                          <a:effectLst/>
                          <a:latin typeface="Century Schoolbook" panose="02040604050505020304" pitchFamily="18" charset="0"/>
                        </a:rPr>
                        <a:t>Section 72 : Mode of Computation of Capital Gains has 0 Explanations and 12 clauses</a:t>
                      </a:r>
                    </a:p>
                  </a:txBody>
                  <a:tcPr/>
                </a:tc>
              </a:tr>
              <a:tr h="439829">
                <a:tc>
                  <a:txBody>
                    <a:bodyPr/>
                    <a:lstStyle/>
                    <a:p>
                      <a:pPr algn="just">
                        <a:lnSpc>
                          <a:spcPct val="150000"/>
                        </a:lnSpc>
                        <a:spcAft>
                          <a:spcPts val="0"/>
                        </a:spcAft>
                      </a:pPr>
                      <a:r>
                        <a:rPr lang="en-IN" sz="1800" b="1" i="1" u="sng" dirty="0">
                          <a:effectLst/>
                          <a:latin typeface="Century Schoolbook" panose="02040604050505020304" pitchFamily="18" charset="0"/>
                        </a:rPr>
                        <a:t>47 </a:t>
                      </a:r>
                      <a:r>
                        <a:rPr lang="en-IN" sz="1800" kern="1200" dirty="0" smtClean="0">
                          <a:effectLst/>
                          <a:latin typeface="Century Schoolbook" panose="02040604050505020304" pitchFamily="18" charset="0"/>
                        </a:rPr>
                        <a:t>chapters</a:t>
                      </a:r>
                      <a:endParaRPr lang="en-IN" sz="18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pPr>
                      <a:r>
                        <a:rPr lang="en-IN" sz="1800" b="1" u="sng" kern="1200" dirty="0" smtClean="0">
                          <a:effectLst/>
                          <a:latin typeface="Century Schoolbook" panose="02040604050505020304" pitchFamily="18" charset="0"/>
                        </a:rPr>
                        <a:t>23 </a:t>
                      </a:r>
                      <a:r>
                        <a:rPr lang="en-IN" sz="1800" kern="1200" dirty="0" smtClean="0">
                          <a:effectLst/>
                          <a:latin typeface="Century Schoolbook" panose="02040604050505020304" pitchFamily="18" charset="0"/>
                        </a:rPr>
                        <a:t>chapters</a:t>
                      </a:r>
                      <a:endParaRPr lang="en-IN" sz="1800" dirty="0">
                        <a:latin typeface="Century Schoolbook" panose="02040604050505020304" pitchFamily="18" charset="0"/>
                      </a:endParaRPr>
                    </a:p>
                  </a:txBody>
                  <a:tcPr/>
                </a:tc>
              </a:tr>
              <a:tr h="42814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IN" sz="1800" b="1" u="sng" kern="1200" dirty="0" smtClean="0">
                          <a:solidFill>
                            <a:schemeClr val="tx1"/>
                          </a:solidFill>
                          <a:effectLst/>
                          <a:latin typeface="Century Schoolbook" panose="02040604050505020304" pitchFamily="18" charset="0"/>
                          <a:ea typeface="+mn-ea"/>
                          <a:cs typeface="+mn-cs"/>
                        </a:rPr>
                        <a:t>14 </a:t>
                      </a:r>
                      <a:r>
                        <a:rPr lang="en-IN" sz="1800" kern="1200" dirty="0" smtClean="0">
                          <a:solidFill>
                            <a:schemeClr val="tx1"/>
                          </a:solidFill>
                          <a:effectLst/>
                          <a:latin typeface="Century Schoolbook" panose="02040604050505020304" pitchFamily="18" charset="0"/>
                          <a:ea typeface="+mn-ea"/>
                          <a:cs typeface="+mn-cs"/>
                        </a:rPr>
                        <a:t>schedules (Schedule I to XIV).</a:t>
                      </a:r>
                      <a:endParaRPr lang="en-IN" sz="1800" kern="1200" dirty="0" smtClean="0">
                        <a:solidFill>
                          <a:schemeClr val="dk1"/>
                        </a:solidFill>
                        <a:effectLst/>
                        <a:latin typeface="Century Schoolbook" panose="02040604050505020304" pitchFamily="18" charset="0"/>
                        <a:ea typeface="+mn-ea"/>
                        <a:cs typeface="+mn-cs"/>
                      </a:endParaRPr>
                    </a:p>
                  </a:txBody>
                  <a:tcPr/>
                </a:tc>
                <a:tc>
                  <a:txBody>
                    <a:bodyPr/>
                    <a:lstStyle/>
                    <a:p>
                      <a:pPr>
                        <a:lnSpc>
                          <a:spcPct val="150000"/>
                        </a:lnSpc>
                      </a:pPr>
                      <a:r>
                        <a:rPr lang="en-IN" sz="1800" b="1" u="sng" kern="1200" dirty="0" smtClean="0">
                          <a:solidFill>
                            <a:schemeClr val="tx1"/>
                          </a:solidFill>
                          <a:effectLst/>
                          <a:latin typeface="Century Schoolbook" panose="02040604050505020304" pitchFamily="18" charset="0"/>
                          <a:ea typeface="+mn-ea"/>
                          <a:cs typeface="+mn-cs"/>
                        </a:rPr>
                        <a:t>16</a:t>
                      </a:r>
                      <a:r>
                        <a:rPr lang="en-IN" sz="1800" kern="1200" dirty="0" smtClean="0">
                          <a:solidFill>
                            <a:schemeClr val="tx1"/>
                          </a:solidFill>
                          <a:effectLst/>
                          <a:latin typeface="Century Schoolbook" panose="02040604050505020304" pitchFamily="18" charset="0"/>
                          <a:ea typeface="+mn-ea"/>
                          <a:cs typeface="+mn-cs"/>
                        </a:rPr>
                        <a:t> schedules.</a:t>
                      </a:r>
                      <a:endParaRPr lang="en-IN" sz="1800" dirty="0">
                        <a:latin typeface="Century Schoolbook" panose="02040604050505020304" pitchFamily="18" charset="0"/>
                      </a:endParaRPr>
                    </a:p>
                  </a:txBody>
                  <a:tcPr/>
                </a:tc>
              </a:tr>
              <a:tr h="428148">
                <a:tc>
                  <a:txBody>
                    <a:bodyPr/>
                    <a:lstStyle/>
                    <a:p>
                      <a:pPr algn="just">
                        <a:lnSpc>
                          <a:spcPct val="150000"/>
                        </a:lnSpc>
                        <a:spcAft>
                          <a:spcPts val="0"/>
                        </a:spcAft>
                      </a:pPr>
                      <a:r>
                        <a:rPr lang="en-IN" sz="1800" dirty="0">
                          <a:effectLst/>
                          <a:latin typeface="Century Schoolbook" panose="02040604050505020304" pitchFamily="18" charset="0"/>
                          <a:ea typeface="Times New Roman" panose="02020603050405020304" pitchFamily="18" charset="0"/>
                          <a:cs typeface="Times New Roman" panose="02020603050405020304" pitchFamily="18" charset="0"/>
                        </a:rPr>
                        <a:t>~</a:t>
                      </a:r>
                      <a:r>
                        <a:rPr lang="en-IN" sz="1800" u="sng" dirty="0">
                          <a:effectLst/>
                          <a:latin typeface="Century Schoolbook" panose="02040604050505020304" pitchFamily="18" charset="0"/>
                          <a:ea typeface="Times New Roman" panose="02020603050405020304" pitchFamily="18" charset="0"/>
                          <a:cs typeface="Times New Roman" panose="02020603050405020304" pitchFamily="18" charset="0"/>
                        </a:rPr>
                        <a:t> </a:t>
                      </a:r>
                      <a:r>
                        <a:rPr lang="en-IN" sz="1800" b="1" u="sng" dirty="0">
                          <a:effectLst/>
                          <a:latin typeface="Century Schoolbook" panose="02040604050505020304" pitchFamily="18" charset="0"/>
                          <a:ea typeface="Times New Roman" panose="02020603050405020304" pitchFamily="18" charset="0"/>
                          <a:cs typeface="Times New Roman" panose="02020603050405020304" pitchFamily="18" charset="0"/>
                        </a:rPr>
                        <a:t>5.12 lakh words</a:t>
                      </a:r>
                      <a:r>
                        <a:rPr lang="en-IN" sz="1800" u="sng" dirty="0">
                          <a:effectLst/>
                          <a:latin typeface="Century Schoolbook" panose="02040604050505020304" pitchFamily="18" charset="0"/>
                          <a:ea typeface="Times New Roman" panose="02020603050405020304" pitchFamily="18" charset="0"/>
                          <a:cs typeface="Times New Roman" panose="02020603050405020304" pitchFamily="18" charset="0"/>
                        </a:rPr>
                        <a:t>. </a:t>
                      </a:r>
                      <a:endParaRPr lang="en-IN" sz="1800" u="sng"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pPr>
                      <a:r>
                        <a:rPr lang="en-IN" sz="1800" kern="1200" dirty="0" smtClean="0">
                          <a:solidFill>
                            <a:schemeClr val="tx1"/>
                          </a:solidFill>
                          <a:effectLst/>
                          <a:latin typeface="Century Schoolbook" panose="02040604050505020304" pitchFamily="18" charset="0"/>
                          <a:ea typeface="+mn-ea"/>
                          <a:cs typeface="+mn-cs"/>
                        </a:rPr>
                        <a:t>~ </a:t>
                      </a:r>
                      <a:r>
                        <a:rPr lang="en-IN" sz="1800" b="1" u="sng" kern="1200" dirty="0" smtClean="0">
                          <a:solidFill>
                            <a:schemeClr val="tx1"/>
                          </a:solidFill>
                          <a:effectLst/>
                          <a:latin typeface="Century Schoolbook" panose="02040604050505020304" pitchFamily="18" charset="0"/>
                          <a:ea typeface="+mn-ea"/>
                          <a:cs typeface="+mn-cs"/>
                        </a:rPr>
                        <a:t>2.60 lakh words.</a:t>
                      </a:r>
                      <a:endParaRPr lang="en-IN" sz="1800" b="1" u="sng" kern="1200" dirty="0" smtClean="0">
                        <a:solidFill>
                          <a:schemeClr val="dk1"/>
                        </a:solidFill>
                        <a:effectLst/>
                        <a:latin typeface="Century Schoolbook" panose="02040604050505020304" pitchFamily="18" charset="0"/>
                        <a:ea typeface="+mn-ea"/>
                        <a:cs typeface="+mn-cs"/>
                      </a:endParaRPr>
                    </a:p>
                  </a:txBody>
                  <a:tcPr/>
                </a:tc>
              </a:tr>
              <a:tr h="428148">
                <a:tc>
                  <a:txBody>
                    <a:bodyPr/>
                    <a:lstStyle/>
                    <a:p>
                      <a:pPr algn="just">
                        <a:lnSpc>
                          <a:spcPct val="150000"/>
                        </a:lnSpc>
                        <a:spcAft>
                          <a:spcPts val="0"/>
                        </a:spcAft>
                      </a:pPr>
                      <a:r>
                        <a:rPr lang="en-IN" sz="1600" dirty="0">
                          <a:effectLst/>
                          <a:latin typeface="Century Schoolbook" panose="02040604050505020304" pitchFamily="18" charset="0"/>
                          <a:ea typeface="Times New Roman" panose="02020603050405020304" pitchFamily="18" charset="0"/>
                          <a:cs typeface="Times New Roman" panose="02020603050405020304" pitchFamily="18" charset="0"/>
                        </a:rPr>
                        <a:t>250</a:t>
                      </a:r>
                      <a:r>
                        <a:rPr lang="en-IN" sz="1600" b="1" dirty="0">
                          <a:effectLst/>
                          <a:latin typeface="Century Schoolbook" panose="02040604050505020304" pitchFamily="18" charset="0"/>
                          <a:ea typeface="Times New Roman" panose="02020603050405020304" pitchFamily="18" charset="0"/>
                          <a:cs typeface="Times New Roman" panose="02020603050405020304" pitchFamily="18" charset="0"/>
                        </a:rPr>
                        <a:t> “</a:t>
                      </a:r>
                      <a:r>
                        <a:rPr lang="en-IN" sz="1800" b="1" dirty="0">
                          <a:effectLst/>
                          <a:latin typeface="Century Schoolbook" panose="02040604050505020304" pitchFamily="18" charset="0"/>
                          <a:ea typeface="Times New Roman" panose="02020603050405020304" pitchFamily="18" charset="0"/>
                          <a:cs typeface="Times New Roman" panose="02020603050405020304" pitchFamily="18" charset="0"/>
                        </a:rPr>
                        <a:t>Notwithstanding”</a:t>
                      </a:r>
                      <a:endParaRPr lang="en-IN" sz="16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pPr>
                      <a:r>
                        <a:rPr lang="en-IN" sz="1600" kern="1200" dirty="0" smtClean="0">
                          <a:solidFill>
                            <a:schemeClr val="tx1"/>
                          </a:solidFill>
                          <a:effectLst/>
                          <a:latin typeface="Century Schoolbook" panose="02040604050505020304" pitchFamily="18" charset="0"/>
                          <a:ea typeface="+mn-ea"/>
                          <a:cs typeface="+mn-cs"/>
                        </a:rPr>
                        <a:t>Converted to 210</a:t>
                      </a:r>
                      <a:r>
                        <a:rPr lang="en-IN" sz="1600" b="1" kern="1200" dirty="0" smtClean="0">
                          <a:solidFill>
                            <a:schemeClr val="tx1"/>
                          </a:solidFill>
                          <a:effectLst/>
                          <a:latin typeface="Century Schoolbook" panose="02040604050505020304" pitchFamily="18" charset="0"/>
                          <a:ea typeface="+mn-ea"/>
                          <a:cs typeface="+mn-cs"/>
                        </a:rPr>
                        <a:t> </a:t>
                      </a:r>
                      <a:r>
                        <a:rPr lang="en-IN" sz="1800" b="1" kern="1200" dirty="0" smtClean="0">
                          <a:solidFill>
                            <a:schemeClr val="tx1"/>
                          </a:solidFill>
                          <a:effectLst/>
                          <a:latin typeface="Century Schoolbook" panose="02040604050505020304" pitchFamily="18" charset="0"/>
                          <a:ea typeface="+mn-ea"/>
                          <a:cs typeface="+mn-cs"/>
                        </a:rPr>
                        <a:t>“ Irrespective of” </a:t>
                      </a:r>
                      <a:endParaRPr lang="en-IN" sz="1600" dirty="0">
                        <a:latin typeface="Century Schoolbook" panose="02040604050505020304" pitchFamily="18" charset="0"/>
                      </a:endParaRPr>
                    </a:p>
                  </a:txBody>
                  <a:tcPr/>
                </a:tc>
              </a:tr>
              <a:tr h="1128741">
                <a:tc>
                  <a:txBody>
                    <a:bodyPr/>
                    <a:lstStyle/>
                    <a:p>
                      <a:pPr algn="just">
                        <a:lnSpc>
                          <a:spcPct val="150000"/>
                        </a:lnSpc>
                        <a:spcAft>
                          <a:spcPts val="0"/>
                        </a:spcAft>
                      </a:pPr>
                      <a:r>
                        <a:rPr lang="en-IN" sz="1800" b="1" u="sng" kern="1200" dirty="0" smtClean="0">
                          <a:solidFill>
                            <a:schemeClr val="tx1"/>
                          </a:solidFill>
                          <a:effectLst/>
                          <a:latin typeface="Century Schoolbook" panose="02040604050505020304" pitchFamily="18" charset="0"/>
                          <a:ea typeface="+mn-ea"/>
                          <a:cs typeface="+mn-cs"/>
                        </a:rPr>
                        <a:t>18 tables</a:t>
                      </a:r>
                      <a:r>
                        <a:rPr lang="en-IN" sz="1800" u="sng" kern="1200" dirty="0" smtClean="0">
                          <a:solidFill>
                            <a:schemeClr val="tx1"/>
                          </a:solidFill>
                          <a:effectLst/>
                          <a:latin typeface="Century Schoolbook" panose="02040604050505020304" pitchFamily="18" charset="0"/>
                          <a:ea typeface="+mn-ea"/>
                          <a:cs typeface="+mn-cs"/>
                        </a:rPr>
                        <a:t> </a:t>
                      </a:r>
                      <a:r>
                        <a:rPr lang="en-IN" sz="1600" kern="1200" dirty="0" smtClean="0">
                          <a:solidFill>
                            <a:schemeClr val="tx1"/>
                          </a:solidFill>
                          <a:effectLst/>
                          <a:latin typeface="Century Schoolbook" panose="02040604050505020304" pitchFamily="18" charset="0"/>
                          <a:ea typeface="+mn-ea"/>
                          <a:cs typeface="+mn-cs"/>
                        </a:rPr>
                        <a:t>: Example: 115BAC Slab rates</a:t>
                      </a:r>
                      <a:endParaRPr lang="en-IN" sz="16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pPr>
                      <a:r>
                        <a:rPr lang="en-IN" sz="1800" b="1" u="sng" kern="1200" dirty="0" smtClean="0">
                          <a:solidFill>
                            <a:schemeClr val="tx1"/>
                          </a:solidFill>
                          <a:effectLst/>
                          <a:latin typeface="Century Schoolbook" panose="02040604050505020304" pitchFamily="18" charset="0"/>
                          <a:ea typeface="+mn-ea"/>
                          <a:cs typeface="+mn-cs"/>
                        </a:rPr>
                        <a:t>57 tables</a:t>
                      </a:r>
                      <a:r>
                        <a:rPr lang="en-IN" sz="1800" b="1" kern="1200" dirty="0" smtClean="0">
                          <a:solidFill>
                            <a:schemeClr val="tx1"/>
                          </a:solidFill>
                          <a:effectLst/>
                          <a:latin typeface="Century Schoolbook" panose="02040604050505020304" pitchFamily="18" charset="0"/>
                          <a:ea typeface="+mn-ea"/>
                          <a:cs typeface="+mn-cs"/>
                        </a:rPr>
                        <a:t>: </a:t>
                      </a:r>
                      <a:r>
                        <a:rPr lang="en-IN" sz="1600" kern="1200" dirty="0" smtClean="0">
                          <a:solidFill>
                            <a:schemeClr val="tx1"/>
                          </a:solidFill>
                          <a:effectLst/>
                          <a:latin typeface="Century Schoolbook" panose="02040604050505020304" pitchFamily="18" charset="0"/>
                          <a:ea typeface="+mn-ea"/>
                          <a:cs typeface="+mn-cs"/>
                        </a:rPr>
                        <a:t>Example: Section 58 Presumptive Taxation, Section 63 Tax Audit, Section 73 Cost with reference to certain modes of acquisition.</a:t>
                      </a:r>
                      <a:endParaRPr lang="en-IN" sz="1600" dirty="0">
                        <a:latin typeface="Century Schoolbook" panose="02040604050505020304" pitchFamily="18" charset="0"/>
                      </a:endParaRPr>
                    </a:p>
                  </a:txBody>
                  <a:tcPr/>
                </a:tc>
              </a:tr>
              <a:tr h="428148">
                <a:tc>
                  <a:txBody>
                    <a:bodyPr/>
                    <a:lstStyle/>
                    <a:p>
                      <a:pPr algn="just">
                        <a:lnSpc>
                          <a:spcPct val="150000"/>
                        </a:lnSpc>
                        <a:spcAft>
                          <a:spcPts val="0"/>
                        </a:spcAft>
                      </a:pPr>
                      <a:r>
                        <a:rPr lang="en-IN" sz="1600" kern="1200" dirty="0" smtClean="0">
                          <a:solidFill>
                            <a:schemeClr val="tx1"/>
                          </a:solidFill>
                          <a:effectLst/>
                          <a:latin typeface="Century Schoolbook" panose="02040604050505020304" pitchFamily="18" charset="0"/>
                          <a:ea typeface="+mn-ea"/>
                          <a:cs typeface="+mn-cs"/>
                        </a:rPr>
                        <a:t>~ 823 pages (in more recent consolidated versions). </a:t>
                      </a:r>
                      <a:endParaRPr lang="en-IN" sz="16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pPr>
                      <a:r>
                        <a:rPr lang="en-IN" sz="1600" kern="1200" dirty="0" smtClean="0">
                          <a:solidFill>
                            <a:schemeClr val="tx1"/>
                          </a:solidFill>
                          <a:effectLst/>
                          <a:latin typeface="Century Schoolbook" panose="02040604050505020304" pitchFamily="18" charset="0"/>
                          <a:ea typeface="+mn-ea"/>
                          <a:cs typeface="+mn-cs"/>
                        </a:rPr>
                        <a:t>~ 622 pages.</a:t>
                      </a:r>
                      <a:endParaRPr lang="en-IN" sz="1600" dirty="0">
                        <a:latin typeface="Century Schoolbook" panose="02040604050505020304" pitchFamily="18" charset="0"/>
                      </a:endParaRPr>
                    </a:p>
                  </a:txBody>
                  <a:tcPr/>
                </a:tc>
              </a:tr>
              <a:tr h="637241">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IN" sz="1800" kern="1200" dirty="0" smtClean="0">
                          <a:solidFill>
                            <a:schemeClr val="tx1"/>
                          </a:solidFill>
                          <a:effectLst/>
                          <a:latin typeface="Century Schoolbook" panose="02040604050505020304" pitchFamily="18" charset="0"/>
                          <a:ea typeface="+mn-ea"/>
                          <a:cs typeface="+mn-cs"/>
                        </a:rPr>
                        <a:t>Definition </a:t>
                      </a:r>
                      <a:r>
                        <a:rPr lang="en-IN" sz="1800" b="1" u="sng" kern="1200" dirty="0" smtClean="0">
                          <a:solidFill>
                            <a:schemeClr val="tx1"/>
                          </a:solidFill>
                          <a:effectLst/>
                          <a:latin typeface="Century Schoolbook" panose="02040604050505020304" pitchFamily="18" charset="0"/>
                          <a:ea typeface="+mn-ea"/>
                          <a:cs typeface="+mn-cs"/>
                        </a:rPr>
                        <a:t>Section 2</a:t>
                      </a:r>
                      <a:r>
                        <a:rPr lang="en-IN" sz="1800" kern="1200" dirty="0" smtClean="0">
                          <a:solidFill>
                            <a:schemeClr val="tx1"/>
                          </a:solidFill>
                          <a:effectLst/>
                          <a:latin typeface="Century Schoolbook" panose="02040604050505020304" pitchFamily="18" charset="0"/>
                          <a:ea typeface="+mn-ea"/>
                          <a:cs typeface="+mn-cs"/>
                        </a:rPr>
                        <a:t> has </a:t>
                      </a:r>
                      <a:r>
                        <a:rPr lang="en-IN" sz="1800" b="1" u="sng" kern="1200" dirty="0" smtClean="0">
                          <a:solidFill>
                            <a:schemeClr val="tx1"/>
                          </a:solidFill>
                          <a:effectLst/>
                          <a:latin typeface="Century Schoolbook" panose="02040604050505020304" pitchFamily="18" charset="0"/>
                          <a:ea typeface="+mn-ea"/>
                          <a:cs typeface="+mn-cs"/>
                        </a:rPr>
                        <a:t>48 clauses</a:t>
                      </a:r>
                    </a:p>
                  </a:txBody>
                  <a:tcPr marL="68580" marR="68580"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IN" sz="1800" kern="1200" dirty="0" smtClean="0">
                          <a:solidFill>
                            <a:schemeClr val="tx1"/>
                          </a:solidFill>
                          <a:effectLst/>
                          <a:latin typeface="Century Schoolbook" panose="02040604050505020304" pitchFamily="18" charset="0"/>
                          <a:ea typeface="+mn-ea"/>
                          <a:cs typeface="+mn-cs"/>
                        </a:rPr>
                        <a:t>Definition </a:t>
                      </a:r>
                      <a:r>
                        <a:rPr lang="en-IN" sz="1800" b="1" u="sng" kern="1200" dirty="0" smtClean="0">
                          <a:solidFill>
                            <a:schemeClr val="tx1"/>
                          </a:solidFill>
                          <a:effectLst/>
                          <a:latin typeface="Century Schoolbook" panose="02040604050505020304" pitchFamily="18" charset="0"/>
                          <a:ea typeface="+mn-ea"/>
                          <a:cs typeface="+mn-cs"/>
                        </a:rPr>
                        <a:t>Section 2</a:t>
                      </a:r>
                      <a:r>
                        <a:rPr lang="en-IN" sz="1800" kern="1200" dirty="0" smtClean="0">
                          <a:solidFill>
                            <a:schemeClr val="tx1"/>
                          </a:solidFill>
                          <a:effectLst/>
                          <a:latin typeface="Century Schoolbook" panose="02040604050505020304" pitchFamily="18" charset="0"/>
                          <a:ea typeface="+mn-ea"/>
                          <a:cs typeface="+mn-cs"/>
                        </a:rPr>
                        <a:t> has </a:t>
                      </a:r>
                      <a:r>
                        <a:rPr lang="en-IN" sz="1800" b="1" u="sng" kern="1200" dirty="0" smtClean="0">
                          <a:solidFill>
                            <a:schemeClr val="tx1"/>
                          </a:solidFill>
                          <a:effectLst/>
                          <a:latin typeface="Century Schoolbook" panose="02040604050505020304" pitchFamily="18" charset="0"/>
                          <a:ea typeface="+mn-ea"/>
                          <a:cs typeface="+mn-cs"/>
                        </a:rPr>
                        <a:t>112 clauses</a:t>
                      </a:r>
                    </a:p>
                  </a:txBody>
                  <a:tcPr/>
                </a:tc>
              </a:tr>
            </a:tbl>
          </a:graphicData>
        </a:graphic>
      </p:graphicFrame>
    </p:spTree>
    <p:extLst>
      <p:ext uri="{BB962C8B-B14F-4D97-AF65-F5344CB8AC3E}">
        <p14:creationId xmlns:p14="http://schemas.microsoft.com/office/powerpoint/2010/main" val="855787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878"/>
            <a:ext cx="5937161" cy="5832366"/>
          </a:xfrm>
          <a:prstGeom prst="rect">
            <a:avLst/>
          </a:prstGeom>
        </p:spPr>
        <p:txBody>
          <a:bodyPr wrap="square">
            <a:spAutoFit/>
          </a:bodyPr>
          <a:lstStyle/>
          <a:p>
            <a:pPr marL="228600">
              <a:spcAft>
                <a:spcPts val="800"/>
              </a:spcAft>
            </a:pPr>
            <a:r>
              <a:rPr lang="en-IN" b="1" dirty="0">
                <a:latin typeface="Bookman Old Style" panose="02050604050505020204" pitchFamily="18" charset="0"/>
                <a:ea typeface="Times New Roman" panose="02020603050405020304" pitchFamily="18" charset="0"/>
                <a:cs typeface="Times New Roman" panose="02020603050405020304" pitchFamily="18" charset="0"/>
              </a:rPr>
              <a:t>F</a:t>
            </a:r>
            <a:r>
              <a:rPr lang="en-IN" b="1" dirty="0">
                <a:latin typeface="Bookman Old Style" panose="02050604050505020204" pitchFamily="18" charset="0"/>
                <a:ea typeface="Calibri" panose="020F0502020204030204" pitchFamily="34" charset="0"/>
                <a:cs typeface="Times New Roman" panose="02020603050405020304" pitchFamily="18" charset="0"/>
              </a:rPr>
              <a:t>or </a:t>
            </a:r>
            <a:r>
              <a:rPr lang="en-IN" b="1" dirty="0" smtClean="0">
                <a:latin typeface="Bookman Old Style" panose="02050604050505020204" pitchFamily="18" charset="0"/>
                <a:ea typeface="Calibri" panose="020F0502020204030204" pitchFamily="34" charset="0"/>
                <a:cs typeface="Times New Roman" panose="02020603050405020304" pitchFamily="18" charset="0"/>
              </a:rPr>
              <a:t>example</a:t>
            </a:r>
            <a:r>
              <a:rPr lang="en-IN" b="1" u="sng" dirty="0" smtClean="0">
                <a:latin typeface="Bookman Old Style" panose="02050604050505020204" pitchFamily="18" charset="0"/>
                <a:ea typeface="Times New Roman" panose="02020603050405020304" pitchFamily="18" charset="0"/>
                <a:cs typeface="Times New Roman" panose="02020603050405020304" pitchFamily="18" charset="0"/>
              </a:rPr>
              <a:t>: </a:t>
            </a:r>
            <a:r>
              <a:rPr lang="en-US" b="1" u="sng" dirty="0" smtClean="0">
                <a:latin typeface="Bookman Old Style" panose="02050604050505020204" pitchFamily="18" charset="0"/>
                <a:ea typeface="Times New Roman" panose="02020603050405020304" pitchFamily="18" charset="0"/>
                <a:cs typeface="Times New Roman" panose="02020603050405020304" pitchFamily="18" charset="0"/>
              </a:rPr>
              <a:t>Assessment Year u/s 2(9) of the OLD INCOME TAX ACT, 1961</a:t>
            </a:r>
          </a:p>
          <a:p>
            <a:pPr marL="228600">
              <a:spcAft>
                <a:spcPts val="800"/>
              </a:spcAft>
            </a:pPr>
            <a:r>
              <a:rPr lang="en-US" i="1" dirty="0">
                <a:latin typeface="Bookman Old Style" panose="02050604050505020204" pitchFamily="18" charset="0"/>
                <a:ea typeface="Times New Roman" panose="02020603050405020304" pitchFamily="18" charset="0"/>
                <a:cs typeface="Times New Roman" panose="02020603050405020304" pitchFamily="18" charset="0"/>
              </a:rPr>
              <a:t>"</a:t>
            </a:r>
            <a:r>
              <a:rPr lang="en-US" i="1"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assessment year</a:t>
            </a:r>
            <a:r>
              <a:rPr lang="en-US" i="1" dirty="0">
                <a:latin typeface="Bookman Old Style" panose="02050604050505020204" pitchFamily="18" charset="0"/>
                <a:ea typeface="Times New Roman" panose="02020603050405020304" pitchFamily="18" charset="0"/>
                <a:cs typeface="Times New Roman" panose="02020603050405020304" pitchFamily="18" charset="0"/>
              </a:rPr>
              <a:t>" means the period of twelve months commencing on the 1st day of April every year </a:t>
            </a:r>
            <a:r>
              <a:rPr lang="en-US" i="1" dirty="0" smtClean="0">
                <a:latin typeface="Bookman Old Style" panose="02050604050505020204" pitchFamily="18" charset="0"/>
                <a:ea typeface="Times New Roman" panose="02020603050405020304" pitchFamily="18" charset="0"/>
                <a:cs typeface="Times New Roman" panose="02020603050405020304" pitchFamily="18" charset="0"/>
              </a:rPr>
              <a:t>;</a:t>
            </a:r>
          </a:p>
          <a:p>
            <a:pPr marL="228600">
              <a:spcAft>
                <a:spcPts val="800"/>
              </a:spcAft>
            </a:pPr>
            <a:r>
              <a:rPr lang="en-US" b="1" u="sng" dirty="0" smtClean="0">
                <a:latin typeface="Bookman Old Style" panose="02050604050505020204" pitchFamily="18" charset="0"/>
                <a:ea typeface="Times New Roman" panose="02020603050405020304" pitchFamily="18" charset="0"/>
                <a:cs typeface="Times New Roman" panose="02020603050405020304" pitchFamily="18" charset="0"/>
              </a:rPr>
              <a:t>Previous Year </a:t>
            </a:r>
            <a:r>
              <a:rPr lang="en-US" b="1" u="sng" dirty="0">
                <a:latin typeface="Bookman Old Style" panose="02050604050505020204" pitchFamily="18" charset="0"/>
                <a:ea typeface="Times New Roman" panose="02020603050405020304" pitchFamily="18" charset="0"/>
                <a:cs typeface="Times New Roman" panose="02020603050405020304" pitchFamily="18" charset="0"/>
              </a:rPr>
              <a:t>u/s </a:t>
            </a:r>
            <a:r>
              <a:rPr lang="en-US" b="1" u="sng" dirty="0" smtClean="0">
                <a:latin typeface="Bookman Old Style" panose="02050604050505020204" pitchFamily="18" charset="0"/>
                <a:ea typeface="Times New Roman" panose="02020603050405020304" pitchFamily="18" charset="0"/>
                <a:cs typeface="Times New Roman" panose="02020603050405020304" pitchFamily="18" charset="0"/>
              </a:rPr>
              <a:t>3 </a:t>
            </a:r>
            <a:r>
              <a:rPr lang="en-US" b="1" u="sng" dirty="0">
                <a:latin typeface="Bookman Old Style" panose="02050604050505020204" pitchFamily="18" charset="0"/>
                <a:ea typeface="Times New Roman" panose="02020603050405020304" pitchFamily="18" charset="0"/>
                <a:cs typeface="Times New Roman" panose="02020603050405020304" pitchFamily="18" charset="0"/>
              </a:rPr>
              <a:t>of the OLD INCOME TAX ACT, 1961</a:t>
            </a:r>
            <a:endParaRPr lang="en-IN" i="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261938" algn="just"/>
            <a:r>
              <a:rPr lang="en-US" i="1" dirty="0">
                <a:latin typeface="Bookman Old Style" panose="02050604050505020204" pitchFamily="18" charset="0"/>
                <a:ea typeface="Times New Roman" panose="02020603050405020304" pitchFamily="18" charset="0"/>
                <a:cs typeface="Times New Roman" panose="02020603050405020304" pitchFamily="18" charset="0"/>
              </a:rPr>
              <a:t>For the purposes of this Act, </a:t>
            </a:r>
            <a:r>
              <a:rPr lang="en-US" i="1"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"previous year</a:t>
            </a:r>
            <a:r>
              <a:rPr lang="en-US" i="1" dirty="0">
                <a:latin typeface="Bookman Old Style" panose="02050604050505020204" pitchFamily="18" charset="0"/>
                <a:ea typeface="Times New Roman" panose="02020603050405020304" pitchFamily="18" charset="0"/>
                <a:cs typeface="Times New Roman" panose="02020603050405020304" pitchFamily="18" charset="0"/>
              </a:rPr>
              <a:t>" means the financial year immediately preceding the assessment year </a:t>
            </a:r>
            <a:r>
              <a:rPr lang="en-US" i="1" dirty="0" smtClean="0">
                <a:latin typeface="Bookman Old Style" panose="02050604050505020204" pitchFamily="18" charset="0"/>
                <a:ea typeface="Times New Roman" panose="02020603050405020304" pitchFamily="18" charset="0"/>
                <a:cs typeface="Times New Roman" panose="02020603050405020304" pitchFamily="18" charset="0"/>
              </a:rPr>
              <a:t>:</a:t>
            </a:r>
          </a:p>
          <a:p>
            <a:pPr marL="261938" algn="just"/>
            <a:endParaRPr lang="en-US" sz="1100" i="1" dirty="0">
              <a:latin typeface="Bookman Old Style" panose="02050604050505020204" pitchFamily="18" charset="0"/>
              <a:ea typeface="Times New Roman" panose="02020603050405020304" pitchFamily="18" charset="0"/>
              <a:cs typeface="Times New Roman" panose="02020603050405020304" pitchFamily="18" charset="0"/>
            </a:endParaRPr>
          </a:p>
          <a:p>
            <a:pPr marL="261938" algn="just"/>
            <a:r>
              <a:rPr lang="en-US" i="1" dirty="0">
                <a:latin typeface="Bookman Old Style" panose="02050604050505020204" pitchFamily="18" charset="0"/>
                <a:ea typeface="Times New Roman" panose="02020603050405020304" pitchFamily="18" charset="0"/>
                <a:cs typeface="Times New Roman" panose="02020603050405020304" pitchFamily="18" charset="0"/>
              </a:rPr>
              <a:t>Provided that, in the case of a business or profession newly set up, or a source of income newly coming into existence, in the said financial year, the </a:t>
            </a:r>
            <a:r>
              <a:rPr lang="en-US" i="1"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previous year</a:t>
            </a:r>
            <a:r>
              <a:rPr lang="en-US" i="1" dirty="0">
                <a:latin typeface="Bookman Old Style" panose="02050604050505020204" pitchFamily="18" charset="0"/>
                <a:ea typeface="Times New Roman" panose="02020603050405020304" pitchFamily="18" charset="0"/>
                <a:cs typeface="Times New Roman" panose="02020603050405020304" pitchFamily="18" charset="0"/>
              </a:rPr>
              <a:t> shall be the period beginning with the date of setting up of the business or profession or, as the </a:t>
            </a:r>
            <a:r>
              <a:rPr lang="en-US" i="1" dirty="0" smtClean="0">
                <a:latin typeface="Bookman Old Style" panose="02050604050505020204" pitchFamily="18" charset="0"/>
                <a:ea typeface="Times New Roman" panose="02020603050405020304" pitchFamily="18" charset="0"/>
                <a:cs typeface="Times New Roman" panose="02020603050405020304" pitchFamily="18" charset="0"/>
              </a:rPr>
              <a:t>case may </a:t>
            </a:r>
            <a:r>
              <a:rPr lang="en-US" i="1" dirty="0">
                <a:latin typeface="Bookman Old Style" panose="02050604050505020204" pitchFamily="18" charset="0"/>
                <a:ea typeface="Times New Roman" panose="02020603050405020304" pitchFamily="18" charset="0"/>
                <a:cs typeface="Times New Roman" panose="02020603050405020304" pitchFamily="18" charset="0"/>
              </a:rPr>
              <a:t>be, the date on which the source of income newly comes into existence and ending with the said financial year</a:t>
            </a:r>
            <a:r>
              <a:rPr lang="en-US" i="1" dirty="0" smtClean="0">
                <a:latin typeface="Bookman Old Style" panose="02050604050505020204" pitchFamily="18" charset="0"/>
                <a:ea typeface="Times New Roman" panose="02020603050405020304" pitchFamily="18" charset="0"/>
                <a:cs typeface="Times New Roman" panose="02020603050405020304" pitchFamily="18" charset="0"/>
              </a:rPr>
              <a:t>.</a:t>
            </a:r>
            <a:endParaRPr lang="en-US" i="1" dirty="0">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937162" y="322878"/>
            <a:ext cx="5692462" cy="5078313"/>
          </a:xfrm>
          <a:prstGeom prst="rect">
            <a:avLst/>
          </a:prstGeom>
        </p:spPr>
        <p:txBody>
          <a:bodyPr wrap="square">
            <a:spAutoFit/>
          </a:bodyPr>
          <a:lstStyle/>
          <a:p>
            <a:pPr marL="363538" indent="-101600"/>
            <a:r>
              <a:rPr lang="en-IN" b="1" u="sng" dirty="0">
                <a:latin typeface="Bookman Old Style" panose="02050604050505020204" pitchFamily="18" charset="0"/>
                <a:ea typeface="Times New Roman" panose="02020603050405020304" pitchFamily="18" charset="0"/>
                <a:cs typeface="Times New Roman" panose="02020603050405020304" pitchFamily="18" charset="0"/>
              </a:rPr>
              <a:t>Definition of “tax year” u/s 3 of the NEW INCOME TAX ACT, 2025</a:t>
            </a:r>
          </a:p>
          <a:p>
            <a:pPr marL="363538" indent="-101600"/>
            <a:endParaRPr lang="en-IN" b="1" dirty="0">
              <a:latin typeface="Bookman Old Style" panose="02050604050505020204" pitchFamily="18" charset="0"/>
              <a:ea typeface="Times New Roman" panose="02020603050405020304" pitchFamily="18" charset="0"/>
              <a:cs typeface="Times New Roman" panose="02020603050405020304" pitchFamily="18" charset="0"/>
            </a:endParaRPr>
          </a:p>
          <a:p>
            <a:pPr marL="363538" indent="85725" algn="just">
              <a:tabLst>
                <a:tab pos="987425" algn="l"/>
              </a:tabLst>
            </a:pPr>
            <a:r>
              <a:rPr lang="en-US" i="1" dirty="0">
                <a:latin typeface="Bookman Old Style" panose="02050604050505020204" pitchFamily="18" charset="0"/>
                <a:ea typeface="Times New Roman" panose="02020603050405020304" pitchFamily="18" charset="0"/>
                <a:cs typeface="Times New Roman" panose="02020603050405020304" pitchFamily="18" charset="0"/>
              </a:rPr>
              <a:t>3. (1) For the purposes of this Act, “</a:t>
            </a:r>
            <a:r>
              <a:rPr lang="en-US" b="1" i="1" u="sng"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tax year</a:t>
            </a:r>
            <a:r>
              <a:rPr lang="en-US" i="1" dirty="0">
                <a:latin typeface="Bookman Old Style" panose="02050604050505020204" pitchFamily="18" charset="0"/>
                <a:ea typeface="Times New Roman" panose="02020603050405020304" pitchFamily="18" charset="0"/>
                <a:cs typeface="Times New Roman" panose="02020603050405020304" pitchFamily="18" charset="0"/>
              </a:rPr>
              <a:t>” </a:t>
            </a:r>
            <a:r>
              <a:rPr lang="en-US" i="1"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means the twelve months period of the financial year commencing on the 1st April.</a:t>
            </a:r>
          </a:p>
          <a:p>
            <a:pPr marL="363538" indent="85725" algn="just">
              <a:tabLst>
                <a:tab pos="987425" algn="l"/>
              </a:tabLst>
            </a:pPr>
            <a:endParaRPr lang="en-US" i="1"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endParaRPr>
          </a:p>
          <a:p>
            <a:pPr marL="536575" indent="-274638" algn="just"/>
            <a:r>
              <a:rPr lang="en-US" i="1" dirty="0">
                <a:latin typeface="Bookman Old Style" panose="02050604050505020204" pitchFamily="18" charset="0"/>
                <a:ea typeface="Times New Roman" panose="02020603050405020304" pitchFamily="18" charset="0"/>
                <a:cs typeface="Times New Roman" panose="02020603050405020304" pitchFamily="18" charset="0"/>
              </a:rPr>
              <a:t>    (2) In the case of a business or profession newly set up, or a source of income newly coming into existence in any financial year, the </a:t>
            </a:r>
            <a:r>
              <a:rPr lang="en-US" b="1" i="1" u="sng"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tax year </a:t>
            </a:r>
            <a:r>
              <a:rPr lang="en-US" i="1" dirty="0">
                <a:latin typeface="Bookman Old Style" panose="02050604050505020204" pitchFamily="18" charset="0"/>
                <a:ea typeface="Times New Roman" panose="02020603050405020304" pitchFamily="18" charset="0"/>
                <a:cs typeface="Times New Roman" panose="02020603050405020304" pitchFamily="18" charset="0"/>
              </a:rPr>
              <a:t>shall be the period </a:t>
            </a:r>
            <a:r>
              <a:rPr lang="en-IN" i="1" dirty="0">
                <a:latin typeface="Bookman Old Style" panose="02050604050505020204" pitchFamily="18" charset="0"/>
                <a:ea typeface="Times New Roman" panose="02020603050405020304" pitchFamily="18" charset="0"/>
                <a:cs typeface="Times New Roman" panose="02020603050405020304" pitchFamily="18" charset="0"/>
              </a:rPr>
              <a:t>beginning with—</a:t>
            </a:r>
          </a:p>
          <a:p>
            <a:pPr marL="1160463" algn="just" defTabSz="1074738"/>
            <a:r>
              <a:rPr lang="en-US" i="1" dirty="0">
                <a:latin typeface="Bookman Old Style" panose="02050604050505020204" pitchFamily="18" charset="0"/>
                <a:ea typeface="Times New Roman" panose="02020603050405020304" pitchFamily="18" charset="0"/>
                <a:cs typeface="Times New Roman" panose="02020603050405020304" pitchFamily="18" charset="0"/>
              </a:rPr>
              <a:t>(a) the date of setting up of such business or profession; or</a:t>
            </a:r>
          </a:p>
          <a:p>
            <a:pPr marL="1160463" algn="just" defTabSz="1074738"/>
            <a:r>
              <a:rPr lang="en-US" i="1" dirty="0">
                <a:latin typeface="Bookman Old Style" panose="02050604050505020204" pitchFamily="18" charset="0"/>
                <a:ea typeface="Times New Roman" panose="02020603050405020304" pitchFamily="18" charset="0"/>
                <a:cs typeface="Times New Roman" panose="02020603050405020304" pitchFamily="18" charset="0"/>
              </a:rPr>
              <a:t>(b) the date on which such source of income newly comes into </a:t>
            </a:r>
            <a:r>
              <a:rPr lang="en-IN" i="1" dirty="0">
                <a:latin typeface="Bookman Old Style" panose="02050604050505020204" pitchFamily="18" charset="0"/>
                <a:ea typeface="Times New Roman" panose="02020603050405020304" pitchFamily="18" charset="0"/>
                <a:cs typeface="Times New Roman" panose="02020603050405020304" pitchFamily="18" charset="0"/>
              </a:rPr>
              <a:t>existence, </a:t>
            </a:r>
            <a:r>
              <a:rPr lang="en-US" i="1" dirty="0">
                <a:latin typeface="Bookman Old Style" panose="02050604050505020204" pitchFamily="18" charset="0"/>
                <a:ea typeface="Times New Roman" panose="02020603050405020304" pitchFamily="18" charset="0"/>
                <a:cs typeface="Times New Roman" panose="02020603050405020304" pitchFamily="18" charset="0"/>
              </a:rPr>
              <a:t>and ending with the said financial year.</a:t>
            </a:r>
          </a:p>
        </p:txBody>
      </p:sp>
      <p:cxnSp>
        <p:nvCxnSpPr>
          <p:cNvPr id="5" name="Straight Connector 4"/>
          <p:cNvCxnSpPr/>
          <p:nvPr/>
        </p:nvCxnSpPr>
        <p:spPr>
          <a:xfrm>
            <a:off x="0" y="322878"/>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1758411" y="0"/>
            <a:ext cx="12879" cy="68580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6528348"/>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68309" y="0"/>
            <a:ext cx="12879" cy="6858000"/>
          </a:xfrm>
          <a:prstGeom prst="line">
            <a:avLst/>
          </a:prstGeom>
        </p:spPr>
        <p:style>
          <a:lnRef idx="1">
            <a:schemeClr val="dk1"/>
          </a:lnRef>
          <a:fillRef idx="0">
            <a:schemeClr val="dk1"/>
          </a:fillRef>
          <a:effectRef idx="0">
            <a:schemeClr val="dk1"/>
          </a:effectRef>
          <a:fontRef idx="minor">
            <a:schemeClr val="tx1"/>
          </a:fontRef>
        </p:style>
      </p:cxnSp>
      <p:sp>
        <p:nvSpPr>
          <p:cNvPr id="10" name="Rectangle 9"/>
          <p:cNvSpPr/>
          <p:nvPr/>
        </p:nvSpPr>
        <p:spPr>
          <a:xfrm flipH="1">
            <a:off x="6141719" y="322878"/>
            <a:ext cx="63751" cy="6205470"/>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93511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68309" y="0"/>
            <a:ext cx="12879" cy="685800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322878"/>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11758411" y="0"/>
            <a:ext cx="12879" cy="685800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6528348"/>
            <a:ext cx="12192000" cy="0"/>
          </a:xfrm>
          <a:prstGeom prst="line">
            <a:avLst/>
          </a:prstGeom>
        </p:spPr>
        <p:style>
          <a:lnRef idx="1">
            <a:schemeClr val="dk1"/>
          </a:lnRef>
          <a:fillRef idx="0">
            <a:schemeClr val="dk1"/>
          </a:fillRef>
          <a:effectRef idx="0">
            <a:schemeClr val="dk1"/>
          </a:effectRef>
          <a:fontRef idx="minor">
            <a:schemeClr val="tx1"/>
          </a:fontRef>
        </p:style>
      </p:cxnSp>
      <p:sp>
        <p:nvSpPr>
          <p:cNvPr id="6" name="Rectangle 5"/>
          <p:cNvSpPr/>
          <p:nvPr/>
        </p:nvSpPr>
        <p:spPr>
          <a:xfrm flipH="1">
            <a:off x="6141719" y="322877"/>
            <a:ext cx="63751" cy="6205470"/>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Rectangle 6"/>
          <p:cNvSpPr/>
          <p:nvPr/>
        </p:nvSpPr>
        <p:spPr>
          <a:xfrm>
            <a:off x="45719" y="322877"/>
            <a:ext cx="6096000" cy="2842830"/>
          </a:xfrm>
          <a:prstGeom prst="rect">
            <a:avLst/>
          </a:prstGeom>
        </p:spPr>
        <p:txBody>
          <a:bodyPr>
            <a:spAutoFit/>
          </a:bodyPr>
          <a:lstStyle/>
          <a:p>
            <a:pPr marL="228600">
              <a:spcAft>
                <a:spcPts val="800"/>
              </a:spcAft>
            </a:pPr>
            <a:r>
              <a:rPr lang="en-IN" b="1" u="sng" dirty="0">
                <a:latin typeface="Bookman Old Style" panose="02050604050505020204" pitchFamily="18" charset="0"/>
                <a:ea typeface="Calibri" panose="020F0502020204030204" pitchFamily="34" charset="0"/>
                <a:cs typeface="Times New Roman" panose="02020603050405020304" pitchFamily="18" charset="0"/>
              </a:rPr>
              <a:t>Capital gains: OLD INCOME TAX ACT, 1961</a:t>
            </a:r>
            <a:endParaRPr lang="en-IN" u="sng"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N" b="1" i="1" dirty="0">
                <a:latin typeface="Bookman Old Style" panose="02050604050505020204" pitchFamily="18" charset="0"/>
                <a:ea typeface="Times New Roman" panose="02020603050405020304" pitchFamily="18" charset="0"/>
                <a:cs typeface="Times New Roman" panose="02020603050405020304" pitchFamily="18" charset="0"/>
              </a:rPr>
              <a:t>45. (1)</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Any profits or gains arising from the transfer of a capital asset effected in the previous year shall, save as otherwise provided in </a:t>
            </a:r>
            <a:r>
              <a:rPr lang="en-IN" i="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sections 54</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a:t>
            </a:r>
            <a:r>
              <a:rPr lang="en-IN" i="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54B</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a:t>
            </a:r>
            <a:r>
              <a:rPr lang="en-IN" i="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54D</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a:t>
            </a:r>
            <a:r>
              <a:rPr lang="en-IN" i="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54E</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a:t>
            </a:r>
            <a:r>
              <a:rPr lang="en-IN" i="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54EA</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a:t>
            </a:r>
            <a:r>
              <a:rPr lang="en-IN" i="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54EB</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a:t>
            </a:r>
            <a:r>
              <a:rPr lang="en-IN" i="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54F</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 </a:t>
            </a:r>
            <a:r>
              <a:rPr lang="en-IN" i="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54G</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and </a:t>
            </a:r>
            <a:r>
              <a:rPr lang="en-IN" i="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54H</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be chargeable to income-tax under the head "Capital gains", and shall be deemed to be the income of the </a:t>
            </a:r>
            <a:r>
              <a:rPr lang="en-IN" i="1" dirty="0">
                <a:solidFill>
                  <a:srgbClr val="00B0F0"/>
                </a:solidFill>
                <a:latin typeface="Bookman Old Style" panose="02050604050505020204" pitchFamily="18" charset="0"/>
                <a:ea typeface="Times New Roman" panose="02020603050405020304" pitchFamily="18" charset="0"/>
                <a:cs typeface="Times New Roman" panose="02020603050405020304" pitchFamily="18" charset="0"/>
              </a:rPr>
              <a:t>previous year</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in which the transfer took place.</a:t>
            </a:r>
          </a:p>
        </p:txBody>
      </p:sp>
      <p:sp>
        <p:nvSpPr>
          <p:cNvPr id="8" name="Rectangle 7"/>
          <p:cNvSpPr/>
          <p:nvPr/>
        </p:nvSpPr>
        <p:spPr>
          <a:xfrm>
            <a:off x="5978266" y="322876"/>
            <a:ext cx="5780145" cy="3538148"/>
          </a:xfrm>
          <a:prstGeom prst="rect">
            <a:avLst/>
          </a:prstGeom>
        </p:spPr>
        <p:txBody>
          <a:bodyPr wrap="square">
            <a:spAutoFit/>
          </a:bodyPr>
          <a:lstStyle/>
          <a:p>
            <a:pPr marL="228600">
              <a:spcAft>
                <a:spcPts val="800"/>
              </a:spcAft>
            </a:pPr>
            <a:r>
              <a:rPr lang="en-IN" b="1" u="sng" dirty="0">
                <a:latin typeface="Bookman Old Style" panose="02050604050505020204" pitchFamily="18" charset="0"/>
                <a:ea typeface="Times New Roman" panose="02020603050405020304" pitchFamily="18" charset="0"/>
                <a:cs typeface="Times New Roman" panose="02020603050405020304" pitchFamily="18" charset="0"/>
              </a:rPr>
              <a:t>Capital gains: NEW </a:t>
            </a:r>
            <a:r>
              <a:rPr lang="en-IN" b="1" u="sng" dirty="0">
                <a:latin typeface="Bookman Old Style" panose="02050604050505020204" pitchFamily="18" charset="0"/>
                <a:ea typeface="Calibri" panose="020F0502020204030204" pitchFamily="34" charset="0"/>
                <a:cs typeface="Times New Roman" panose="02020603050405020304" pitchFamily="18" charset="0"/>
              </a:rPr>
              <a:t>INCOME TAX ACT, 2025</a:t>
            </a:r>
            <a:endParaRPr lang="en-IN" u="sng"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N" b="1" i="1" dirty="0">
                <a:latin typeface="Bookman Old Style" panose="02050604050505020204" pitchFamily="18" charset="0"/>
                <a:ea typeface="Times New Roman" panose="02020603050405020304" pitchFamily="18" charset="0"/>
                <a:cs typeface="Times New Roman" panose="02020603050405020304" pitchFamily="18" charset="0"/>
              </a:rPr>
              <a:t>67 (1)</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Any profits or gains arising from the transfer of a capital asset effected in a tax year shall, save as otherwise provided in </a:t>
            </a:r>
            <a:r>
              <a:rPr lang="en-IN" b="1" i="1" u="sng"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sections 82, 83, 84, 85, 86, 87, 88 and 89</a:t>
            </a:r>
            <a:r>
              <a:rPr lang="en-IN" i="1" dirty="0">
                <a:latin typeface="Bookman Old Style" panose="02050604050505020204" pitchFamily="18" charset="0"/>
                <a:ea typeface="Times New Roman" panose="02020603050405020304" pitchFamily="18" charset="0"/>
                <a:cs typeface="Times New Roman" panose="02020603050405020304" pitchFamily="18" charset="0"/>
              </a:rPr>
              <a:t>, be chargeable to income-tax under the head “Capital gains” and shall be deemed to be the income of the </a:t>
            </a:r>
            <a:r>
              <a:rPr lang="en-IN" b="1" i="1" u="sng"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tax year</a:t>
            </a:r>
            <a:r>
              <a:rPr lang="en-IN" i="1"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 </a:t>
            </a:r>
            <a:r>
              <a:rPr lang="en-IN" i="1" dirty="0">
                <a:latin typeface="Bookman Old Style" panose="02050604050505020204" pitchFamily="18" charset="0"/>
                <a:ea typeface="Times New Roman" panose="02020603050405020304" pitchFamily="18" charset="0"/>
                <a:cs typeface="Times New Roman" panose="02020603050405020304" pitchFamily="18" charset="0"/>
              </a:rPr>
              <a:t>in which the transfer took place.</a:t>
            </a:r>
            <a:endParaRPr lang="en-IN" sz="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u="sng" dirty="0">
                <a:latin typeface="Bookman Old Style" panose="02050604050505020204" pitchFamily="18" charset="0"/>
                <a:ea typeface="Times New Roman" panose="02020603050405020304" pitchFamily="18" charset="0"/>
                <a:cs typeface="Times New Roman" panose="02020603050405020304" pitchFamily="18" charset="0"/>
              </a:rPr>
              <a:t>Only sections are changed and “tax year” is substituted with “previous year”.</a:t>
            </a:r>
          </a:p>
        </p:txBody>
      </p:sp>
      <p:sp>
        <p:nvSpPr>
          <p:cNvPr id="9" name="Rectangle 8"/>
          <p:cNvSpPr/>
          <p:nvPr/>
        </p:nvSpPr>
        <p:spPr>
          <a:xfrm>
            <a:off x="77594" y="4234728"/>
            <a:ext cx="6096000" cy="1380378"/>
          </a:xfrm>
          <a:prstGeom prst="rect">
            <a:avLst/>
          </a:prstGeom>
        </p:spPr>
        <p:txBody>
          <a:bodyPr>
            <a:spAutoFit/>
          </a:bodyPr>
          <a:lstStyle/>
          <a:p>
            <a:pPr marL="514350" indent="-285750">
              <a:lnSpc>
                <a:spcPct val="107000"/>
              </a:lnSpc>
              <a:spcAft>
                <a:spcPts val="800"/>
              </a:spcAft>
              <a:buFont typeface="Arial" panose="020B0604020202020204" pitchFamily="34" charset="0"/>
              <a:buChar char="•"/>
            </a:pPr>
            <a:r>
              <a:rPr lang="en-IN" b="1" u="sng" dirty="0">
                <a:latin typeface="Bookman Old Style" panose="02050604050505020204" pitchFamily="18" charset="0"/>
                <a:ea typeface="Calibri" panose="020F0502020204030204" pitchFamily="34" charset="0"/>
                <a:cs typeface="Times New Roman" panose="02020603050405020304" pitchFamily="18" charset="0"/>
              </a:rPr>
              <a:t>Capital assets u/s </a:t>
            </a:r>
            <a:r>
              <a:rPr lang="en-IN" b="1" u="sng"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2(14)</a:t>
            </a:r>
            <a:r>
              <a:rPr lang="en-IN" b="1" u="sng" dirty="0">
                <a:latin typeface="Bookman Old Style" panose="02050604050505020204" pitchFamily="18" charset="0"/>
                <a:ea typeface="Calibri" panose="020F0502020204030204" pitchFamily="34" charset="0"/>
                <a:cs typeface="Times New Roman" panose="02020603050405020304" pitchFamily="18" charset="0"/>
              </a:rPr>
              <a:t> of the OLD INCOME TAX ACT, 1961</a:t>
            </a:r>
          </a:p>
          <a:p>
            <a:pPr marL="514350" indent="-285750">
              <a:lnSpc>
                <a:spcPct val="107000"/>
              </a:lnSpc>
              <a:spcAft>
                <a:spcPts val="800"/>
              </a:spcAft>
              <a:buFont typeface="Arial" panose="020B0604020202020204" pitchFamily="34" charset="0"/>
              <a:buChar char="•"/>
            </a:pPr>
            <a:r>
              <a:rPr lang="en-IN" b="1" u="sng" dirty="0">
                <a:latin typeface="Bookman Old Style" panose="02050604050505020204" pitchFamily="18" charset="0"/>
                <a:ea typeface="Calibri" panose="020F0502020204030204" pitchFamily="34" charset="0"/>
                <a:cs typeface="Times New Roman" panose="02020603050405020304" pitchFamily="18" charset="0"/>
              </a:rPr>
              <a:t>Property u/s </a:t>
            </a:r>
            <a:r>
              <a:rPr lang="en-IN" b="1" u="sng"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2(14)Explanation 1</a:t>
            </a:r>
            <a:r>
              <a:rPr lang="en-IN" b="1" u="sng" dirty="0">
                <a:latin typeface="Bookman Old Style" panose="02050604050505020204" pitchFamily="18" charset="0"/>
                <a:ea typeface="Calibri" panose="020F0502020204030204" pitchFamily="34" charset="0"/>
                <a:cs typeface="Times New Roman" panose="02020603050405020304" pitchFamily="18" charset="0"/>
              </a:rPr>
              <a:t> of the OLD INCOME TAX ACT, 1961</a:t>
            </a:r>
            <a:endParaRPr lang="en-US" b="1" u="sng" dirty="0">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062730" y="3859348"/>
            <a:ext cx="5708560" cy="1779333"/>
          </a:xfrm>
          <a:prstGeom prst="rect">
            <a:avLst/>
          </a:prstGeom>
        </p:spPr>
        <p:txBody>
          <a:bodyPr wrap="square">
            <a:spAutoFit/>
          </a:bodyPr>
          <a:lstStyle/>
          <a:p>
            <a:pPr marL="228600">
              <a:lnSpc>
                <a:spcPct val="107000"/>
              </a:lnSpc>
              <a:spcAft>
                <a:spcPts val="800"/>
              </a:spcAft>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Wingdings" panose="05000000000000000000" pitchFamily="2" charset="2"/>
              <a:buChar char="q"/>
            </a:pPr>
            <a:r>
              <a:rPr lang="en-IN" b="1" u="sng" dirty="0">
                <a:latin typeface="Bookman Old Style" panose="02050604050505020204" pitchFamily="18" charset="0"/>
                <a:ea typeface="Times New Roman" panose="02020603050405020304" pitchFamily="18" charset="0"/>
                <a:cs typeface="Times New Roman" panose="02020603050405020304" pitchFamily="18" charset="0"/>
              </a:rPr>
              <a:t>Capital </a:t>
            </a:r>
            <a:r>
              <a:rPr lang="en-IN" b="1" u="sng" dirty="0">
                <a:latin typeface="Bookman Old Style" panose="02050604050505020204" pitchFamily="18" charset="0"/>
                <a:ea typeface="Calibri" panose="020F0502020204030204" pitchFamily="34" charset="0"/>
                <a:cs typeface="Times New Roman" panose="02020603050405020304" pitchFamily="18" charset="0"/>
              </a:rPr>
              <a:t>assets u/s </a:t>
            </a:r>
            <a:r>
              <a:rPr lang="en-IN" b="1" u="sng"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2(22)</a:t>
            </a:r>
            <a:r>
              <a:rPr lang="en-IN" b="1" u="sng" dirty="0">
                <a:latin typeface="Bookman Old Style" panose="02050604050505020204" pitchFamily="18" charset="0"/>
                <a:ea typeface="Calibri" panose="020F0502020204030204" pitchFamily="34" charset="0"/>
                <a:cs typeface="Times New Roman" panose="02020603050405020304" pitchFamily="18" charset="0"/>
              </a:rPr>
              <a:t> of the </a:t>
            </a:r>
            <a:r>
              <a:rPr lang="en-IN" b="1" u="sng" dirty="0">
                <a:latin typeface="Bookman Old Style" panose="02050604050505020204" pitchFamily="18" charset="0"/>
                <a:ea typeface="Times New Roman" panose="02020603050405020304" pitchFamily="18" charset="0"/>
                <a:cs typeface="Times New Roman" panose="02020603050405020304" pitchFamily="18" charset="0"/>
              </a:rPr>
              <a:t>NEW </a:t>
            </a:r>
            <a:r>
              <a:rPr lang="en-IN" b="1" u="sng" dirty="0">
                <a:latin typeface="Bookman Old Style" panose="02050604050505020204" pitchFamily="18" charset="0"/>
                <a:ea typeface="Calibri" panose="020F0502020204030204" pitchFamily="34" charset="0"/>
                <a:cs typeface="Times New Roman" panose="02020603050405020304" pitchFamily="18" charset="0"/>
              </a:rPr>
              <a:t>INCOME TAX ACT, 2025</a:t>
            </a:r>
            <a:endParaRPr lang="en-IN" u="sng" dirty="0">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Wingdings" panose="05000000000000000000" pitchFamily="2" charset="2"/>
              <a:buChar char="q"/>
            </a:pPr>
            <a:r>
              <a:rPr lang="en-IN" b="1" u="sng" dirty="0">
                <a:latin typeface="Bookman Old Style" panose="02050604050505020204" pitchFamily="18" charset="0"/>
                <a:ea typeface="Calibri" panose="020F0502020204030204" pitchFamily="34" charset="0"/>
                <a:cs typeface="Times New Roman" panose="02020603050405020304" pitchFamily="18" charset="0"/>
              </a:rPr>
              <a:t>Property u/s </a:t>
            </a:r>
            <a:r>
              <a:rPr lang="en-IN" b="1" u="sng"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2(22)(iv)D </a:t>
            </a:r>
            <a:r>
              <a:rPr lang="en-IN" b="1" u="sng" dirty="0">
                <a:latin typeface="Bookman Old Style" panose="02050604050505020204" pitchFamily="18" charset="0"/>
                <a:ea typeface="Calibri" panose="020F0502020204030204" pitchFamily="34" charset="0"/>
                <a:cs typeface="Times New Roman" panose="02020603050405020304" pitchFamily="18" charset="0"/>
              </a:rPr>
              <a:t>of the </a:t>
            </a:r>
            <a:r>
              <a:rPr lang="en-IN" b="1" u="sng" dirty="0" smtClean="0">
                <a:latin typeface="Bookman Old Style" panose="02050604050505020204" pitchFamily="18" charset="0"/>
                <a:ea typeface="Calibri" panose="020F0502020204030204" pitchFamily="34" charset="0"/>
                <a:cs typeface="Times New Roman" panose="02020603050405020304" pitchFamily="18" charset="0"/>
              </a:rPr>
              <a:t>NEW </a:t>
            </a:r>
            <a:r>
              <a:rPr lang="en-IN" b="1" u="sng" dirty="0">
                <a:latin typeface="Bookman Old Style" panose="02050604050505020204" pitchFamily="18" charset="0"/>
                <a:ea typeface="Calibri" panose="020F0502020204030204" pitchFamily="34" charset="0"/>
                <a:cs typeface="Times New Roman" panose="02020603050405020304" pitchFamily="18" charset="0"/>
              </a:rPr>
              <a:t>INCOME TAX ACT, 1961</a:t>
            </a:r>
            <a:endParaRPr lang="en-IN"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flipV="1">
            <a:off x="268309" y="3990810"/>
            <a:ext cx="11477223" cy="45719"/>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35245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3414249"/>
              </p:ext>
            </p:extLst>
          </p:nvPr>
        </p:nvGraphicFramePr>
        <p:xfrm>
          <a:off x="157156" y="154327"/>
          <a:ext cx="11871934" cy="6334760"/>
        </p:xfrm>
        <a:graphic>
          <a:graphicData uri="http://schemas.openxmlformats.org/drawingml/2006/table">
            <a:tbl>
              <a:tblPr bandCol="1">
                <a:tableStyleId>{5C22544A-7EE6-4342-B048-85BDC9FD1C3A}</a:tableStyleId>
              </a:tblPr>
              <a:tblGrid>
                <a:gridCol w="5935967"/>
                <a:gridCol w="5935967"/>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1" u="sng" dirty="0" smtClean="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TRANSFER u/s 2(47) of the </a:t>
                      </a:r>
                      <a:r>
                        <a:rPr lang="en-IN" b="1" u="sng" dirty="0" smtClean="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OLD ACT), 1961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1" u="sng" dirty="0" smtClean="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TRANSFER u/s 2(109) of the </a:t>
                      </a:r>
                      <a:r>
                        <a:rPr lang="en-IN" b="1" u="sng" dirty="0" smtClean="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NEW ACT,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“transfer", in relation to a capital asset, includes,—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“transfer” in relation to a capital asset, includes—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b="0" i="1" dirty="0" smtClean="0"/>
                        <a:t>(</a:t>
                      </a:r>
                      <a:r>
                        <a:rPr lang="en-IN" sz="1800" b="0" i="1" dirty="0" err="1" smtClean="0">
                          <a:latin typeface="Times New Roman" panose="02020603050405020304" pitchFamily="18" charset="0"/>
                          <a:ea typeface="Times New Roman" panose="02020603050405020304" pitchFamily="18" charset="0"/>
                          <a:cs typeface="Times New Roman" panose="02020603050405020304" pitchFamily="18" charset="0"/>
                        </a:rPr>
                        <a:t>i</a:t>
                      </a: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 the sale, exchange or relinquishment of the asset ;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(a) the sale, exchange or relinquishment of the asset;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(ii) the extinguishment of any rights therein ;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(b) the extinguishment of any rights therein;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(iii) the compulsory acquisition thereof under any law ;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(c) the compulsory acquisition thereof under any law in force;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(iv) in a case where the asset is converted by the owner thereof into, or is treated by him as, stock-in-trade of a business carried on by him, such conversion or 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(d) where the asset is converted by the owner into, or is treated by him as, stock-in-trade of a business carried on by him, such conversion or treatment;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800" b="0" i="1" kern="1200" dirty="0" err="1"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iva</a:t>
                      </a:r>
                      <a:r>
                        <a:rPr lang="en-US" sz="1800" b="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800" b="0" i="1" kern="1200" baseline="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the maturity or redemption of a zero coupon bond; or</a:t>
                      </a:r>
                      <a:endParaRPr lang="en-IN" sz="1800" b="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(e) the maturity or redemption of a zero coupon bond;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(v) any transaction involving the allowing of the possession of any immovable property to be taken or retained in part performance of a contract of the nature referred to in section 53A of the Transfer of Property Act, 1882;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b="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(g) any transaction involving the allowing of the possession of any immovable property to be taken or retained in part performance of a contract of the nature referred to in section 53A of the Transfer of </a:t>
                      </a:r>
                      <a:r>
                        <a:rPr lang="en-IN" sz="1800" b="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Property Act, 1882; or</a:t>
                      </a:r>
                      <a:endParaRPr lang="en-IN" sz="1800" b="0" i="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(vi) any transaction (whether by way of becoming a member of, or acquiring shares in, a co-operative society, company or other association of persons or by way of any agreement or any arrangement or in any other manner whatsoever) which has the effect of transferring, or enabling the enjoyment of, any immovable property.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1" dirty="0" smtClean="0">
                          <a:latin typeface="Times New Roman" panose="02020603050405020304" pitchFamily="18" charset="0"/>
                          <a:ea typeface="Times New Roman" panose="02020603050405020304" pitchFamily="18" charset="0"/>
                          <a:cs typeface="Times New Roman" panose="02020603050405020304" pitchFamily="18" charset="0"/>
                        </a:rPr>
                        <a:t>(f) any transaction (whether by way of becoming a member of, or acquiring shares in, a co-operative society, company or other association of persons or by way of any agreement or any arrangement or in any other manner) which has the effect of transferring, or enabling the enjoyment of, any immovable property;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75815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6243025"/>
              </p:ext>
            </p:extLst>
          </p:nvPr>
        </p:nvGraphicFramePr>
        <p:xfrm>
          <a:off x="0" y="0"/>
          <a:ext cx="12192000" cy="6813665"/>
        </p:xfrm>
        <a:graphic>
          <a:graphicData uri="http://schemas.openxmlformats.org/drawingml/2006/table">
            <a:tbl>
              <a:tblPr bandCol="1">
                <a:tableStyleId>{5C22544A-7EE6-4342-B048-85BDC9FD1C3A}</a:tableStyleId>
              </a:tblPr>
              <a:tblGrid>
                <a:gridCol w="4293691"/>
                <a:gridCol w="7898309"/>
              </a:tblGrid>
              <a:tr h="5370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1" u="sng" dirty="0" smtClean="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TRANSFER u/s 2(47) of the </a:t>
                      </a:r>
                      <a:r>
                        <a:rPr lang="en-IN" sz="1600" b="1" u="sng" dirty="0" smtClean="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OLD ACT), 1961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1" u="sng" dirty="0" smtClean="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TRANSFER u/s 2(109) of the </a:t>
                      </a:r>
                      <a:r>
                        <a:rPr lang="en-IN" sz="1600" b="1" u="sng" dirty="0" smtClean="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NEW INCOME TAX ACT,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45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Explanation 1.—For the purposes of sub-clauses (v) and (vi), "immovable property" shall have the same meaning as in clause (d) of section 269UA.</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IN" sz="180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Explanation 2.—For the removal of doubts, it is hereby clarified that "transfer" includes and shall be deemed to have always included disposing of or parting with an asset or any interest therein, or creating any interest in any asset in any manner whatsoever, directly or indirectly, absolutely or conditionally, voluntarily or involuntarily, by way of an agreement (whether entered into in India or outside India) or otherwise, notwithstanding that such transfer of rights has been characterised as being effected or dependent upon or flowing from the transfer of a share or shares of a company registered or incorporated outside India;</a:t>
                      </a:r>
                    </a:p>
                    <a:p>
                      <a:pPr marL="0" marR="0" indent="0" algn="just" defTabSz="914400" rtl="0" eaLnBrk="1" fontAlgn="auto" latinLnBrk="0" hangingPunct="1">
                        <a:lnSpc>
                          <a:spcPct val="100000"/>
                        </a:lnSpc>
                        <a:spcBef>
                          <a:spcPts val="0"/>
                        </a:spcBef>
                        <a:spcAft>
                          <a:spcPts val="0"/>
                        </a:spcAft>
                        <a:buClrTx/>
                        <a:buSzTx/>
                        <a:buFontTx/>
                        <a:buNone/>
                        <a:tabLst/>
                        <a:defRPr/>
                      </a:pPr>
                      <a:endParaRPr lang="en-IN" sz="1800"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(h) disposing of, or parting with, an asset or any interest therein, or creating any interest in any asset in any manner, directly or indirectly, absolutely or conditionally, voluntarily or involuntarily, by way of an agreement (whether entered into in India or outside India) or otherwise, irrespective of whether such transfer of rights has been characterised as being effected or dependent upon or flowing from the transfer of a share or shares of a company registered or incorporated outside India, </a:t>
                      </a:r>
                    </a:p>
                    <a:p>
                      <a:pPr marL="0" marR="0" indent="0" algn="just" defTabSz="914400" rtl="0" eaLnBrk="1" fontAlgn="auto" latinLnBrk="0" hangingPunct="1">
                        <a:lnSpc>
                          <a:spcPct val="100000"/>
                        </a:lnSpc>
                        <a:spcBef>
                          <a:spcPts val="0"/>
                        </a:spcBef>
                        <a:spcAft>
                          <a:spcPts val="0"/>
                        </a:spcAft>
                        <a:buClrTx/>
                        <a:buSzTx/>
                        <a:buFontTx/>
                        <a:buNone/>
                        <a:tabLst/>
                        <a:defRPr/>
                      </a:pPr>
                      <a:r>
                        <a:rPr lang="en-IN" sz="180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where, the expression “immovable property” means—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00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IN" sz="180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a:t>
                      </a:r>
                      <a:r>
                        <a:rPr lang="en-IN" sz="1800" i="1" kern="1200" dirty="0" err="1"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a:t>
                      </a:r>
                      <a:r>
                        <a:rPr lang="en-IN" sz="180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any land or any building or part of a building, and includes, where any land or any building or part of a building is to be transferred together with any machinery, plant, furniture, fittings or other things, such machinery, plant, furniture, fittings or other things also, such that the land, building, part of a building, machinery, plant, furniture, fittings and other things include any rights therein;</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10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IN" sz="1800" i="1" kern="12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(ii) any rights in or with respect to any land or any building or a part of a building (whether or not including any machinery, plant, furniture, fittings or other things therein), which has been constructed or which is to be constructed, accruing or arising from any transaction (whether by way of becoming a member of, or acquiring shares in, a co-operative society, company or other association of persons or by way of any agreement or any arrangement of whatever nature), not being a transaction by way of sale, exchange or lease of such land, building or part of a 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4062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513</TotalTime>
  <Words>4128</Words>
  <Application>Microsoft Office PowerPoint</Application>
  <PresentationFormat>Widescreen</PresentationFormat>
  <Paragraphs>371</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Algerian</vt:lpstr>
      <vt:lpstr>Arial</vt:lpstr>
      <vt:lpstr>Bookman Old Style</vt:lpstr>
      <vt:lpstr>Calibri</vt:lpstr>
      <vt:lpstr>Calibri Light</vt:lpstr>
      <vt:lpstr>Century Schoolbook</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56</cp:revision>
  <dcterms:created xsi:type="dcterms:W3CDTF">2025-12-05T05:21:27Z</dcterms:created>
  <dcterms:modified xsi:type="dcterms:W3CDTF">2025-12-16T09:56:25Z</dcterms:modified>
</cp:coreProperties>
</file>