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61" r:id="rId5"/>
    <p:sldId id="262" r:id="rId6"/>
    <p:sldId id="259" r:id="rId7"/>
    <p:sldId id="260" r:id="rId8"/>
    <p:sldId id="264" r:id="rId9"/>
    <p:sldId id="27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7" d="100"/>
          <a:sy n="77" d="100"/>
        </p:scale>
        <p:origin x="83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2C7449-ADED-48D0-86FD-58D40AC881C8}" type="datetimeFigureOut">
              <a:rPr lang="en-US" smtClean="0"/>
              <a:t>4/17/2025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4DD05D-1884-4F83-BD25-B9506EFA8E3F}" type="slidenum">
              <a:rPr lang="en-US" smtClean="0"/>
              <a:t>‹#›</a:t>
            </a:fld>
            <a:endParaRPr lang="en-US"/>
          </a:p>
        </p:txBody>
      </p:sp>
    </p:spTree>
    <p:extLst>
      <p:ext uri="{BB962C8B-B14F-4D97-AF65-F5344CB8AC3E}">
        <p14:creationId xmlns:p14="http://schemas.microsoft.com/office/powerpoint/2010/main" val="2078756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4DD05D-1884-4F83-BD25-B9506EFA8E3F}" type="slidenum">
              <a:rPr lang="en-US" smtClean="0"/>
              <a:t>4</a:t>
            </a:fld>
            <a:endParaRPr lang="en-US"/>
          </a:p>
        </p:txBody>
      </p:sp>
    </p:spTree>
    <p:extLst>
      <p:ext uri="{BB962C8B-B14F-4D97-AF65-F5344CB8AC3E}">
        <p14:creationId xmlns:p14="http://schemas.microsoft.com/office/powerpoint/2010/main" val="2312699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13205B9C-8FD8-4747-A706-B3FF0B46DB2B}" type="datetimeFigureOut">
              <a:rPr lang="en-US" smtClean="0"/>
              <a:t>4/17/2025</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A3C112D-4075-43CA-8E3D-9CE5A346555C}" type="slidenum">
              <a:rPr lang="en-US" smtClean="0"/>
              <a:t>‹#›</a:t>
            </a:fld>
            <a:endParaRPr lang="en-US"/>
          </a:p>
        </p:txBody>
      </p:sp>
    </p:spTree>
    <p:extLst>
      <p:ext uri="{BB962C8B-B14F-4D97-AF65-F5344CB8AC3E}">
        <p14:creationId xmlns:p14="http://schemas.microsoft.com/office/powerpoint/2010/main" val="1926443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205B9C-8FD8-4747-A706-B3FF0B46DB2B}"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C112D-4075-43CA-8E3D-9CE5A346555C}" type="slidenum">
              <a:rPr lang="en-US" smtClean="0"/>
              <a:t>‹#›</a:t>
            </a:fld>
            <a:endParaRPr lang="en-US"/>
          </a:p>
        </p:txBody>
      </p:sp>
    </p:spTree>
    <p:extLst>
      <p:ext uri="{BB962C8B-B14F-4D97-AF65-F5344CB8AC3E}">
        <p14:creationId xmlns:p14="http://schemas.microsoft.com/office/powerpoint/2010/main" val="382116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13205B9C-8FD8-4747-A706-B3FF0B46DB2B}" type="datetimeFigureOut">
              <a:rPr lang="en-US" smtClean="0"/>
              <a:t>4/17/2025</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A3C112D-4075-43CA-8E3D-9CE5A346555C}" type="slidenum">
              <a:rPr lang="en-US" smtClean="0"/>
              <a:t>‹#›</a:t>
            </a:fld>
            <a:endParaRPr lang="en-US"/>
          </a:p>
        </p:txBody>
      </p:sp>
    </p:spTree>
    <p:extLst>
      <p:ext uri="{BB962C8B-B14F-4D97-AF65-F5344CB8AC3E}">
        <p14:creationId xmlns:p14="http://schemas.microsoft.com/office/powerpoint/2010/main" val="3575615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205B9C-8FD8-4747-A706-B3FF0B46DB2B}"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DA3C112D-4075-43CA-8E3D-9CE5A346555C}" type="slidenum">
              <a:rPr lang="en-US" smtClean="0"/>
              <a:t>‹#›</a:t>
            </a:fld>
            <a:endParaRPr lang="en-US"/>
          </a:p>
        </p:txBody>
      </p:sp>
    </p:spTree>
    <p:extLst>
      <p:ext uri="{BB962C8B-B14F-4D97-AF65-F5344CB8AC3E}">
        <p14:creationId xmlns:p14="http://schemas.microsoft.com/office/powerpoint/2010/main" val="2199428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13205B9C-8FD8-4747-A706-B3FF0B46DB2B}" type="datetimeFigureOut">
              <a:rPr lang="en-US" smtClean="0"/>
              <a:t>4/17/2025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A3C112D-4075-43CA-8E3D-9CE5A346555C}" type="slidenum">
              <a:rPr lang="en-US" smtClean="0"/>
              <a:t>‹#›</a:t>
            </a:fld>
            <a:endParaRPr lang="en-US"/>
          </a:p>
        </p:txBody>
      </p:sp>
    </p:spTree>
    <p:extLst>
      <p:ext uri="{BB962C8B-B14F-4D97-AF65-F5344CB8AC3E}">
        <p14:creationId xmlns:p14="http://schemas.microsoft.com/office/powerpoint/2010/main" val="2353104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205B9C-8FD8-4747-A706-B3FF0B46DB2B}" type="datetimeFigureOut">
              <a:rPr lang="en-US" smtClean="0"/>
              <a:t>4/17/2025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C112D-4075-43CA-8E3D-9CE5A346555C}" type="slidenum">
              <a:rPr lang="en-US" smtClean="0"/>
              <a:t>‹#›</a:t>
            </a:fld>
            <a:endParaRPr lang="en-US"/>
          </a:p>
        </p:txBody>
      </p:sp>
    </p:spTree>
    <p:extLst>
      <p:ext uri="{BB962C8B-B14F-4D97-AF65-F5344CB8AC3E}">
        <p14:creationId xmlns:p14="http://schemas.microsoft.com/office/powerpoint/2010/main" val="692031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205B9C-8FD8-4747-A706-B3FF0B46DB2B}" type="datetimeFigureOut">
              <a:rPr lang="en-US" smtClean="0"/>
              <a:t>4/17/2025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3C112D-4075-43CA-8E3D-9CE5A346555C}" type="slidenum">
              <a:rPr lang="en-US" smtClean="0"/>
              <a:t>‹#›</a:t>
            </a:fld>
            <a:endParaRPr lang="en-US"/>
          </a:p>
        </p:txBody>
      </p:sp>
    </p:spTree>
    <p:extLst>
      <p:ext uri="{BB962C8B-B14F-4D97-AF65-F5344CB8AC3E}">
        <p14:creationId xmlns:p14="http://schemas.microsoft.com/office/powerpoint/2010/main" val="3543418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205B9C-8FD8-4747-A706-B3FF0B46DB2B}" type="datetimeFigureOut">
              <a:rPr lang="en-US" smtClean="0"/>
              <a:t>4/17/2025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3C112D-4075-43CA-8E3D-9CE5A346555C}" type="slidenum">
              <a:rPr lang="en-US" smtClean="0"/>
              <a:t>‹#›</a:t>
            </a:fld>
            <a:endParaRPr lang="en-US"/>
          </a:p>
        </p:txBody>
      </p:sp>
    </p:spTree>
    <p:extLst>
      <p:ext uri="{BB962C8B-B14F-4D97-AF65-F5344CB8AC3E}">
        <p14:creationId xmlns:p14="http://schemas.microsoft.com/office/powerpoint/2010/main" val="2383138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205B9C-8FD8-4747-A706-B3FF0B46DB2B}" type="datetimeFigureOut">
              <a:rPr lang="en-US" smtClean="0"/>
              <a:t>4/17/2025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3C112D-4075-43CA-8E3D-9CE5A346555C}" type="slidenum">
              <a:rPr lang="en-US" smtClean="0"/>
              <a:t>‹#›</a:t>
            </a:fld>
            <a:endParaRPr lang="en-US"/>
          </a:p>
        </p:txBody>
      </p:sp>
    </p:spTree>
    <p:extLst>
      <p:ext uri="{BB962C8B-B14F-4D97-AF65-F5344CB8AC3E}">
        <p14:creationId xmlns:p14="http://schemas.microsoft.com/office/powerpoint/2010/main" val="1727047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3205B9C-8FD8-4747-A706-B3FF0B46DB2B}" type="datetimeFigureOut">
              <a:rPr lang="en-US" smtClean="0"/>
              <a:t>4/17/2025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A3C112D-4075-43CA-8E3D-9CE5A346555C}" type="slidenum">
              <a:rPr lang="en-US" smtClean="0"/>
              <a:t>‹#›</a:t>
            </a:fld>
            <a:endParaRPr lang="en-US"/>
          </a:p>
        </p:txBody>
      </p:sp>
    </p:spTree>
    <p:extLst>
      <p:ext uri="{BB962C8B-B14F-4D97-AF65-F5344CB8AC3E}">
        <p14:creationId xmlns:p14="http://schemas.microsoft.com/office/powerpoint/2010/main" val="3523181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205B9C-8FD8-4747-A706-B3FF0B46DB2B}" type="datetimeFigureOut">
              <a:rPr lang="en-US" smtClean="0"/>
              <a:t>4/17/2025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C112D-4075-43CA-8E3D-9CE5A346555C}" type="slidenum">
              <a:rPr lang="en-US" smtClean="0"/>
              <a:t>‹#›</a:t>
            </a:fld>
            <a:endParaRPr lang="en-US"/>
          </a:p>
        </p:txBody>
      </p:sp>
    </p:spTree>
    <p:extLst>
      <p:ext uri="{BB962C8B-B14F-4D97-AF65-F5344CB8AC3E}">
        <p14:creationId xmlns:p14="http://schemas.microsoft.com/office/powerpoint/2010/main" val="3762521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13205B9C-8FD8-4747-A706-B3FF0B46DB2B}" type="datetimeFigureOut">
              <a:rPr lang="en-US" smtClean="0"/>
              <a:t>4/17/2025</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A3C112D-4075-43CA-8E3D-9CE5A346555C}"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502589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undefined/content-page/explore-act/1000300/100000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CF073-27D4-83DA-434D-BC56DE6177D6}"/>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0D2F0F73-6F4F-9321-B90C-BE227951808C}"/>
              </a:ext>
            </a:extLst>
          </p:cNvPr>
          <p:cNvSpPr>
            <a:spLocks noGrp="1"/>
          </p:cNvSpPr>
          <p:nvPr>
            <p:ph type="subTitle" idx="1"/>
          </p:nvPr>
        </p:nvSpPr>
        <p:spPr/>
        <p:txBody>
          <a:bodyPr/>
          <a:lstStyle/>
          <a:p>
            <a:endParaRPr lang="en-US"/>
          </a:p>
        </p:txBody>
      </p:sp>
      <p:pic>
        <p:nvPicPr>
          <p:cNvPr id="1028" name="Picture 4" descr="Concept of Input Service Distributor under GST - Corpbiz">
            <a:extLst>
              <a:ext uri="{FF2B5EF4-FFF2-40B4-BE49-F238E27FC236}">
                <a16:creationId xmlns:a16="http://schemas.microsoft.com/office/drawing/2014/main" id="{2AD7DC4A-719D-ADAB-A24C-8DE42868E48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4406"/>
          <a:stretch/>
        </p:blipFill>
        <p:spPr bwMode="auto">
          <a:xfrm>
            <a:off x="384514" y="404170"/>
            <a:ext cx="11422972" cy="6066204"/>
          </a:xfrm>
          <a:prstGeom prst="rect">
            <a:avLst/>
          </a:prstGeom>
          <a:noFill/>
          <a:extLst>
            <a:ext uri="{909E8E84-426E-40DD-AFC4-6F175D3DCCD1}">
              <a14:hiddenFill xmlns:a14="http://schemas.microsoft.com/office/drawing/2010/main">
                <a:solidFill>
                  <a:srgbClr val="FFFFFF"/>
                </a:solidFill>
              </a14:hiddenFill>
            </a:ext>
          </a:extLst>
        </p:spPr>
      </p:pic>
      <p:sp>
        <p:nvSpPr>
          <p:cNvPr id="8" name="Title 4">
            <a:extLst>
              <a:ext uri="{FF2B5EF4-FFF2-40B4-BE49-F238E27FC236}">
                <a16:creationId xmlns:a16="http://schemas.microsoft.com/office/drawing/2014/main" id="{E33013C6-000D-96C4-FE52-AEE629A1B379}"/>
              </a:ext>
            </a:extLst>
          </p:cNvPr>
          <p:cNvSpPr txBox="1">
            <a:spLocks/>
          </p:cNvSpPr>
          <p:nvPr/>
        </p:nvSpPr>
        <p:spPr>
          <a:xfrm>
            <a:off x="3476414" y="5816370"/>
            <a:ext cx="8443913" cy="1041630"/>
          </a:xfrm>
          <a:prstGeom prst="rect">
            <a:avLst/>
          </a:prstGeom>
          <a:no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n-IN" sz="2400" b="1" i="1" dirty="0">
                <a:latin typeface="Book Antiqua" panose="02040602050305030304" pitchFamily="18" charset="0"/>
              </a:rPr>
              <a:t>- CA Suruchi Agrawal </a:t>
            </a:r>
            <a:br>
              <a:rPr lang="en-IN" sz="2400" b="1" i="1" dirty="0">
                <a:latin typeface="Book Antiqua" panose="02040602050305030304" pitchFamily="18" charset="0"/>
              </a:rPr>
            </a:br>
            <a:r>
              <a:rPr lang="en-IN" sz="2400" b="1" i="1" dirty="0">
                <a:latin typeface="Book Antiqua" panose="02040602050305030304" pitchFamily="18" charset="0"/>
              </a:rPr>
              <a:t>Partner, Vimal &amp; </a:t>
            </a:r>
            <a:r>
              <a:rPr lang="en-IN" sz="2400" b="1" i="1" dirty="0" err="1">
                <a:latin typeface="Book Antiqua" panose="02040602050305030304" pitchFamily="18" charset="0"/>
              </a:rPr>
              <a:t>Seksaria</a:t>
            </a:r>
            <a:endParaRPr lang="en-IN" sz="2400" b="1" dirty="0">
              <a:latin typeface="Book Antiqua" panose="02040602050305030304" pitchFamily="18" charset="0"/>
            </a:endParaRPr>
          </a:p>
        </p:txBody>
      </p:sp>
    </p:spTree>
    <p:extLst>
      <p:ext uri="{BB962C8B-B14F-4D97-AF65-F5344CB8AC3E}">
        <p14:creationId xmlns:p14="http://schemas.microsoft.com/office/powerpoint/2010/main" val="3790983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24BB5-8960-D7FA-D210-81596D5E734C}"/>
              </a:ext>
            </a:extLst>
          </p:cNvPr>
          <p:cNvSpPr>
            <a:spLocks noGrp="1"/>
          </p:cNvSpPr>
          <p:nvPr>
            <p:ph type="title"/>
          </p:nvPr>
        </p:nvSpPr>
        <p:spPr/>
        <p:txBody>
          <a:bodyPr>
            <a:normAutofit/>
          </a:bodyPr>
          <a:lstStyle/>
          <a:p>
            <a:r>
              <a:rPr lang="en-US" sz="3400" dirty="0"/>
              <a:t>DEFINITION OF INPUT SERVICE DISTRIBUTOR (</a:t>
            </a:r>
            <a:r>
              <a:rPr lang="en-US" sz="3400" dirty="0" err="1"/>
              <a:t>isd</a:t>
            </a:r>
            <a:r>
              <a:rPr lang="en-US" sz="3400" dirty="0"/>
              <a:t>)</a:t>
            </a:r>
          </a:p>
        </p:txBody>
      </p:sp>
      <p:sp>
        <p:nvSpPr>
          <p:cNvPr id="4" name="TextBox 3">
            <a:extLst>
              <a:ext uri="{FF2B5EF4-FFF2-40B4-BE49-F238E27FC236}">
                <a16:creationId xmlns:a16="http://schemas.microsoft.com/office/drawing/2014/main" id="{D76FBD70-12C4-2BF5-49E6-7C067B37A0F8}"/>
              </a:ext>
            </a:extLst>
          </p:cNvPr>
          <p:cNvSpPr txBox="1"/>
          <p:nvPr/>
        </p:nvSpPr>
        <p:spPr>
          <a:xfrm>
            <a:off x="477078" y="2017645"/>
            <a:ext cx="11270974" cy="2862322"/>
          </a:xfrm>
          <a:prstGeom prst="rect">
            <a:avLst/>
          </a:prstGeom>
          <a:noFill/>
        </p:spPr>
        <p:txBody>
          <a:bodyPr wrap="square" rtlCol="0">
            <a:spAutoFit/>
          </a:bodyPr>
          <a:lstStyle/>
          <a:p>
            <a:r>
              <a:rPr lang="en-US" sz="2000" b="1" dirty="0">
                <a:latin typeface="Book Antiqua" panose="02040602050305030304" pitchFamily="18" charset="0"/>
              </a:rPr>
              <a:t>Section 2 (61) of the CGST Act, 2017</a:t>
            </a:r>
          </a:p>
          <a:p>
            <a:endParaRPr lang="en-US" sz="2000" dirty="0">
              <a:latin typeface="Book Antiqua" panose="02040602050305030304" pitchFamily="18" charset="0"/>
            </a:endParaRPr>
          </a:p>
          <a:p>
            <a:pPr algn="just"/>
            <a:r>
              <a:rPr lang="en-IN" sz="2000" b="0" i="1" dirty="0">
                <a:solidFill>
                  <a:srgbClr val="000000"/>
                </a:solidFill>
                <a:effectLst/>
                <a:latin typeface="Book Antiqua" panose="02040602050305030304" pitchFamily="18" charset="0"/>
              </a:rPr>
              <a:t>“Input Service Distributor” means an office of the supplier of goods or services or both which receives tax invoices towards the receipt of input services, including invoices in respect of services liable to tax under sub-section (3) or </a:t>
            </a:r>
            <a:r>
              <a:rPr lang="en-IN" sz="2000" i="1" dirty="0">
                <a:solidFill>
                  <a:srgbClr val="000000"/>
                </a:solidFill>
                <a:latin typeface="Book Antiqua" panose="02040602050305030304" pitchFamily="18" charset="0"/>
              </a:rPr>
              <a:t>sub-section (4) of section 9 of this Act or under sub-section (3) or sub-section (4) of section 5 of the Integrated Goods and Services Tax Act, 2017 (13 of 2017), for or on behalf of distinct persons </a:t>
            </a:r>
            <a:r>
              <a:rPr lang="en-IN" sz="2000" b="0" i="1" dirty="0">
                <a:solidFill>
                  <a:srgbClr val="000000"/>
                </a:solidFill>
                <a:effectLst/>
                <a:latin typeface="Book Antiqua" panose="02040602050305030304" pitchFamily="18" charset="0"/>
              </a:rPr>
              <a:t>referred to in section 25, and </a:t>
            </a:r>
            <a:r>
              <a:rPr lang="en-IN" sz="2000" b="1" i="1" dirty="0">
                <a:solidFill>
                  <a:srgbClr val="000000"/>
                </a:solidFill>
                <a:effectLst/>
                <a:latin typeface="Book Antiqua" panose="02040602050305030304" pitchFamily="18" charset="0"/>
              </a:rPr>
              <a:t>liable to distribute the input tax credit in respect of such invoices in the manner provided in section 20</a:t>
            </a:r>
            <a:r>
              <a:rPr lang="en-IN" sz="2000" b="0" i="1" dirty="0">
                <a:solidFill>
                  <a:srgbClr val="000000"/>
                </a:solidFill>
                <a:effectLst/>
                <a:latin typeface="Book Antiqua" panose="02040602050305030304" pitchFamily="18" charset="0"/>
              </a:rPr>
              <a:t>;</a:t>
            </a:r>
            <a:endParaRPr lang="en-US" sz="2000" b="0" i="0" dirty="0">
              <a:solidFill>
                <a:srgbClr val="000000"/>
              </a:solidFill>
              <a:effectLst/>
              <a:latin typeface="Book Antiqua" panose="02040602050305030304" pitchFamily="18" charset="0"/>
            </a:endParaRPr>
          </a:p>
          <a:p>
            <a:endParaRPr lang="en-US" sz="2000" dirty="0">
              <a:latin typeface="Book Antiqua" panose="02040602050305030304" pitchFamily="18" charset="0"/>
            </a:endParaRPr>
          </a:p>
        </p:txBody>
      </p:sp>
      <p:sp>
        <p:nvSpPr>
          <p:cNvPr id="3" name="TextBox 2">
            <a:extLst>
              <a:ext uri="{FF2B5EF4-FFF2-40B4-BE49-F238E27FC236}">
                <a16:creationId xmlns:a16="http://schemas.microsoft.com/office/drawing/2014/main" id="{FBEF7B2F-18BA-2511-86BB-6FE07E246CD8}"/>
              </a:ext>
            </a:extLst>
          </p:cNvPr>
          <p:cNvSpPr txBox="1"/>
          <p:nvPr/>
        </p:nvSpPr>
        <p:spPr>
          <a:xfrm>
            <a:off x="477078" y="4721092"/>
            <a:ext cx="11133730" cy="1754326"/>
          </a:xfrm>
          <a:prstGeom prst="rect">
            <a:avLst/>
          </a:prstGeom>
          <a:ln>
            <a:prstDash val="dash"/>
          </a:ln>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US" dirty="0">
                <a:solidFill>
                  <a:srgbClr val="0070C0"/>
                </a:solidFill>
                <a:latin typeface="Book Antiqua" panose="02040602050305030304" pitchFamily="18" charset="0"/>
              </a:rPr>
              <a:t>Old Definition – Prior to 31</a:t>
            </a:r>
            <a:r>
              <a:rPr lang="en-US" baseline="30000" dirty="0">
                <a:solidFill>
                  <a:srgbClr val="0070C0"/>
                </a:solidFill>
                <a:latin typeface="Book Antiqua" panose="02040602050305030304" pitchFamily="18" charset="0"/>
              </a:rPr>
              <a:t>st</a:t>
            </a:r>
            <a:r>
              <a:rPr lang="en-US" dirty="0">
                <a:solidFill>
                  <a:srgbClr val="0070C0"/>
                </a:solidFill>
                <a:latin typeface="Book Antiqua" panose="02040602050305030304" pitchFamily="18" charset="0"/>
              </a:rPr>
              <a:t> March 2025</a:t>
            </a:r>
          </a:p>
          <a:p>
            <a:pPr algn="just"/>
            <a:endParaRPr lang="en-US" dirty="0">
              <a:solidFill>
                <a:srgbClr val="0070C0"/>
              </a:solidFill>
              <a:latin typeface="Book Antiqua" panose="02040602050305030304" pitchFamily="18" charset="0"/>
            </a:endParaRPr>
          </a:p>
          <a:p>
            <a:pPr algn="just"/>
            <a:r>
              <a:rPr lang="en-US" sz="1800" i="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“Input Service Distributor” means an office of the supplier of goods or services or both which receives tax invoices issued under </a:t>
            </a:r>
            <a:r>
              <a:rPr lang="en-US" sz="1800" i="1" u="sng"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section 31 </a:t>
            </a:r>
            <a:r>
              <a:rPr lang="en-US" sz="1800" i="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towards the receipt of input services and issues a prescribed document for the purposes of distributing the credit of central tax, State tax, integrated tax or Union territory tax paid on the said services to a supplier of taxable goods or services or both having the same Permanent Account Number as that of the said office;</a:t>
            </a:r>
            <a:endParaRPr lang="en-US" i="1" dirty="0">
              <a:solidFill>
                <a:srgbClr val="0070C0"/>
              </a:solidFill>
              <a:latin typeface="Book Antiqua" panose="02040602050305030304" pitchFamily="18" charset="0"/>
            </a:endParaRPr>
          </a:p>
        </p:txBody>
      </p:sp>
    </p:spTree>
    <p:extLst>
      <p:ext uri="{BB962C8B-B14F-4D97-AF65-F5344CB8AC3E}">
        <p14:creationId xmlns:p14="http://schemas.microsoft.com/office/powerpoint/2010/main" val="339173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26332D3-42CC-C835-E0E4-902749AA47C2}"/>
              </a:ext>
            </a:extLst>
          </p:cNvPr>
          <p:cNvSpPr txBox="1">
            <a:spLocks noGrp="1"/>
          </p:cNvSpPr>
          <p:nvPr>
            <p:ph idx="1"/>
          </p:nvPr>
        </p:nvSpPr>
        <p:spPr>
          <a:xfrm>
            <a:off x="581025" y="1945098"/>
            <a:ext cx="11029950" cy="4170372"/>
          </a:xfrm>
          <a:prstGeom prst="rect">
            <a:avLst/>
          </a:prstGeom>
          <a:noFill/>
        </p:spPr>
        <p:txBody>
          <a:bodyPr wrap="square" rtlCol="0">
            <a:spAutoFit/>
          </a:bodyPr>
          <a:lstStyle/>
          <a:p>
            <a:pPr marL="0" indent="0" algn="just">
              <a:buNone/>
            </a:pPr>
            <a:endParaRPr lang="en-IN" sz="1500" i="1" dirty="0">
              <a:latin typeface="Book Antiqua" panose="02040602050305030304" pitchFamily="18" charset="0"/>
            </a:endParaRPr>
          </a:p>
          <a:p>
            <a:pPr marL="342900" indent="-342900" algn="just">
              <a:buAutoNum type="arabicParenBoth"/>
            </a:pPr>
            <a:r>
              <a:rPr lang="en-IN" sz="1500" i="1" dirty="0">
                <a:latin typeface="Book Antiqua" panose="02040602050305030304" pitchFamily="18" charset="0"/>
              </a:rPr>
              <a:t>Any office of the supplier of goods or services or both which receives tax invoices towards the receipt of input services, including invoices in respect of services liable to tax under sub-section (3) or sub-section (4) of section 9 of this Act or under sub-section (3) or sub-section (4) of section 5 of the Integrated Goods and Services Tax Act, 2017 (13 of 2017), for or on behalf of distinct persons referred to in section 25, </a:t>
            </a:r>
            <a:r>
              <a:rPr lang="en-IN" sz="1500" b="1" i="1" u="sng" dirty="0">
                <a:latin typeface="Book Antiqua" panose="02040602050305030304" pitchFamily="18" charset="0"/>
              </a:rPr>
              <a:t>shall be required to be registered </a:t>
            </a:r>
            <a:r>
              <a:rPr lang="en-IN" sz="1500" i="1" dirty="0">
                <a:latin typeface="Book Antiqua" panose="02040602050305030304" pitchFamily="18" charset="0"/>
              </a:rPr>
              <a:t>as Input Service Distributor under clause (viii) of section 24 and shall distribute the input tax credit in respect of such invoices.</a:t>
            </a:r>
          </a:p>
          <a:p>
            <a:pPr marL="342900" indent="-342900" algn="just">
              <a:buAutoNum type="arabicParenBoth"/>
            </a:pPr>
            <a:endParaRPr lang="en-IN" sz="1500" i="1" dirty="0">
              <a:latin typeface="Book Antiqua" panose="02040602050305030304" pitchFamily="18" charset="0"/>
            </a:endParaRPr>
          </a:p>
          <a:p>
            <a:pPr marL="342900" indent="-342900" algn="just">
              <a:buAutoNum type="arabicParenBoth"/>
            </a:pPr>
            <a:r>
              <a:rPr lang="en-IN" sz="1500" i="1" dirty="0">
                <a:latin typeface="Book Antiqua" panose="02040602050305030304" pitchFamily="18" charset="0"/>
              </a:rPr>
              <a:t>The Input Service Distributor shall distribute the credit of central tax or integrated tax charged on invoices received by him, including the credit of central or integrated tax in respect of services subject to levy of tax under sub-section (3) or sub-section (4) of section 9 of this Act or under sub-section (3) or sub-section (4) of section 5 of the Integrated Goods and Services Tax Act, 2017 (13 of 2017), paid by a distinct person registered in the same State as the said Input Service Distributor, in such manner, within such time and subject to such restrictions and conditions as may be prescribed.</a:t>
            </a:r>
          </a:p>
          <a:p>
            <a:pPr marL="342900" indent="-342900" algn="just">
              <a:buAutoNum type="arabicParenBoth"/>
            </a:pPr>
            <a:endParaRPr lang="en-IN" sz="1500" i="1" dirty="0">
              <a:latin typeface="Book Antiqua" panose="02040602050305030304" pitchFamily="18" charset="0"/>
            </a:endParaRPr>
          </a:p>
          <a:p>
            <a:pPr marL="342900" indent="-342900" algn="just">
              <a:buAutoNum type="arabicParenBoth"/>
            </a:pPr>
            <a:r>
              <a:rPr lang="en-IN" sz="1500" i="1" dirty="0">
                <a:latin typeface="Book Antiqua" panose="02040602050305030304" pitchFamily="18" charset="0"/>
              </a:rPr>
              <a:t>The credit of central tax shall be distributed as central tax or integrated tax and integrated tax as integrated tax or central tax, by way of issue of a document containing the amount of input tax credit, in such manner as may be prescribed.</a:t>
            </a:r>
            <a:endParaRPr lang="en-US" sz="1500" i="1" dirty="0">
              <a:latin typeface="Book Antiqua" panose="02040602050305030304" pitchFamily="18" charset="0"/>
            </a:endParaRPr>
          </a:p>
        </p:txBody>
      </p:sp>
      <p:sp>
        <p:nvSpPr>
          <p:cNvPr id="10" name="Title 1">
            <a:extLst>
              <a:ext uri="{FF2B5EF4-FFF2-40B4-BE49-F238E27FC236}">
                <a16:creationId xmlns:a16="http://schemas.microsoft.com/office/drawing/2014/main" id="{880A472F-F2B1-CEB0-68B3-6C941112D104}"/>
              </a:ext>
            </a:extLst>
          </p:cNvPr>
          <p:cNvSpPr txBox="1">
            <a:spLocks/>
          </p:cNvSpPr>
          <p:nvPr/>
        </p:nvSpPr>
        <p:spPr>
          <a:xfrm>
            <a:off x="581192" y="702156"/>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IN" sz="3400" dirty="0"/>
              <a:t>Manner of distribution of credit by ISD</a:t>
            </a:r>
            <a:endParaRPr lang="en-US" sz="3400" dirty="0"/>
          </a:p>
        </p:txBody>
      </p:sp>
    </p:spTree>
    <p:extLst>
      <p:ext uri="{BB962C8B-B14F-4D97-AF65-F5344CB8AC3E}">
        <p14:creationId xmlns:p14="http://schemas.microsoft.com/office/powerpoint/2010/main" val="3209612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57ED9-42C6-5972-A306-B160526E4BF3}"/>
              </a:ext>
            </a:extLst>
          </p:cNvPr>
          <p:cNvSpPr>
            <a:spLocks noGrp="1"/>
          </p:cNvSpPr>
          <p:nvPr>
            <p:ph type="title"/>
          </p:nvPr>
        </p:nvSpPr>
        <p:spPr/>
        <p:txBody>
          <a:bodyPr/>
          <a:lstStyle/>
          <a:p>
            <a:r>
              <a:rPr lang="en-US" dirty="0"/>
              <a:t>APPLICABLE LAWS POST AMENDMENT W.E.F. 1</a:t>
            </a:r>
            <a:r>
              <a:rPr lang="en-US" baseline="30000" dirty="0"/>
              <a:t>ST</a:t>
            </a:r>
            <a:r>
              <a:rPr lang="en-US" dirty="0"/>
              <a:t> APRIL 2025</a:t>
            </a:r>
          </a:p>
        </p:txBody>
      </p:sp>
      <p:sp>
        <p:nvSpPr>
          <p:cNvPr id="3" name="Content Placeholder 2">
            <a:extLst>
              <a:ext uri="{FF2B5EF4-FFF2-40B4-BE49-F238E27FC236}">
                <a16:creationId xmlns:a16="http://schemas.microsoft.com/office/drawing/2014/main" id="{6AA60FBB-56E3-0500-99DA-1BDECFED10C0}"/>
              </a:ext>
            </a:extLst>
          </p:cNvPr>
          <p:cNvSpPr>
            <a:spLocks noGrp="1"/>
          </p:cNvSpPr>
          <p:nvPr>
            <p:ph idx="1"/>
          </p:nvPr>
        </p:nvSpPr>
        <p:spPr>
          <a:xfrm>
            <a:off x="581193" y="1958011"/>
            <a:ext cx="11029615" cy="4770782"/>
          </a:xfrm>
        </p:spPr>
        <p:txBody>
          <a:bodyPr>
            <a:noAutofit/>
          </a:bodyPr>
          <a:lstStyle/>
          <a:p>
            <a:pPr marL="0" indent="0">
              <a:buNone/>
            </a:pPr>
            <a:r>
              <a:rPr lang="en-US" sz="1300" b="1" u="sng" kern="100" dirty="0">
                <a:effectLst/>
                <a:latin typeface="Book Antiqua" panose="02040602050305030304" pitchFamily="18" charset="0"/>
                <a:ea typeface="Calibri" panose="020F0502020204030204" pitchFamily="34" charset="0"/>
                <a:cs typeface="Times New Roman" panose="02020603050405020304" pitchFamily="18" charset="0"/>
              </a:rPr>
              <a:t>RULE 39 </a:t>
            </a:r>
            <a:r>
              <a:rPr lang="en-IN" sz="1300" b="1" u="sng" kern="100" dirty="0">
                <a:effectLst/>
                <a:latin typeface="Book Antiqua" panose="02040602050305030304" pitchFamily="18" charset="0"/>
                <a:ea typeface="Calibri" panose="020F0502020204030204" pitchFamily="34" charset="0"/>
                <a:cs typeface="Times New Roman" panose="02020603050405020304" pitchFamily="18" charset="0"/>
              </a:rPr>
              <a:t>Procedure for distribution of input tax credit by Input Service Distributor</a:t>
            </a:r>
          </a:p>
          <a:p>
            <a:pPr>
              <a:buFont typeface="Wingdings" panose="05000000000000000000" pitchFamily="2" charset="2"/>
              <a:buChar char="Ø"/>
            </a:pPr>
            <a:r>
              <a:rPr lang="en-IN" sz="1300" kern="100" dirty="0">
                <a:effectLst/>
                <a:latin typeface="Book Antiqua" panose="02040602050305030304" pitchFamily="18" charset="0"/>
                <a:ea typeface="Calibri" panose="020F0502020204030204" pitchFamily="34" charset="0"/>
                <a:cs typeface="Times New Roman" panose="02020603050405020304" pitchFamily="18" charset="0"/>
              </a:rPr>
              <a:t>ITC available for distribution in a month shall be distributed in the same month</a:t>
            </a:r>
          </a:p>
          <a:p>
            <a:pPr>
              <a:buFont typeface="Wingdings" panose="05000000000000000000" pitchFamily="2" charset="2"/>
              <a:buChar char="Ø"/>
            </a:pPr>
            <a:r>
              <a:rPr lang="en-IN" sz="1300" kern="100" dirty="0">
                <a:effectLst/>
                <a:latin typeface="Book Antiqua" panose="02040602050305030304" pitchFamily="18" charset="0"/>
                <a:ea typeface="Calibri" panose="020F0502020204030204" pitchFamily="34" charset="0"/>
                <a:cs typeface="Times New Roman" panose="02020603050405020304" pitchFamily="18" charset="0"/>
              </a:rPr>
              <a:t>credit of tax paid on input services attributable to one or more recipient of credit shall be distributed only to that recipient to all such recipients (whether registered or not)</a:t>
            </a:r>
          </a:p>
          <a:p>
            <a:pPr>
              <a:buFont typeface="Wingdings" panose="05000000000000000000" pitchFamily="2" charset="2"/>
              <a:buChar char="Ø"/>
            </a:pPr>
            <a:r>
              <a:rPr lang="en-IN" sz="1300" kern="100" dirty="0">
                <a:latin typeface="Book Antiqua" panose="02040602050305030304" pitchFamily="18" charset="0"/>
                <a:ea typeface="Calibri" panose="020F0502020204030204" pitchFamily="34" charset="0"/>
                <a:cs typeface="Times New Roman" panose="02020603050405020304" pitchFamily="18" charset="0"/>
              </a:rPr>
              <a:t>Ineligible credit to be separately distributed</a:t>
            </a:r>
          </a:p>
          <a:p>
            <a:pPr>
              <a:buFont typeface="Wingdings" panose="05000000000000000000" pitchFamily="2" charset="2"/>
              <a:buChar char="Ø"/>
            </a:pPr>
            <a:r>
              <a:rPr lang="en-IN" sz="1300" kern="100" dirty="0">
                <a:effectLst/>
                <a:latin typeface="Book Antiqua" panose="02040602050305030304" pitchFamily="18" charset="0"/>
                <a:ea typeface="Calibri" panose="020F0502020204030204" pitchFamily="34" charset="0"/>
                <a:cs typeface="Times New Roman" panose="02020603050405020304" pitchFamily="18" charset="0"/>
              </a:rPr>
              <a:t>IGST as IGST, CGST as CGST / SGST locally or else as IGST</a:t>
            </a:r>
          </a:p>
          <a:p>
            <a:pPr>
              <a:buFont typeface="Wingdings" panose="05000000000000000000" pitchFamily="2" charset="2"/>
              <a:buChar char="Ø"/>
            </a:pPr>
            <a:r>
              <a:rPr lang="en-IN" sz="1300" kern="100" dirty="0">
                <a:effectLst/>
                <a:latin typeface="Book Antiqua" panose="02040602050305030304" pitchFamily="18" charset="0"/>
                <a:ea typeface="Calibri" panose="020F0502020204030204" pitchFamily="34" charset="0"/>
                <a:cs typeface="Times New Roman" panose="02020603050405020304" pitchFamily="18" charset="0"/>
              </a:rPr>
              <a:t>any ITC required to be reduced vide a credit note shall be apportioned to each recipient in the same ratio in which the input tax credit contained in the original invoice was distributed</a:t>
            </a:r>
          </a:p>
          <a:p>
            <a:pPr>
              <a:buFont typeface="Wingdings" panose="05000000000000000000" pitchFamily="2" charset="2"/>
              <a:buChar char="Ø"/>
            </a:pPr>
            <a:r>
              <a:rPr lang="en-IN" sz="1300" kern="100" dirty="0">
                <a:effectLst/>
                <a:latin typeface="Book Antiqua" panose="02040602050305030304" pitchFamily="18" charset="0"/>
                <a:ea typeface="Calibri" panose="020F0502020204030204" pitchFamily="34" charset="0"/>
                <a:cs typeface="Times New Roman" panose="02020603050405020304" pitchFamily="18" charset="0"/>
              </a:rPr>
              <a:t>RCM credit shall be paid by normal registration in same state  and then transferred to ISD for distribution</a:t>
            </a:r>
          </a:p>
          <a:p>
            <a:pPr>
              <a:buFont typeface="Wingdings" panose="05000000000000000000" pitchFamily="2" charset="2"/>
              <a:buChar char="Ø"/>
            </a:pPr>
            <a:r>
              <a:rPr lang="en-IN" sz="1300" kern="100" dirty="0">
                <a:effectLst/>
                <a:latin typeface="Book Antiqua" panose="02040602050305030304" pitchFamily="18" charset="0"/>
                <a:ea typeface="Calibri" panose="020F0502020204030204" pitchFamily="34" charset="0"/>
                <a:cs typeface="Times New Roman" panose="02020603050405020304" pitchFamily="18" charset="0"/>
              </a:rPr>
              <a:t>Relevant period - turnover in the preceding financial year or else the last quarter for which details of such turnover of all the recipients are available, previous to the month during which credit is to be distributed</a:t>
            </a:r>
          </a:p>
          <a:p>
            <a:pPr>
              <a:buFont typeface="Wingdings" panose="05000000000000000000" pitchFamily="2" charset="2"/>
              <a:buChar char="Ø"/>
            </a:pPr>
            <a:r>
              <a:rPr lang="en-IN" sz="1300" kern="100" dirty="0">
                <a:effectLst/>
                <a:latin typeface="Book Antiqua" panose="02040602050305030304" pitchFamily="18" charset="0"/>
                <a:ea typeface="Calibri" panose="020F0502020204030204" pitchFamily="34" charset="0"/>
                <a:cs typeface="Times New Roman" panose="02020603050405020304" pitchFamily="18" charset="0"/>
              </a:rPr>
              <a:t>'turnover'', in relation to any registered person engaged in the supply of taxable goods as well as goods not taxable under this Act</a:t>
            </a:r>
          </a:p>
          <a:p>
            <a:pPr marL="0" indent="0">
              <a:buNone/>
            </a:pPr>
            <a:endParaRPr lang="en-US" sz="1300" b="1" u="sng" kern="100" dirty="0">
              <a:effectLst/>
              <a:latin typeface="Book Antiqua" panose="02040602050305030304" pitchFamily="18" charset="0"/>
              <a:ea typeface="Calibri" panose="020F0502020204030204" pitchFamily="34" charset="0"/>
              <a:cs typeface="Times New Roman" panose="02020603050405020304" pitchFamily="18" charset="0"/>
            </a:endParaRPr>
          </a:p>
          <a:p>
            <a:pPr marL="0" indent="0">
              <a:buNone/>
            </a:pPr>
            <a:r>
              <a:rPr lang="en-US" sz="1300" b="1" u="sng" kern="100" dirty="0">
                <a:effectLst/>
                <a:latin typeface="Book Antiqua" panose="02040602050305030304" pitchFamily="18" charset="0"/>
                <a:ea typeface="Calibri" panose="020F0502020204030204" pitchFamily="34" charset="0"/>
                <a:cs typeface="Times New Roman" panose="02020603050405020304" pitchFamily="18" charset="0"/>
              </a:rPr>
              <a:t>Section 21 and Circular No. 71/45/2018-GST dated 26-10-2018</a:t>
            </a:r>
            <a:endParaRPr lang="en-IN" sz="1300" dirty="0">
              <a:latin typeface="Book Antiqua" panose="02040602050305030304" pitchFamily="18" charset="0"/>
            </a:endParaRPr>
          </a:p>
          <a:p>
            <a:pPr marL="0" indent="0" algn="just">
              <a:buNone/>
            </a:pPr>
            <a:r>
              <a:rPr lang="en-IN" sz="1300" dirty="0">
                <a:latin typeface="Book Antiqua" panose="02040602050305030304" pitchFamily="18" charset="0"/>
              </a:rPr>
              <a:t>Manner of recovery of excess credit distributed by an Input Service Distributor (ISD) in contravention of the provisions contained in Section 20 of the CGST Act - the excess credit so distributed shall be recovered from such recipients along with interest and penalty if any. ISD would also be liable to a general penalty under the provisions contained in section 122(1)(ix) of the CGST Act</a:t>
            </a:r>
            <a:endParaRPr lang="en-US" sz="1300" dirty="0">
              <a:latin typeface="Book Antiqua" panose="02040602050305030304" pitchFamily="18" charset="0"/>
            </a:endParaRPr>
          </a:p>
          <a:p>
            <a:endParaRPr lang="en-US" sz="1300" dirty="0">
              <a:latin typeface="Book Antiqua" panose="02040602050305030304" pitchFamily="18" charset="0"/>
            </a:endParaRPr>
          </a:p>
        </p:txBody>
      </p:sp>
    </p:spTree>
    <p:extLst>
      <p:ext uri="{BB962C8B-B14F-4D97-AF65-F5344CB8AC3E}">
        <p14:creationId xmlns:p14="http://schemas.microsoft.com/office/powerpoint/2010/main" val="2907676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69D9B2AF-236B-18BB-B92F-2E7830025F62}"/>
              </a:ext>
            </a:extLst>
          </p:cNvPr>
          <p:cNvGraphicFramePr>
            <a:graphicFrameLocks noGrp="1"/>
          </p:cNvGraphicFramePr>
          <p:nvPr>
            <p:ph idx="1"/>
            <p:extLst>
              <p:ext uri="{D42A27DB-BD31-4B8C-83A1-F6EECF244321}">
                <p14:modId xmlns:p14="http://schemas.microsoft.com/office/powerpoint/2010/main" val="488462480"/>
              </p:ext>
            </p:extLst>
          </p:nvPr>
        </p:nvGraphicFramePr>
        <p:xfrm>
          <a:off x="5449540" y="2126975"/>
          <a:ext cx="6161267" cy="4281801"/>
        </p:xfrm>
        <a:graphic>
          <a:graphicData uri="http://schemas.openxmlformats.org/drawingml/2006/table">
            <a:tbl>
              <a:tblPr bandRow="1">
                <a:tableStyleId>{5C22544A-7EE6-4342-B048-85BDC9FD1C3A}</a:tableStyleId>
              </a:tblPr>
              <a:tblGrid>
                <a:gridCol w="1285471">
                  <a:extLst>
                    <a:ext uri="{9D8B030D-6E8A-4147-A177-3AD203B41FA5}">
                      <a16:colId xmlns:a16="http://schemas.microsoft.com/office/drawing/2014/main" val="1657237849"/>
                    </a:ext>
                  </a:extLst>
                </a:gridCol>
                <a:gridCol w="2262379">
                  <a:extLst>
                    <a:ext uri="{9D8B030D-6E8A-4147-A177-3AD203B41FA5}">
                      <a16:colId xmlns:a16="http://schemas.microsoft.com/office/drawing/2014/main" val="3359764796"/>
                    </a:ext>
                  </a:extLst>
                </a:gridCol>
                <a:gridCol w="2613417">
                  <a:extLst>
                    <a:ext uri="{9D8B030D-6E8A-4147-A177-3AD203B41FA5}">
                      <a16:colId xmlns:a16="http://schemas.microsoft.com/office/drawing/2014/main" val="1248193945"/>
                    </a:ext>
                  </a:extLst>
                </a:gridCol>
              </a:tblGrid>
              <a:tr h="456736">
                <a:tc>
                  <a:txBody>
                    <a:bodyPr/>
                    <a:lstStyle/>
                    <a:p>
                      <a:pPr algn="ctr">
                        <a:lnSpc>
                          <a:spcPct val="107000"/>
                        </a:lnSpc>
                        <a:spcAft>
                          <a:spcPts val="800"/>
                        </a:spcAft>
                        <a:buNone/>
                      </a:pPr>
                      <a:r>
                        <a:rPr lang="en-US" sz="1400" b="1" kern="100" dirty="0">
                          <a:effectLst/>
                          <a:latin typeface="Book Antiqua" panose="02040602050305030304" pitchFamily="18" charset="0"/>
                        </a:rPr>
                        <a:t>Criteria</a:t>
                      </a:r>
                      <a:endParaRPr lang="en-US" sz="1400" b="1"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b="1" kern="100" dirty="0">
                          <a:effectLst/>
                          <a:latin typeface="Book Antiqua" panose="02040602050305030304" pitchFamily="18" charset="0"/>
                        </a:rPr>
                        <a:t>ISD</a:t>
                      </a:r>
                      <a:endParaRPr lang="en-US" sz="1400" b="1"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b="1" kern="100" dirty="0">
                          <a:effectLst/>
                          <a:latin typeface="Book Antiqua" panose="02040602050305030304" pitchFamily="18" charset="0"/>
                        </a:rPr>
                        <a:t>Cross Charge</a:t>
                      </a:r>
                      <a:endParaRPr lang="en-US" sz="1400" b="1"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90163042"/>
                  </a:ext>
                </a:extLst>
              </a:tr>
              <a:tr h="760952">
                <a:tc>
                  <a:txBody>
                    <a:bodyPr/>
                    <a:lstStyle/>
                    <a:p>
                      <a:pPr algn="ctr">
                        <a:lnSpc>
                          <a:spcPct val="107000"/>
                        </a:lnSpc>
                        <a:spcAft>
                          <a:spcPts val="800"/>
                        </a:spcAft>
                        <a:buNone/>
                      </a:pPr>
                      <a:r>
                        <a:rPr lang="en-US" sz="1400" kern="100" dirty="0">
                          <a:effectLst/>
                          <a:latin typeface="Book Antiqua" panose="02040602050305030304" pitchFamily="18" charset="0"/>
                        </a:rPr>
                        <a:t>Type of Expense</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kern="100" dirty="0">
                          <a:effectLst/>
                          <a:latin typeface="Book Antiqua" panose="02040602050305030304" pitchFamily="18" charset="0"/>
                        </a:rPr>
                        <a:t>Common expenses without actual supply</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kern="100" dirty="0">
                          <a:effectLst/>
                          <a:latin typeface="Book Antiqua" panose="02040602050305030304" pitchFamily="18" charset="0"/>
                        </a:rPr>
                        <a:t>Services actually provided by one branch to another</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27505665"/>
                  </a:ext>
                </a:extLst>
              </a:tr>
              <a:tr h="805993">
                <a:tc>
                  <a:txBody>
                    <a:bodyPr/>
                    <a:lstStyle/>
                    <a:p>
                      <a:pPr algn="ctr">
                        <a:lnSpc>
                          <a:spcPct val="107000"/>
                        </a:lnSpc>
                        <a:spcAft>
                          <a:spcPts val="800"/>
                        </a:spcAft>
                        <a:buNone/>
                      </a:pPr>
                      <a:r>
                        <a:rPr lang="en-US" sz="1400" kern="100">
                          <a:effectLst/>
                          <a:latin typeface="Book Antiqua" panose="02040602050305030304" pitchFamily="18" charset="0"/>
                        </a:rPr>
                        <a:t>When to Use</a:t>
                      </a:r>
                      <a:endParaRPr lang="en-US" sz="14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kern="100" dirty="0">
                          <a:effectLst/>
                          <a:latin typeface="Book Antiqua" panose="02040602050305030304" pitchFamily="18" charset="0"/>
                        </a:rPr>
                        <a:t>Centralized procurement of input services</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kern="100" dirty="0">
                          <a:effectLst/>
                          <a:latin typeface="Book Antiqua" panose="02040602050305030304" pitchFamily="18" charset="0"/>
                        </a:rPr>
                        <a:t>Internal services rendered between GST-registered locations</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50273706"/>
                  </a:ext>
                </a:extLst>
              </a:tr>
              <a:tr h="748584">
                <a:tc>
                  <a:txBody>
                    <a:bodyPr/>
                    <a:lstStyle/>
                    <a:p>
                      <a:pPr algn="ctr">
                        <a:lnSpc>
                          <a:spcPct val="107000"/>
                        </a:lnSpc>
                        <a:spcAft>
                          <a:spcPts val="800"/>
                        </a:spcAft>
                        <a:buNone/>
                      </a:pPr>
                      <a:r>
                        <a:rPr lang="en-US" sz="1400" kern="100">
                          <a:effectLst/>
                          <a:latin typeface="Book Antiqua" panose="02040602050305030304" pitchFamily="18" charset="0"/>
                        </a:rPr>
                        <a:t>ITC Distribution</a:t>
                      </a:r>
                      <a:endParaRPr lang="en-US" sz="14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kern="100" dirty="0">
                          <a:effectLst/>
                          <a:latin typeface="Book Antiqua" panose="02040602050305030304" pitchFamily="18" charset="0"/>
                        </a:rPr>
                        <a:t>No invoice is raised, ITC is distributed via GSTR-6</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kern="100" dirty="0">
                          <a:effectLst/>
                          <a:latin typeface="Book Antiqua" panose="02040602050305030304" pitchFamily="18" charset="0"/>
                        </a:rPr>
                        <a:t>An invoice is raised, and GST is charged</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7436979"/>
                  </a:ext>
                </a:extLst>
              </a:tr>
              <a:tr h="760952">
                <a:tc>
                  <a:txBody>
                    <a:bodyPr/>
                    <a:lstStyle/>
                    <a:p>
                      <a:pPr algn="ctr">
                        <a:lnSpc>
                          <a:spcPct val="107000"/>
                        </a:lnSpc>
                        <a:spcAft>
                          <a:spcPts val="800"/>
                        </a:spcAft>
                        <a:buNone/>
                      </a:pPr>
                      <a:r>
                        <a:rPr lang="en-US" sz="1400" kern="100">
                          <a:effectLst/>
                          <a:latin typeface="Book Antiqua" panose="02040602050305030304" pitchFamily="18" charset="0"/>
                        </a:rPr>
                        <a:t>Taxability</a:t>
                      </a:r>
                      <a:endParaRPr lang="en-US" sz="14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kern="100" dirty="0">
                          <a:effectLst/>
                          <a:latin typeface="Book Antiqua" panose="02040602050305030304" pitchFamily="18" charset="0"/>
                        </a:rPr>
                        <a:t>No GST on ISD credit transfer</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kern="100" dirty="0">
                          <a:effectLst/>
                          <a:latin typeface="Book Antiqua" panose="02040602050305030304" pitchFamily="18" charset="0"/>
                        </a:rPr>
                        <a:t>GST must be charged on cross charges</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60064825"/>
                  </a:ext>
                </a:extLst>
              </a:tr>
              <a:tr h="748584">
                <a:tc>
                  <a:txBody>
                    <a:bodyPr/>
                    <a:lstStyle/>
                    <a:p>
                      <a:pPr algn="ctr">
                        <a:lnSpc>
                          <a:spcPct val="107000"/>
                        </a:lnSpc>
                        <a:spcAft>
                          <a:spcPts val="800"/>
                        </a:spcAft>
                        <a:buNone/>
                      </a:pPr>
                      <a:r>
                        <a:rPr lang="en-US" sz="1400" kern="100">
                          <a:effectLst/>
                          <a:latin typeface="Book Antiqua" panose="02040602050305030304" pitchFamily="18" charset="0"/>
                        </a:rPr>
                        <a:t>Accounting Treatment</a:t>
                      </a:r>
                      <a:endParaRPr lang="en-US" sz="14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kern="100" dirty="0">
                          <a:effectLst/>
                          <a:latin typeface="Book Antiqua" panose="02040602050305030304" pitchFamily="18" charset="0"/>
                        </a:rPr>
                        <a:t>Only credit allocation</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en-US" sz="1400" kern="100" dirty="0">
                          <a:effectLst/>
                          <a:latin typeface="Book Antiqua" panose="02040602050305030304" pitchFamily="18" charset="0"/>
                        </a:rPr>
                        <a:t>Actual revenue recognition between branches</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39974856"/>
                  </a:ext>
                </a:extLst>
              </a:tr>
            </a:tbl>
          </a:graphicData>
        </a:graphic>
      </p:graphicFrame>
      <p:sp>
        <p:nvSpPr>
          <p:cNvPr id="4" name="Title 1">
            <a:extLst>
              <a:ext uri="{FF2B5EF4-FFF2-40B4-BE49-F238E27FC236}">
                <a16:creationId xmlns:a16="http://schemas.microsoft.com/office/drawing/2014/main" id="{9C21CD39-C079-CC6D-3009-4C7FAED18936}"/>
              </a:ext>
            </a:extLst>
          </p:cNvPr>
          <p:cNvSpPr txBox="1">
            <a:spLocks/>
          </p:cNvSpPr>
          <p:nvPr/>
        </p:nvSpPr>
        <p:spPr>
          <a:xfrm>
            <a:off x="581191" y="655773"/>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IN" sz="3400" dirty="0"/>
              <a:t>ISD – VS - CROSS CHARGE</a:t>
            </a:r>
            <a:endParaRPr lang="en-US" sz="3400" dirty="0"/>
          </a:p>
        </p:txBody>
      </p:sp>
      <p:sp>
        <p:nvSpPr>
          <p:cNvPr id="7" name="TextBox 6">
            <a:extLst>
              <a:ext uri="{FF2B5EF4-FFF2-40B4-BE49-F238E27FC236}">
                <a16:creationId xmlns:a16="http://schemas.microsoft.com/office/drawing/2014/main" id="{3ADD6E52-CAFB-C8D3-662C-35B1D1856B3D}"/>
              </a:ext>
            </a:extLst>
          </p:cNvPr>
          <p:cNvSpPr txBox="1"/>
          <p:nvPr/>
        </p:nvSpPr>
        <p:spPr>
          <a:xfrm>
            <a:off x="437322" y="2126976"/>
            <a:ext cx="4760843" cy="4324261"/>
          </a:xfrm>
          <a:prstGeom prst="rect">
            <a:avLst/>
          </a:prstGeom>
          <a:noFill/>
        </p:spPr>
        <p:txBody>
          <a:bodyPr wrap="square" rtlCol="0">
            <a:spAutoFit/>
          </a:bodyPr>
          <a:lstStyle/>
          <a:p>
            <a:pPr>
              <a:lnSpc>
                <a:spcPct val="120000"/>
              </a:lnSpc>
              <a:spcAft>
                <a:spcPts val="800"/>
              </a:spcAft>
              <a:buNone/>
            </a:pPr>
            <a:r>
              <a:rPr lang="en-US" sz="1450" b="1" kern="100" dirty="0">
                <a:effectLst/>
                <a:latin typeface="Book Antiqua" panose="02040602050305030304" pitchFamily="18" charset="0"/>
                <a:ea typeface="Calibri" panose="020F0502020204030204" pitchFamily="34" charset="0"/>
                <a:cs typeface="Times New Roman" panose="02020603050405020304" pitchFamily="18" charset="0"/>
              </a:rPr>
              <a:t>Section 7 – </a:t>
            </a:r>
            <a:r>
              <a:rPr lang="en-US" sz="1450" b="1" u="sng" kern="100" dirty="0">
                <a:effectLst/>
                <a:latin typeface="Book Antiqua" panose="02040602050305030304" pitchFamily="18" charset="0"/>
                <a:ea typeface="Calibri" panose="020F0502020204030204" pitchFamily="34" charset="0"/>
                <a:cs typeface="Times New Roman" panose="02020603050405020304" pitchFamily="18" charset="0"/>
              </a:rPr>
              <a:t>Scope of Supply</a:t>
            </a:r>
            <a:endParaRPr lang="en-US" sz="1450" kern="100" dirty="0">
              <a:effectLst/>
              <a:latin typeface="Book Antiqua" panose="02040602050305030304" pitchFamily="18" charset="0"/>
              <a:ea typeface="Calibri" panose="020F0502020204030204" pitchFamily="34" charset="0"/>
              <a:cs typeface="Times New Roman" panose="02020603050405020304" pitchFamily="18" charset="0"/>
            </a:endParaRPr>
          </a:p>
          <a:p>
            <a:pPr>
              <a:lnSpc>
                <a:spcPct val="120000"/>
              </a:lnSpc>
              <a:spcAft>
                <a:spcPts val="800"/>
              </a:spcAft>
              <a:buNone/>
            </a:pPr>
            <a:r>
              <a:rPr lang="en-US" sz="1450" kern="100" dirty="0">
                <a:effectLst/>
                <a:latin typeface="Book Antiqua" panose="02040602050305030304" pitchFamily="18" charset="0"/>
                <a:ea typeface="Calibri" panose="020F0502020204030204" pitchFamily="34" charset="0"/>
                <a:cs typeface="Times New Roman" panose="02020603050405020304" pitchFamily="18" charset="0"/>
              </a:rPr>
              <a:t>(1) For the purposes of this Act, the expression "supply" includes—</a:t>
            </a:r>
          </a:p>
          <a:p>
            <a:pPr>
              <a:lnSpc>
                <a:spcPct val="120000"/>
              </a:lnSpc>
              <a:spcAft>
                <a:spcPts val="800"/>
              </a:spcAft>
              <a:buNone/>
            </a:pPr>
            <a:endParaRPr lang="en-US" sz="200" kern="100" dirty="0">
              <a:effectLst/>
              <a:latin typeface="Book Antiqua" panose="02040602050305030304" pitchFamily="18" charset="0"/>
              <a:ea typeface="Calibri" panose="020F0502020204030204" pitchFamily="34" charset="0"/>
              <a:cs typeface="Times New Roman" panose="02020603050405020304" pitchFamily="18" charset="0"/>
            </a:endParaRPr>
          </a:p>
          <a:p>
            <a:pPr marL="457200" algn="just">
              <a:lnSpc>
                <a:spcPct val="120000"/>
              </a:lnSpc>
              <a:spcAft>
                <a:spcPts val="800"/>
              </a:spcAft>
              <a:buNone/>
            </a:pPr>
            <a:r>
              <a:rPr lang="en-US" sz="1450" b="1" kern="100" dirty="0">
                <a:effectLst/>
                <a:latin typeface="Book Antiqua" panose="02040602050305030304" pitchFamily="18" charset="0"/>
                <a:ea typeface="Calibri" panose="020F0502020204030204" pitchFamily="34" charset="0"/>
                <a:cs typeface="Times New Roman" panose="02020603050405020304" pitchFamily="18" charset="0"/>
              </a:rPr>
              <a:t>(c)  the activities specified in Schedule I, made or agreed to be made without a consideration</a:t>
            </a:r>
            <a:endParaRPr lang="en-US" sz="1450" kern="100" dirty="0">
              <a:effectLst/>
              <a:latin typeface="Book Antiqua" panose="02040602050305030304" pitchFamily="18" charset="0"/>
              <a:ea typeface="Calibri" panose="020F0502020204030204" pitchFamily="34" charset="0"/>
              <a:cs typeface="Times New Roman" panose="02020603050405020304" pitchFamily="18" charset="0"/>
            </a:endParaRPr>
          </a:p>
          <a:p>
            <a:pPr>
              <a:lnSpc>
                <a:spcPct val="120000"/>
              </a:lnSpc>
              <a:spcAft>
                <a:spcPts val="800"/>
              </a:spcAft>
              <a:buNone/>
            </a:pPr>
            <a:endParaRPr lang="en-US" sz="200" kern="100" dirty="0">
              <a:effectLst/>
              <a:latin typeface="Book Antiqua" panose="02040602050305030304" pitchFamily="18" charset="0"/>
              <a:ea typeface="Calibri" panose="020F0502020204030204" pitchFamily="34" charset="0"/>
              <a:cs typeface="Times New Roman" panose="02020603050405020304" pitchFamily="18" charset="0"/>
            </a:endParaRPr>
          </a:p>
          <a:p>
            <a:pPr>
              <a:lnSpc>
                <a:spcPct val="120000"/>
              </a:lnSpc>
              <a:spcAft>
                <a:spcPts val="800"/>
              </a:spcAft>
              <a:buNone/>
            </a:pPr>
            <a:endParaRPr lang="en-US" sz="200" kern="100" dirty="0">
              <a:effectLst/>
              <a:latin typeface="Book Antiqua" panose="02040602050305030304" pitchFamily="18" charset="0"/>
              <a:ea typeface="Calibri" panose="020F0502020204030204" pitchFamily="34" charset="0"/>
              <a:cs typeface="Times New Roman" panose="02020603050405020304" pitchFamily="18" charset="0"/>
            </a:endParaRPr>
          </a:p>
          <a:p>
            <a:pPr algn="just">
              <a:lnSpc>
                <a:spcPct val="120000"/>
              </a:lnSpc>
              <a:spcAft>
                <a:spcPts val="800"/>
              </a:spcAft>
              <a:buNone/>
            </a:pPr>
            <a:r>
              <a:rPr lang="en-US" sz="1450" b="1" kern="100" dirty="0">
                <a:effectLst/>
                <a:latin typeface="Book Antiqua" panose="02040602050305030304" pitchFamily="18" charset="0"/>
                <a:ea typeface="Calibri" panose="020F0502020204030204" pitchFamily="34" charset="0"/>
                <a:cs typeface="Times New Roman" panose="02020603050405020304" pitchFamily="18" charset="0"/>
              </a:rPr>
              <a:t>Schedule </a:t>
            </a:r>
            <a:r>
              <a:rPr lang="en-US" sz="1450" b="1" kern="100" dirty="0">
                <a:latin typeface="Book Antiqua" panose="02040602050305030304" pitchFamily="18" charset="0"/>
                <a:ea typeface="Calibri" panose="020F0502020204030204" pitchFamily="34" charset="0"/>
                <a:cs typeface="Times New Roman" panose="02020603050405020304" pitchFamily="18" charset="0"/>
              </a:rPr>
              <a:t>I</a:t>
            </a:r>
            <a:r>
              <a:rPr lang="en-US" sz="1450" b="1" kern="100" dirty="0">
                <a:effectLst/>
                <a:latin typeface="Book Antiqua" panose="02040602050305030304" pitchFamily="18" charset="0"/>
                <a:ea typeface="Calibri" panose="020F0502020204030204" pitchFamily="34" charset="0"/>
                <a:cs typeface="Times New Roman" panose="02020603050405020304" pitchFamily="18" charset="0"/>
              </a:rPr>
              <a:t> – Activities to be treated as Supply even if made without Consideration</a:t>
            </a:r>
          </a:p>
          <a:p>
            <a:pPr algn="just">
              <a:lnSpc>
                <a:spcPct val="120000"/>
              </a:lnSpc>
              <a:spcAft>
                <a:spcPts val="800"/>
              </a:spcAft>
              <a:buNone/>
            </a:pPr>
            <a:endParaRPr lang="en-US" sz="200" b="1" kern="100" dirty="0">
              <a:latin typeface="Book Antiqua" panose="02040602050305030304" pitchFamily="18" charset="0"/>
              <a:ea typeface="Calibri" panose="020F0502020204030204" pitchFamily="34" charset="0"/>
              <a:cs typeface="Times New Roman" panose="02020603050405020304" pitchFamily="18" charset="0"/>
            </a:endParaRPr>
          </a:p>
          <a:p>
            <a:pPr algn="just">
              <a:lnSpc>
                <a:spcPct val="120000"/>
              </a:lnSpc>
              <a:spcAft>
                <a:spcPts val="800"/>
              </a:spcAft>
              <a:buNone/>
            </a:pPr>
            <a:r>
              <a:rPr lang="en-US" sz="1450" kern="100" dirty="0">
                <a:effectLst/>
                <a:latin typeface="Book Antiqua" panose="02040602050305030304" pitchFamily="18" charset="0"/>
                <a:ea typeface="Calibri" panose="020F0502020204030204" pitchFamily="34" charset="0"/>
                <a:cs typeface="Times New Roman" panose="02020603050405020304" pitchFamily="18" charset="0"/>
              </a:rPr>
              <a:t>2. </a:t>
            </a:r>
            <a:r>
              <a:rPr lang="en-US" sz="1450" b="1" u="sng" kern="100" dirty="0">
                <a:effectLst/>
                <a:latin typeface="Book Antiqua" panose="02040602050305030304" pitchFamily="18" charset="0"/>
                <a:ea typeface="Calibri" panose="020F0502020204030204" pitchFamily="34" charset="0"/>
                <a:cs typeface="Times New Roman" panose="02020603050405020304" pitchFamily="18" charset="0"/>
              </a:rPr>
              <a:t>Supply of goods or services or both between related persons or between distinct persons as specified in section 25, when made in the course or furtherance of business:</a:t>
            </a:r>
            <a:endParaRPr lang="en-US" sz="1450" kern="100" dirty="0">
              <a:effectLst/>
              <a:latin typeface="Book Antiqua" panose="02040602050305030304" pitchFamily="18" charset="0"/>
              <a:ea typeface="Calibri" panose="020F0502020204030204" pitchFamily="34" charset="0"/>
              <a:cs typeface="Times New Roman" panose="02020603050405020304" pitchFamily="18" charset="0"/>
            </a:endParaRPr>
          </a:p>
          <a:p>
            <a:endParaRPr lang="en-US" sz="1400" dirty="0">
              <a:latin typeface="Book Antiqua" panose="02040602050305030304" pitchFamily="18" charset="0"/>
            </a:endParaRPr>
          </a:p>
        </p:txBody>
      </p:sp>
    </p:spTree>
    <p:extLst>
      <p:ext uri="{BB962C8B-B14F-4D97-AF65-F5344CB8AC3E}">
        <p14:creationId xmlns:p14="http://schemas.microsoft.com/office/powerpoint/2010/main" val="4289210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1F643-EA83-7F35-9EAF-D5508AAB2A95}"/>
              </a:ext>
            </a:extLst>
          </p:cNvPr>
          <p:cNvSpPr>
            <a:spLocks noGrp="1"/>
          </p:cNvSpPr>
          <p:nvPr>
            <p:ph type="title"/>
          </p:nvPr>
        </p:nvSpPr>
        <p:spPr/>
        <p:txBody>
          <a:bodyPr/>
          <a:lstStyle/>
          <a:p>
            <a:r>
              <a:rPr lang="en-US" dirty="0"/>
              <a:t>LEGAL POSITION PRIOR TO 31</a:t>
            </a:r>
            <a:r>
              <a:rPr lang="en-US" baseline="30000" dirty="0"/>
              <a:t>ST</a:t>
            </a:r>
            <a:r>
              <a:rPr lang="en-US" dirty="0"/>
              <a:t> MARCH 2025</a:t>
            </a:r>
          </a:p>
        </p:txBody>
      </p:sp>
      <p:sp>
        <p:nvSpPr>
          <p:cNvPr id="3" name="Content Placeholder 2">
            <a:extLst>
              <a:ext uri="{FF2B5EF4-FFF2-40B4-BE49-F238E27FC236}">
                <a16:creationId xmlns:a16="http://schemas.microsoft.com/office/drawing/2014/main" id="{078C2833-AB01-A4C7-E949-3727691D6A0D}"/>
              </a:ext>
            </a:extLst>
          </p:cNvPr>
          <p:cNvSpPr>
            <a:spLocks noGrp="1"/>
          </p:cNvSpPr>
          <p:nvPr>
            <p:ph idx="1"/>
          </p:nvPr>
        </p:nvSpPr>
        <p:spPr/>
        <p:txBody>
          <a:bodyPr>
            <a:noAutofit/>
          </a:bodyPr>
          <a:lstStyle/>
          <a:p>
            <a:pPr>
              <a:lnSpc>
                <a:spcPct val="120000"/>
              </a:lnSpc>
              <a:spcAft>
                <a:spcPts val="800"/>
              </a:spcAft>
              <a:buNone/>
            </a:pPr>
            <a:r>
              <a:rPr lang="en-US" b="1" u="sng" kern="100" dirty="0">
                <a:effectLst/>
                <a:latin typeface="Book Antiqua" panose="02040602050305030304" pitchFamily="18" charset="0"/>
                <a:ea typeface="Calibri" panose="020F0502020204030204" pitchFamily="34" charset="0"/>
                <a:cs typeface="Times New Roman" panose="02020603050405020304" pitchFamily="18" charset="0"/>
              </a:rPr>
              <a:t>NOT MANDATORY </a:t>
            </a:r>
            <a:r>
              <a:rPr lang="en-US" b="1" u="sng" kern="100" dirty="0">
                <a:latin typeface="Book Antiqua" panose="02040602050305030304" pitchFamily="18" charset="0"/>
                <a:ea typeface="Calibri" panose="020F0502020204030204" pitchFamily="34" charset="0"/>
                <a:cs typeface="Times New Roman" panose="02020603050405020304" pitchFamily="18" charset="0"/>
              </a:rPr>
              <a:t>as per  </a:t>
            </a:r>
            <a:r>
              <a:rPr lang="en-US" b="1" u="sng" kern="100" dirty="0">
                <a:effectLst/>
                <a:latin typeface="Book Antiqua" panose="02040602050305030304" pitchFamily="18" charset="0"/>
                <a:ea typeface="Calibri" panose="020F0502020204030204" pitchFamily="34" charset="0"/>
                <a:cs typeface="Times New Roman" panose="02020603050405020304" pitchFamily="18" charset="0"/>
              </a:rPr>
              <a:t>Circular No. 199/11/2023-GST dated 17-07-2023</a:t>
            </a:r>
            <a:endParaRPr lang="en-US" kern="100"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lnSpc>
                <a:spcPct val="120000"/>
              </a:lnSpc>
              <a:buFont typeface="+mj-lt"/>
              <a:buAutoNum type="alphaLcParenR"/>
            </a:pPr>
            <a:r>
              <a:rPr lang="en-US" sz="1400" kern="100" dirty="0">
                <a:effectLst/>
                <a:latin typeface="Book Antiqua" panose="02040602050305030304" pitchFamily="18" charset="0"/>
                <a:ea typeface="Calibri" panose="020F0502020204030204" pitchFamily="34" charset="0"/>
                <a:cs typeface="Times New Roman" panose="02020603050405020304" pitchFamily="18" charset="0"/>
              </a:rPr>
              <a:t>HO can opt to issue tax invoices to the concerned BOs in respect of common input services procured from third party vendor by HO but attributable to the said BOs as according to the present provisions of the CGST Act and CGST Rules, it is not mandatory for the HO to distribute such input tax credit by ISD mechanism</a:t>
            </a:r>
          </a:p>
          <a:p>
            <a:pPr marL="342900" lvl="0" indent="-342900" algn="just">
              <a:lnSpc>
                <a:spcPct val="120000"/>
              </a:lnSpc>
              <a:buFont typeface="+mj-lt"/>
              <a:buAutoNum type="alphaLcParenR"/>
            </a:pPr>
            <a:r>
              <a:rPr lang="en-US" sz="1400" kern="100" dirty="0">
                <a:latin typeface="Book Antiqua" panose="02040602050305030304" pitchFamily="18" charset="0"/>
                <a:ea typeface="Calibri" panose="020F0502020204030204" pitchFamily="34" charset="0"/>
                <a:cs typeface="Times New Roman" panose="02020603050405020304" pitchFamily="18" charset="0"/>
              </a:rPr>
              <a:t>I</a:t>
            </a:r>
            <a:r>
              <a:rPr lang="en-US" sz="1400" kern="100" dirty="0">
                <a:effectLst/>
                <a:latin typeface="Book Antiqua" panose="02040602050305030304" pitchFamily="18" charset="0"/>
                <a:ea typeface="Calibri" panose="020F0502020204030204" pitchFamily="34" charset="0"/>
                <a:cs typeface="Times New Roman" panose="02020603050405020304" pitchFamily="18" charset="0"/>
              </a:rPr>
              <a:t>n cases where full input tax credit is available to a BO, the value declared on the invoice by HO to the said BO in respect of a supply of services shall be deemed to be the open market value of such services. This is irrespective of the fact whether cost of any particular component of such services, like employee cost etc., has been included or not in the value of the services in the invoice.</a:t>
            </a:r>
          </a:p>
          <a:p>
            <a:pPr marL="342900" lvl="0" indent="-342900" algn="just">
              <a:lnSpc>
                <a:spcPct val="120000"/>
              </a:lnSpc>
              <a:spcAft>
                <a:spcPts val="800"/>
              </a:spcAft>
              <a:buFont typeface="+mj-lt"/>
              <a:buAutoNum type="alphaLcParenR"/>
            </a:pPr>
            <a:r>
              <a:rPr lang="en-US" sz="1400" kern="100" dirty="0">
                <a:effectLst/>
                <a:latin typeface="Book Antiqua" panose="02040602050305030304" pitchFamily="18" charset="0"/>
                <a:ea typeface="Calibri" panose="020F0502020204030204" pitchFamily="34" charset="0"/>
                <a:cs typeface="Times New Roman" panose="02020603050405020304" pitchFamily="18" charset="0"/>
              </a:rPr>
              <a:t>The cost of salary of employees of the HO, involved in providing is not mandatorily required to be included while computing the taxable value of the supply of such services</a:t>
            </a:r>
          </a:p>
          <a:p>
            <a:pPr marL="0" lvl="0" indent="0" algn="just">
              <a:lnSpc>
                <a:spcPct val="120000"/>
              </a:lnSpc>
              <a:spcAft>
                <a:spcPts val="800"/>
              </a:spcAft>
              <a:buNone/>
            </a:pPr>
            <a:r>
              <a:rPr lang="en-IN" sz="1600" b="1" dirty="0">
                <a:latin typeface="Book Antiqua" panose="02040602050305030304" pitchFamily="18" charset="0"/>
              </a:rPr>
              <a:t>Appellate Authority For Advance Ruling, Maharashtra - </a:t>
            </a:r>
            <a:r>
              <a:rPr lang="en-IN" sz="1600" b="1" kern="100" dirty="0">
                <a:latin typeface="Book Antiqua" panose="02040602050305030304" pitchFamily="18" charset="0"/>
                <a:ea typeface="Calibri" panose="020F0502020204030204" pitchFamily="34" charset="0"/>
                <a:cs typeface="Times New Roman" panose="02020603050405020304" pitchFamily="18" charset="0"/>
              </a:rPr>
              <a:t>CUMMINS INDIA LTD., IN RE [2022] 134 taxmann.com 342 (AAAR-MAHARASHTRA)</a:t>
            </a:r>
            <a:endParaRPr lang="en-US" sz="1600" b="1" kern="100" dirty="0">
              <a:latin typeface="Book Antiqua" panose="0204060205030503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7665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F7723-BFA2-6638-84F0-96295FC4F704}"/>
              </a:ext>
            </a:extLst>
          </p:cNvPr>
          <p:cNvSpPr>
            <a:spLocks noGrp="1"/>
          </p:cNvSpPr>
          <p:nvPr>
            <p:ph type="title"/>
          </p:nvPr>
        </p:nvSpPr>
        <p:spPr/>
        <p:txBody>
          <a:bodyPr/>
          <a:lstStyle/>
          <a:p>
            <a:r>
              <a:rPr lang="en-US" dirty="0"/>
              <a:t>CHALLENGES IN IMPLEMENTATION OF ISD PROVISIONS</a:t>
            </a:r>
          </a:p>
        </p:txBody>
      </p:sp>
      <p:sp>
        <p:nvSpPr>
          <p:cNvPr id="3" name="Content Placeholder 2">
            <a:extLst>
              <a:ext uri="{FF2B5EF4-FFF2-40B4-BE49-F238E27FC236}">
                <a16:creationId xmlns:a16="http://schemas.microsoft.com/office/drawing/2014/main" id="{471BD314-372F-C8EB-56E6-188B4037EEF4}"/>
              </a:ext>
            </a:extLst>
          </p:cNvPr>
          <p:cNvSpPr>
            <a:spLocks noGrp="1"/>
          </p:cNvSpPr>
          <p:nvPr>
            <p:ph idx="1"/>
          </p:nvPr>
        </p:nvSpPr>
        <p:spPr>
          <a:xfrm>
            <a:off x="581192" y="2071166"/>
            <a:ext cx="11029615" cy="4578113"/>
          </a:xfrm>
        </p:spPr>
        <p:txBody>
          <a:bodyPr>
            <a:normAutofit/>
          </a:bodyPr>
          <a:lstStyle/>
          <a:p>
            <a:r>
              <a:rPr lang="en-US" dirty="0">
                <a:latin typeface="Book Antiqua" panose="02040602050305030304" pitchFamily="18" charset="0"/>
              </a:rPr>
              <a:t>In case of rapid expansion, the formula for distribution will keep changing in the same year</a:t>
            </a:r>
          </a:p>
          <a:p>
            <a:r>
              <a:rPr lang="en-US" dirty="0">
                <a:latin typeface="Book Antiqua" panose="02040602050305030304" pitchFamily="18" charset="0"/>
              </a:rPr>
              <a:t>Credit Note to be distributed as per original distribution formula and NOT as per current formula</a:t>
            </a:r>
          </a:p>
          <a:p>
            <a:r>
              <a:rPr lang="en-US" dirty="0">
                <a:latin typeface="Book Antiqua" panose="02040602050305030304" pitchFamily="18" charset="0"/>
              </a:rPr>
              <a:t>Distribution formula trumps logic (</a:t>
            </a:r>
            <a:r>
              <a:rPr lang="en-US" dirty="0" err="1">
                <a:latin typeface="Book Antiqua" panose="02040602050305030304" pitchFamily="18" charset="0"/>
              </a:rPr>
              <a:t>Eg.</a:t>
            </a:r>
            <a:r>
              <a:rPr lang="en-US" dirty="0">
                <a:latin typeface="Book Antiqua" panose="02040602050305030304" pitchFamily="18" charset="0"/>
              </a:rPr>
              <a:t> Software Expenses not on the basis of no. of users but on the basis of turnover)</a:t>
            </a:r>
          </a:p>
          <a:p>
            <a:r>
              <a:rPr lang="en-US" dirty="0">
                <a:latin typeface="Book Antiqua" panose="02040602050305030304" pitchFamily="18" charset="0"/>
              </a:rPr>
              <a:t>There may be accumulation of credit in one registration while other might require cash payment</a:t>
            </a:r>
          </a:p>
          <a:p>
            <a:r>
              <a:rPr lang="en-US" dirty="0">
                <a:latin typeface="Book Antiqua" panose="02040602050305030304" pitchFamily="18" charset="0"/>
              </a:rPr>
              <a:t>Additional Compliance burden even if there is one invoice of common credit</a:t>
            </a:r>
          </a:p>
          <a:p>
            <a:r>
              <a:rPr lang="en-US" dirty="0">
                <a:latin typeface="Book Antiqua" panose="02040602050305030304" pitchFamily="18" charset="0"/>
              </a:rPr>
              <a:t>Difficulty in segregating common service with consumed service for Cross Charge</a:t>
            </a:r>
          </a:p>
          <a:p>
            <a:r>
              <a:rPr lang="en-IN" dirty="0">
                <a:latin typeface="Book Antiqua" panose="02040602050305030304" pitchFamily="18" charset="0"/>
              </a:rPr>
              <a:t>Can a taxpayer have multiple ISDs having 2 or more Offices obtaining services common to all? – Yes as per Frequently Asked Questions (FAQ) - 2nd Edition: 31st March, 2017 (Updated as on 1st January, 2018)</a:t>
            </a:r>
          </a:p>
          <a:p>
            <a:r>
              <a:rPr lang="en-US" dirty="0">
                <a:latin typeface="Book Antiqua" panose="02040602050305030304" pitchFamily="18" charset="0"/>
              </a:rPr>
              <a:t>Reconciliation of ITC auto-populated in the GST portal</a:t>
            </a:r>
          </a:p>
          <a:p>
            <a:endParaRPr lang="en-US" dirty="0">
              <a:latin typeface="Book Antiqua" panose="02040602050305030304" pitchFamily="18" charset="0"/>
            </a:endParaRPr>
          </a:p>
        </p:txBody>
      </p:sp>
    </p:spTree>
    <p:extLst>
      <p:ext uri="{BB962C8B-B14F-4D97-AF65-F5344CB8AC3E}">
        <p14:creationId xmlns:p14="http://schemas.microsoft.com/office/powerpoint/2010/main" val="2008544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87338-C14C-838E-77D9-805EEB428E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E40869-D766-63A0-12CE-27D4D2F06640}"/>
              </a:ext>
            </a:extLst>
          </p:cNvPr>
          <p:cNvSpPr>
            <a:spLocks noGrp="1"/>
          </p:cNvSpPr>
          <p:nvPr>
            <p:ph type="title"/>
          </p:nvPr>
        </p:nvSpPr>
        <p:spPr/>
        <p:txBody>
          <a:bodyPr/>
          <a:lstStyle/>
          <a:p>
            <a:r>
              <a:rPr lang="en-US" dirty="0"/>
              <a:t>CHALLENGES IN IMPLEMENTATION OF ISD PROVISIONS</a:t>
            </a:r>
          </a:p>
        </p:txBody>
      </p:sp>
      <p:sp>
        <p:nvSpPr>
          <p:cNvPr id="3" name="Content Placeholder 2">
            <a:extLst>
              <a:ext uri="{FF2B5EF4-FFF2-40B4-BE49-F238E27FC236}">
                <a16:creationId xmlns:a16="http://schemas.microsoft.com/office/drawing/2014/main" id="{910274E2-B485-29F6-5775-1BC993C13DF6}"/>
              </a:ext>
            </a:extLst>
          </p:cNvPr>
          <p:cNvSpPr>
            <a:spLocks noGrp="1"/>
          </p:cNvSpPr>
          <p:nvPr>
            <p:ph idx="1"/>
          </p:nvPr>
        </p:nvSpPr>
        <p:spPr>
          <a:xfrm>
            <a:off x="581192" y="2110921"/>
            <a:ext cx="11029615" cy="4578113"/>
          </a:xfrm>
        </p:spPr>
        <p:txBody>
          <a:bodyPr>
            <a:normAutofit/>
          </a:bodyPr>
          <a:lstStyle/>
          <a:p>
            <a:pPr algn="just"/>
            <a:r>
              <a:rPr lang="en-IN" sz="1700" dirty="0">
                <a:latin typeface="Book Antiqua" panose="02040602050305030304" pitchFamily="18" charset="0"/>
              </a:rPr>
              <a:t>Reversal of credit on account of non payment to vendor within 180 days. Whether ITC reversal under the above provision applies at the ISD level or at each recipient level to whom ITC is distributed, or will it not apply to anyone? What about interest paid on the same? </a:t>
            </a:r>
          </a:p>
          <a:p>
            <a:pPr marL="0" indent="0" algn="just">
              <a:buNone/>
            </a:pPr>
            <a:endParaRPr lang="en-US" sz="500" dirty="0">
              <a:latin typeface="Book Antiqua" panose="02040602050305030304" pitchFamily="18" charset="0"/>
            </a:endParaRPr>
          </a:p>
          <a:p>
            <a:pPr algn="just"/>
            <a:r>
              <a:rPr lang="en-IN" sz="1700" dirty="0">
                <a:latin typeface="Book Antiqua" panose="02040602050305030304" pitchFamily="18" charset="0"/>
              </a:rPr>
              <a:t>Can ITC be transferred by one unit to ISD? </a:t>
            </a:r>
          </a:p>
          <a:p>
            <a:pPr lvl="2" algn="just"/>
            <a:r>
              <a:rPr lang="en-IN" sz="1700" dirty="0">
                <a:latin typeface="Book Antiqua" panose="02040602050305030304" pitchFamily="18" charset="0"/>
              </a:rPr>
              <a:t>Same State transferring unit and ISD – Yes – Refer Rule 54 (1A)</a:t>
            </a:r>
          </a:p>
          <a:p>
            <a:pPr lvl="2" algn="just"/>
            <a:r>
              <a:rPr lang="en-IN" sz="1700" dirty="0">
                <a:latin typeface="Book Antiqua" panose="02040602050305030304" pitchFamily="18" charset="0"/>
              </a:rPr>
              <a:t>Different State</a:t>
            </a:r>
          </a:p>
          <a:p>
            <a:pPr marL="630000" lvl="2" indent="0" algn="just">
              <a:buNone/>
            </a:pPr>
            <a:endParaRPr lang="en-IN" sz="500" dirty="0">
              <a:latin typeface="Book Antiqua" panose="02040602050305030304" pitchFamily="18" charset="0"/>
            </a:endParaRPr>
          </a:p>
          <a:p>
            <a:pPr algn="just"/>
            <a:r>
              <a:rPr lang="en-IN" sz="1700" dirty="0">
                <a:latin typeface="Book Antiqua" panose="02040602050305030304" pitchFamily="18" charset="0"/>
              </a:rPr>
              <a:t>While claiming refund on export of goods or services / refund under inverted tax structure by any one of the units, will refund be allowed of credit received from ISD? – various case laws have allowed refund of ITC distributed to eligible unit</a:t>
            </a:r>
          </a:p>
          <a:p>
            <a:pPr marL="0" indent="0" algn="just">
              <a:buNone/>
            </a:pPr>
            <a:endParaRPr lang="en-IN" sz="500" dirty="0">
              <a:latin typeface="Book Antiqua" panose="02040602050305030304" pitchFamily="18" charset="0"/>
            </a:endParaRPr>
          </a:p>
          <a:p>
            <a:pPr algn="just"/>
            <a:r>
              <a:rPr lang="en-IN" sz="1700" dirty="0">
                <a:latin typeface="Book Antiqua" panose="02040602050305030304" pitchFamily="18" charset="0"/>
              </a:rPr>
              <a:t>Pure Agent</a:t>
            </a:r>
          </a:p>
          <a:p>
            <a:pPr algn="just"/>
            <a:endParaRPr lang="en-IN" sz="1700" dirty="0">
              <a:latin typeface="Book Antiqua" panose="02040602050305030304" pitchFamily="18" charset="0"/>
            </a:endParaRPr>
          </a:p>
          <a:p>
            <a:pPr lvl="1" algn="just"/>
            <a:endParaRPr lang="en-US" sz="1700" dirty="0">
              <a:latin typeface="Book Antiqua" panose="02040602050305030304" pitchFamily="18" charset="0"/>
            </a:endParaRPr>
          </a:p>
        </p:txBody>
      </p:sp>
    </p:spTree>
    <p:extLst>
      <p:ext uri="{BB962C8B-B14F-4D97-AF65-F5344CB8AC3E}">
        <p14:creationId xmlns:p14="http://schemas.microsoft.com/office/powerpoint/2010/main" val="3165862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310D7B3-2263-E559-81A5-4C781A624668}"/>
              </a:ext>
            </a:extLst>
          </p:cNvPr>
          <p:cNvSpPr txBox="1"/>
          <p:nvPr/>
        </p:nvSpPr>
        <p:spPr>
          <a:xfrm>
            <a:off x="5453939" y="1544039"/>
            <a:ext cx="5752234" cy="830997"/>
          </a:xfrm>
          <a:prstGeom prst="rect">
            <a:avLst/>
          </a:prstGeom>
          <a:noFill/>
        </p:spPr>
        <p:txBody>
          <a:bodyPr wrap="square" rtlCol="0">
            <a:spAutoFit/>
          </a:bodyPr>
          <a:lstStyle/>
          <a:p>
            <a:pPr algn="ctr"/>
            <a:r>
              <a:rPr lang="en-US" sz="4800" dirty="0">
                <a:solidFill>
                  <a:schemeClr val="bg1"/>
                </a:solidFill>
                <a:latin typeface="Algerian" panose="04020705040A02060702" pitchFamily="82" charset="0"/>
                <a:cs typeface="Times New Roman" panose="02020603050405020304" pitchFamily="18" charset="0"/>
              </a:rPr>
              <a:t>THANK YOU</a:t>
            </a:r>
            <a:endParaRPr lang="en-IN" sz="4800" dirty="0"/>
          </a:p>
        </p:txBody>
      </p:sp>
      <p:pic>
        <p:nvPicPr>
          <p:cNvPr id="7" name="Picture 6">
            <a:extLst>
              <a:ext uri="{FF2B5EF4-FFF2-40B4-BE49-F238E27FC236}">
                <a16:creationId xmlns:a16="http://schemas.microsoft.com/office/drawing/2014/main" id="{4D65B498-F3D7-7F94-A48E-13F927B414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150" y="584481"/>
            <a:ext cx="11823700" cy="4729480"/>
          </a:xfrm>
          <a:prstGeom prst="rect">
            <a:avLst/>
          </a:prstGeom>
        </p:spPr>
      </p:pic>
    </p:spTree>
    <p:extLst>
      <p:ext uri="{BB962C8B-B14F-4D97-AF65-F5344CB8AC3E}">
        <p14:creationId xmlns:p14="http://schemas.microsoft.com/office/powerpoint/2010/main" val="91390016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142</TotalTime>
  <Words>1492</Words>
  <Application>Microsoft Office PowerPoint</Application>
  <PresentationFormat>Widescreen</PresentationFormat>
  <Paragraphs>83</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Algerian</vt:lpstr>
      <vt:lpstr>Book Antiqua</vt:lpstr>
      <vt:lpstr>Calibri</vt:lpstr>
      <vt:lpstr>Gill Sans MT</vt:lpstr>
      <vt:lpstr>Wingdings</vt:lpstr>
      <vt:lpstr>Wingdings 2</vt:lpstr>
      <vt:lpstr>Dividend</vt:lpstr>
      <vt:lpstr>PowerPoint Presentation</vt:lpstr>
      <vt:lpstr>DEFINITION OF INPUT SERVICE DISTRIBUTOR (isd)</vt:lpstr>
      <vt:lpstr>PowerPoint Presentation</vt:lpstr>
      <vt:lpstr>APPLICABLE LAWS POST AMENDMENT W.E.F. 1ST APRIL 2025</vt:lpstr>
      <vt:lpstr>PowerPoint Presentation</vt:lpstr>
      <vt:lpstr>LEGAL POSITION PRIOR TO 31ST MARCH 2025</vt:lpstr>
      <vt:lpstr>CHALLENGES IN IMPLEMENTATION OF ISD PROVISIONS</vt:lpstr>
      <vt:lpstr>CHALLENGES IN IMPLEMENTATION OF ISD PROVISIONS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Suruchi Agarwal</dc:creator>
  <cp:lastModifiedBy>Suruchi Agarwal</cp:lastModifiedBy>
  <cp:revision>36</cp:revision>
  <dcterms:created xsi:type="dcterms:W3CDTF">2025-04-15T16:54:15Z</dcterms:created>
  <dcterms:modified xsi:type="dcterms:W3CDTF">2025-04-17T08:28:44Z</dcterms:modified>
</cp:coreProperties>
</file>