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8288000" cy="10287000"/>
  <p:notesSz cx="6858000" cy="9144000"/>
  <p:embeddedFontLst>
    <p:embeddedFont>
      <p:font typeface="DM Sans" pitchFamily="2" charset="0"/>
      <p:regular r:id="rId15"/>
    </p:embeddedFont>
    <p:embeddedFont>
      <p:font typeface="DM Sans Bold" panose="020B0604020202020204" charset="0"/>
      <p:regular r:id="rId16"/>
    </p:embeddedFont>
    <p:embeddedFont>
      <p:font typeface="Staatliches" pitchFamily="2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B69B9C-D838-42D2-B261-F55C64D9A2A1}" v="27" dt="2025-04-23T08:28:36.0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weta Dalmiya" userId="008946e38bb019c5" providerId="LiveId" clId="{9CB69B9C-D838-42D2-B261-F55C64D9A2A1}"/>
    <pc:docChg chg="undo custSel delSld modSld">
      <pc:chgData name="Shweta Dalmiya" userId="008946e38bb019c5" providerId="LiveId" clId="{9CB69B9C-D838-42D2-B261-F55C64D9A2A1}" dt="2025-04-23T08:29:30.516" v="133"/>
      <pc:docMkLst>
        <pc:docMk/>
      </pc:docMkLst>
      <pc:sldChg chg="addSp delSp modSp mod">
        <pc:chgData name="Shweta Dalmiya" userId="008946e38bb019c5" providerId="LiveId" clId="{9CB69B9C-D838-42D2-B261-F55C64D9A2A1}" dt="2025-04-23T08:25:26.787" v="83" actId="478"/>
        <pc:sldMkLst>
          <pc:docMk/>
          <pc:sldMk cId="0" sldId="256"/>
        </pc:sldMkLst>
        <pc:spChg chg="del mod">
          <ac:chgData name="Shweta Dalmiya" userId="008946e38bb019c5" providerId="LiveId" clId="{9CB69B9C-D838-42D2-B261-F55C64D9A2A1}" dt="2025-04-23T08:22:04.712" v="75" actId="478"/>
          <ac:spMkLst>
            <pc:docMk/>
            <pc:sldMk cId="0" sldId="256"/>
            <ac:spMk id="5" creationId="{00000000-0000-0000-0000-000000000000}"/>
          </ac:spMkLst>
        </pc:spChg>
        <pc:grpChg chg="del mod">
          <ac:chgData name="Shweta Dalmiya" userId="008946e38bb019c5" providerId="LiveId" clId="{9CB69B9C-D838-42D2-B261-F55C64D9A2A1}" dt="2025-04-23T08:25:26.787" v="83" actId="478"/>
          <ac:grpSpMkLst>
            <pc:docMk/>
            <pc:sldMk cId="0" sldId="256"/>
            <ac:grpSpMk id="2" creationId="{00000000-0000-0000-0000-000000000000}"/>
          </ac:grpSpMkLst>
        </pc:grpChg>
        <pc:picChg chg="add mod">
          <ac:chgData name="Shweta Dalmiya" userId="008946e38bb019c5" providerId="LiveId" clId="{9CB69B9C-D838-42D2-B261-F55C64D9A2A1}" dt="2025-04-23T08:25:23.511" v="82" actId="14100"/>
          <ac:picMkLst>
            <pc:docMk/>
            <pc:sldMk cId="0" sldId="256"/>
            <ac:picMk id="10" creationId="{E1C99CB2-AEEE-D377-D99C-06D7B4FD6486}"/>
          </ac:picMkLst>
        </pc:picChg>
      </pc:sldChg>
      <pc:sldChg chg="addSp delSp modSp mod">
        <pc:chgData name="Shweta Dalmiya" userId="008946e38bb019c5" providerId="LiveId" clId="{9CB69B9C-D838-42D2-B261-F55C64D9A2A1}" dt="2025-04-23T08:26:40.552" v="98" actId="1076"/>
        <pc:sldMkLst>
          <pc:docMk/>
          <pc:sldMk cId="0" sldId="257"/>
        </pc:sldMkLst>
        <pc:spChg chg="add mod">
          <ac:chgData name="Shweta Dalmiya" userId="008946e38bb019c5" providerId="LiveId" clId="{9CB69B9C-D838-42D2-B261-F55C64D9A2A1}" dt="2025-04-23T07:07:23.165" v="3" actId="1076"/>
          <ac:spMkLst>
            <pc:docMk/>
            <pc:sldMk cId="0" sldId="257"/>
            <ac:spMk id="19" creationId="{6E0177E5-0078-28B1-A218-77B3BC0CF890}"/>
          </ac:spMkLst>
        </pc:spChg>
        <pc:grpChg chg="del">
          <ac:chgData name="Shweta Dalmiya" userId="008946e38bb019c5" providerId="LiveId" clId="{9CB69B9C-D838-42D2-B261-F55C64D9A2A1}" dt="2025-04-23T08:25:49.124" v="84" actId="478"/>
          <ac:grpSpMkLst>
            <pc:docMk/>
            <pc:sldMk cId="0" sldId="257"/>
            <ac:grpSpMk id="8" creationId="{00000000-0000-0000-0000-000000000000}"/>
          </ac:grpSpMkLst>
        </pc:grpChg>
        <pc:picChg chg="add mod">
          <ac:chgData name="Shweta Dalmiya" userId="008946e38bb019c5" providerId="LiveId" clId="{9CB69B9C-D838-42D2-B261-F55C64D9A2A1}" dt="2025-04-23T08:26:40.552" v="98" actId="1076"/>
          <ac:picMkLst>
            <pc:docMk/>
            <pc:sldMk cId="0" sldId="257"/>
            <ac:picMk id="21" creationId="{25D12757-E6A3-9BC3-1B32-77947396B275}"/>
          </ac:picMkLst>
        </pc:picChg>
      </pc:sldChg>
      <pc:sldChg chg="addSp modSp mod">
        <pc:chgData name="Shweta Dalmiya" userId="008946e38bb019c5" providerId="LiveId" clId="{9CB69B9C-D838-42D2-B261-F55C64D9A2A1}" dt="2025-04-23T07:10:31.801" v="31" actId="1076"/>
        <pc:sldMkLst>
          <pc:docMk/>
          <pc:sldMk cId="0" sldId="258"/>
        </pc:sldMkLst>
        <pc:spChg chg="add mod">
          <ac:chgData name="Shweta Dalmiya" userId="008946e38bb019c5" providerId="LiveId" clId="{9CB69B9C-D838-42D2-B261-F55C64D9A2A1}" dt="2025-04-23T07:10:31.801" v="31" actId="1076"/>
          <ac:spMkLst>
            <pc:docMk/>
            <pc:sldMk cId="0" sldId="258"/>
            <ac:spMk id="10" creationId="{151F8FA8-0CBA-F51D-4234-A09B739B26D4}"/>
          </ac:spMkLst>
        </pc:spChg>
        <pc:spChg chg="add mod">
          <ac:chgData name="Shweta Dalmiya" userId="008946e38bb019c5" providerId="LiveId" clId="{9CB69B9C-D838-42D2-B261-F55C64D9A2A1}" dt="2025-04-23T07:10:20.470" v="29" actId="1076"/>
          <ac:spMkLst>
            <pc:docMk/>
            <pc:sldMk cId="0" sldId="258"/>
            <ac:spMk id="11" creationId="{878E5D77-4798-3885-3301-60856C211E4B}"/>
          </ac:spMkLst>
        </pc:spChg>
      </pc:sldChg>
      <pc:sldChg chg="addSp modSp mod">
        <pc:chgData name="Shweta Dalmiya" userId="008946e38bb019c5" providerId="LiveId" clId="{9CB69B9C-D838-42D2-B261-F55C64D9A2A1}" dt="2025-04-23T07:10:52.293" v="37" actId="1076"/>
        <pc:sldMkLst>
          <pc:docMk/>
          <pc:sldMk cId="0" sldId="259"/>
        </pc:sldMkLst>
        <pc:spChg chg="mod">
          <ac:chgData name="Shweta Dalmiya" userId="008946e38bb019c5" providerId="LiveId" clId="{9CB69B9C-D838-42D2-B261-F55C64D9A2A1}" dt="2025-04-23T07:10:40.564" v="33" actId="1076"/>
          <ac:spMkLst>
            <pc:docMk/>
            <pc:sldMk cId="0" sldId="259"/>
            <ac:spMk id="9" creationId="{00000000-0000-0000-0000-000000000000}"/>
          </ac:spMkLst>
        </pc:spChg>
        <pc:spChg chg="add mod">
          <ac:chgData name="Shweta Dalmiya" userId="008946e38bb019c5" providerId="LiveId" clId="{9CB69B9C-D838-42D2-B261-F55C64D9A2A1}" dt="2025-04-23T07:10:43.567" v="34" actId="1076"/>
          <ac:spMkLst>
            <pc:docMk/>
            <pc:sldMk cId="0" sldId="259"/>
            <ac:spMk id="10" creationId="{5580498D-00B7-31C4-BD9A-9DD96D8435E3}"/>
          </ac:spMkLst>
        </pc:spChg>
        <pc:spChg chg="add mod">
          <ac:chgData name="Shweta Dalmiya" userId="008946e38bb019c5" providerId="LiveId" clId="{9CB69B9C-D838-42D2-B261-F55C64D9A2A1}" dt="2025-04-23T07:10:52.293" v="37" actId="1076"/>
          <ac:spMkLst>
            <pc:docMk/>
            <pc:sldMk cId="0" sldId="259"/>
            <ac:spMk id="11" creationId="{23403DC1-3F70-EE6D-9915-1316C81F0D91}"/>
          </ac:spMkLst>
        </pc:spChg>
      </pc:sldChg>
      <pc:sldChg chg="addSp modSp mod">
        <pc:chgData name="Shweta Dalmiya" userId="008946e38bb019c5" providerId="LiveId" clId="{9CB69B9C-D838-42D2-B261-F55C64D9A2A1}" dt="2025-04-23T07:11:11.895" v="41" actId="1076"/>
        <pc:sldMkLst>
          <pc:docMk/>
          <pc:sldMk cId="0" sldId="260"/>
        </pc:sldMkLst>
        <pc:spChg chg="add mod">
          <ac:chgData name="Shweta Dalmiya" userId="008946e38bb019c5" providerId="LiveId" clId="{9CB69B9C-D838-42D2-B261-F55C64D9A2A1}" dt="2025-04-23T07:11:04.188" v="39" actId="1076"/>
          <ac:spMkLst>
            <pc:docMk/>
            <pc:sldMk cId="0" sldId="260"/>
            <ac:spMk id="5" creationId="{A66E3EFB-95EE-176F-F4A5-A5FDC43D84C4}"/>
          </ac:spMkLst>
        </pc:spChg>
        <pc:spChg chg="add mod">
          <ac:chgData name="Shweta Dalmiya" userId="008946e38bb019c5" providerId="LiveId" clId="{9CB69B9C-D838-42D2-B261-F55C64D9A2A1}" dt="2025-04-23T07:11:11.895" v="41" actId="1076"/>
          <ac:spMkLst>
            <pc:docMk/>
            <pc:sldMk cId="0" sldId="260"/>
            <ac:spMk id="6" creationId="{983FF518-879B-8D2F-3A21-5296DC39F7EA}"/>
          </ac:spMkLst>
        </pc:spChg>
      </pc:sldChg>
      <pc:sldChg chg="addSp modSp del mod">
        <pc:chgData name="Shweta Dalmiya" userId="008946e38bb019c5" providerId="LiveId" clId="{9CB69B9C-D838-42D2-B261-F55C64D9A2A1}" dt="2025-04-23T08:14:40.809" v="73" actId="47"/>
        <pc:sldMkLst>
          <pc:docMk/>
          <pc:sldMk cId="0" sldId="261"/>
        </pc:sldMkLst>
        <pc:spChg chg="add mod">
          <ac:chgData name="Shweta Dalmiya" userId="008946e38bb019c5" providerId="LiveId" clId="{9CB69B9C-D838-42D2-B261-F55C64D9A2A1}" dt="2025-04-23T07:11:26.682" v="45" actId="1076"/>
          <ac:spMkLst>
            <pc:docMk/>
            <pc:sldMk cId="0" sldId="261"/>
            <ac:spMk id="18" creationId="{9E374679-587F-C63F-DAAD-B437DBFD3F07}"/>
          </ac:spMkLst>
        </pc:spChg>
        <pc:spChg chg="add mod">
          <ac:chgData name="Shweta Dalmiya" userId="008946e38bb019c5" providerId="LiveId" clId="{9CB69B9C-D838-42D2-B261-F55C64D9A2A1}" dt="2025-04-23T07:11:22.447" v="44" actId="1076"/>
          <ac:spMkLst>
            <pc:docMk/>
            <pc:sldMk cId="0" sldId="261"/>
            <ac:spMk id="19" creationId="{C5377B7A-E951-E1C9-F777-5E2144AA6795}"/>
          </ac:spMkLst>
        </pc:spChg>
      </pc:sldChg>
      <pc:sldChg chg="addSp modSp mod">
        <pc:chgData name="Shweta Dalmiya" userId="008946e38bb019c5" providerId="LiveId" clId="{9CB69B9C-D838-42D2-B261-F55C64D9A2A1}" dt="2025-04-23T07:11:41.203" v="48" actId="1076"/>
        <pc:sldMkLst>
          <pc:docMk/>
          <pc:sldMk cId="0" sldId="262"/>
        </pc:sldMkLst>
        <pc:spChg chg="add mod">
          <ac:chgData name="Shweta Dalmiya" userId="008946e38bb019c5" providerId="LiveId" clId="{9CB69B9C-D838-42D2-B261-F55C64D9A2A1}" dt="2025-04-23T07:08:30.644" v="13" actId="1076"/>
          <ac:spMkLst>
            <pc:docMk/>
            <pc:sldMk cId="0" sldId="262"/>
            <ac:spMk id="10" creationId="{439F7EA0-504F-CAF5-2B77-CCB5FD81B579}"/>
          </ac:spMkLst>
        </pc:spChg>
        <pc:spChg chg="add mod">
          <ac:chgData name="Shweta Dalmiya" userId="008946e38bb019c5" providerId="LiveId" clId="{9CB69B9C-D838-42D2-B261-F55C64D9A2A1}" dt="2025-04-23T07:11:41.203" v="48" actId="1076"/>
          <ac:spMkLst>
            <pc:docMk/>
            <pc:sldMk cId="0" sldId="262"/>
            <ac:spMk id="11" creationId="{5C6FBB28-4030-C724-B117-DA7BEE693854}"/>
          </ac:spMkLst>
        </pc:spChg>
      </pc:sldChg>
      <pc:sldChg chg="addSp modSp mod">
        <pc:chgData name="Shweta Dalmiya" userId="008946e38bb019c5" providerId="LiveId" clId="{9CB69B9C-D838-42D2-B261-F55C64D9A2A1}" dt="2025-04-23T07:35:13.877" v="72" actId="1076"/>
        <pc:sldMkLst>
          <pc:docMk/>
          <pc:sldMk cId="0" sldId="263"/>
        </pc:sldMkLst>
        <pc:spChg chg="mod">
          <ac:chgData name="Shweta Dalmiya" userId="008946e38bb019c5" providerId="LiveId" clId="{9CB69B9C-D838-42D2-B261-F55C64D9A2A1}" dt="2025-04-23T07:35:13.877" v="72" actId="1076"/>
          <ac:spMkLst>
            <pc:docMk/>
            <pc:sldMk cId="0" sldId="263"/>
            <ac:spMk id="15" creationId="{00000000-0000-0000-0000-000000000000}"/>
          </ac:spMkLst>
        </pc:spChg>
        <pc:spChg chg="mod">
          <ac:chgData name="Shweta Dalmiya" userId="008946e38bb019c5" providerId="LiveId" clId="{9CB69B9C-D838-42D2-B261-F55C64D9A2A1}" dt="2025-04-23T07:35:03.510" v="70" actId="14100"/>
          <ac:spMkLst>
            <pc:docMk/>
            <pc:sldMk cId="0" sldId="263"/>
            <ac:spMk id="22" creationId="{00000000-0000-0000-0000-000000000000}"/>
          </ac:spMkLst>
        </pc:spChg>
        <pc:spChg chg="add mod">
          <ac:chgData name="Shweta Dalmiya" userId="008946e38bb019c5" providerId="LiveId" clId="{9CB69B9C-D838-42D2-B261-F55C64D9A2A1}" dt="2025-04-23T07:08:50.059" v="15" actId="1076"/>
          <ac:spMkLst>
            <pc:docMk/>
            <pc:sldMk cId="0" sldId="263"/>
            <ac:spMk id="31" creationId="{F775CDCC-5405-7562-15E8-AA0FC171E7CD}"/>
          </ac:spMkLst>
        </pc:spChg>
        <pc:spChg chg="add mod">
          <ac:chgData name="Shweta Dalmiya" userId="008946e38bb019c5" providerId="LiveId" clId="{9CB69B9C-D838-42D2-B261-F55C64D9A2A1}" dt="2025-04-23T07:11:53.173" v="51" actId="14100"/>
          <ac:spMkLst>
            <pc:docMk/>
            <pc:sldMk cId="0" sldId="263"/>
            <ac:spMk id="32" creationId="{4D807ADA-81D6-3CB9-185F-4D194AE8A75F}"/>
          </ac:spMkLst>
        </pc:spChg>
      </pc:sldChg>
      <pc:sldChg chg="addSp delSp modSp mod">
        <pc:chgData name="Shweta Dalmiya" userId="008946e38bb019c5" providerId="LiveId" clId="{9CB69B9C-D838-42D2-B261-F55C64D9A2A1}" dt="2025-04-23T08:29:01.445" v="128" actId="478"/>
        <pc:sldMkLst>
          <pc:docMk/>
          <pc:sldMk cId="0" sldId="264"/>
        </pc:sldMkLst>
        <pc:spChg chg="add del">
          <ac:chgData name="Shweta Dalmiya" userId="008946e38bb019c5" providerId="LiveId" clId="{9CB69B9C-D838-42D2-B261-F55C64D9A2A1}" dt="2025-04-23T08:28:58.503" v="124" actId="478"/>
          <ac:spMkLst>
            <pc:docMk/>
            <pc:sldMk cId="0" sldId="264"/>
            <ac:spMk id="2" creationId="{00000000-0000-0000-0000-000000000000}"/>
          </ac:spMkLst>
        </pc:spChg>
        <pc:spChg chg="add mod">
          <ac:chgData name="Shweta Dalmiya" userId="008946e38bb019c5" providerId="LiveId" clId="{9CB69B9C-D838-42D2-B261-F55C64D9A2A1}" dt="2025-04-23T07:08:57.785" v="17" actId="1076"/>
          <ac:spMkLst>
            <pc:docMk/>
            <pc:sldMk cId="0" sldId="264"/>
            <ac:spMk id="4" creationId="{514B3776-ED48-E8A8-9B64-7D4EDD8327B1}"/>
          </ac:spMkLst>
        </pc:spChg>
        <pc:spChg chg="add mod">
          <ac:chgData name="Shweta Dalmiya" userId="008946e38bb019c5" providerId="LiveId" clId="{9CB69B9C-D838-42D2-B261-F55C64D9A2A1}" dt="2025-04-23T07:12:03.948" v="53" actId="1076"/>
          <ac:spMkLst>
            <pc:docMk/>
            <pc:sldMk cId="0" sldId="264"/>
            <ac:spMk id="5" creationId="{AD4B48F7-809D-8161-1BE0-E1CE091FC211}"/>
          </ac:spMkLst>
        </pc:spChg>
        <pc:picChg chg="add del mod ord">
          <ac:chgData name="Shweta Dalmiya" userId="008946e38bb019c5" providerId="LiveId" clId="{9CB69B9C-D838-42D2-B261-F55C64D9A2A1}" dt="2025-04-23T08:29:01.445" v="128" actId="478"/>
          <ac:picMkLst>
            <pc:docMk/>
            <pc:sldMk cId="0" sldId="264"/>
            <ac:picMk id="7" creationId="{6574093A-1FF1-5E10-1790-7BE6B0FAFA5D}"/>
          </ac:picMkLst>
        </pc:picChg>
      </pc:sldChg>
      <pc:sldChg chg="addSp modSp mod">
        <pc:chgData name="Shweta Dalmiya" userId="008946e38bb019c5" providerId="LiveId" clId="{9CB69B9C-D838-42D2-B261-F55C64D9A2A1}" dt="2025-04-23T07:12:09.580" v="55" actId="1076"/>
        <pc:sldMkLst>
          <pc:docMk/>
          <pc:sldMk cId="0" sldId="265"/>
        </pc:sldMkLst>
        <pc:spChg chg="add mod">
          <ac:chgData name="Shweta Dalmiya" userId="008946e38bb019c5" providerId="LiveId" clId="{9CB69B9C-D838-42D2-B261-F55C64D9A2A1}" dt="2025-04-23T07:09:03.716" v="19" actId="1076"/>
          <ac:spMkLst>
            <pc:docMk/>
            <pc:sldMk cId="0" sldId="265"/>
            <ac:spMk id="5" creationId="{314BAC50-5D7E-F316-15EC-01E00E64474E}"/>
          </ac:spMkLst>
        </pc:spChg>
        <pc:spChg chg="add mod">
          <ac:chgData name="Shweta Dalmiya" userId="008946e38bb019c5" providerId="LiveId" clId="{9CB69B9C-D838-42D2-B261-F55C64D9A2A1}" dt="2025-04-23T07:12:09.580" v="55" actId="1076"/>
          <ac:spMkLst>
            <pc:docMk/>
            <pc:sldMk cId="0" sldId="265"/>
            <ac:spMk id="6" creationId="{30A46345-1409-0A60-CB75-CFDDEEBC319D}"/>
          </ac:spMkLst>
        </pc:spChg>
      </pc:sldChg>
      <pc:sldChg chg="addSp modSp mod">
        <pc:chgData name="Shweta Dalmiya" userId="008946e38bb019c5" providerId="LiveId" clId="{9CB69B9C-D838-42D2-B261-F55C64D9A2A1}" dt="2025-04-23T08:29:30.516" v="133"/>
        <pc:sldMkLst>
          <pc:docMk/>
          <pc:sldMk cId="0" sldId="266"/>
        </pc:sldMkLst>
        <pc:spChg chg="mod">
          <ac:chgData name="Shweta Dalmiya" userId="008946e38bb019c5" providerId="LiveId" clId="{9CB69B9C-D838-42D2-B261-F55C64D9A2A1}" dt="2025-04-23T08:29:30.516" v="133"/>
          <ac:spMkLst>
            <pc:docMk/>
            <pc:sldMk cId="0" sldId="266"/>
            <ac:spMk id="4" creationId="{00000000-0000-0000-0000-000000000000}"/>
          </ac:spMkLst>
        </pc:spChg>
        <pc:spChg chg="add mod">
          <ac:chgData name="Shweta Dalmiya" userId="008946e38bb019c5" providerId="LiveId" clId="{9CB69B9C-D838-42D2-B261-F55C64D9A2A1}" dt="2025-04-23T07:09:10.387" v="21" actId="1076"/>
          <ac:spMkLst>
            <pc:docMk/>
            <pc:sldMk cId="0" sldId="266"/>
            <ac:spMk id="8" creationId="{BE378577-1C8A-A8F1-B280-0C3AE03031FF}"/>
          </ac:spMkLst>
        </pc:spChg>
        <pc:spChg chg="add mod">
          <ac:chgData name="Shweta Dalmiya" userId="008946e38bb019c5" providerId="LiveId" clId="{9CB69B9C-D838-42D2-B261-F55C64D9A2A1}" dt="2025-04-23T07:12:20.904" v="59" actId="1076"/>
          <ac:spMkLst>
            <pc:docMk/>
            <pc:sldMk cId="0" sldId="266"/>
            <ac:spMk id="9" creationId="{0D344492-B70B-9689-1A33-32BB334C23A9}"/>
          </ac:spMkLst>
        </pc:spChg>
      </pc:sldChg>
      <pc:sldChg chg="addSp modSp mod">
        <pc:chgData name="Shweta Dalmiya" userId="008946e38bb019c5" providerId="LiveId" clId="{9CB69B9C-D838-42D2-B261-F55C64D9A2A1}" dt="2025-04-23T07:12:42.919" v="63" actId="1076"/>
        <pc:sldMkLst>
          <pc:docMk/>
          <pc:sldMk cId="0" sldId="267"/>
        </pc:sldMkLst>
        <pc:spChg chg="add mod">
          <ac:chgData name="Shweta Dalmiya" userId="008946e38bb019c5" providerId="LiveId" clId="{9CB69B9C-D838-42D2-B261-F55C64D9A2A1}" dt="2025-04-23T07:09:18.767" v="23" actId="1076"/>
          <ac:spMkLst>
            <pc:docMk/>
            <pc:sldMk cId="0" sldId="267"/>
            <ac:spMk id="22" creationId="{68E67803-FFCE-6366-17F1-1078FE498AED}"/>
          </ac:spMkLst>
        </pc:spChg>
        <pc:spChg chg="add mod">
          <ac:chgData name="Shweta Dalmiya" userId="008946e38bb019c5" providerId="LiveId" clId="{9CB69B9C-D838-42D2-B261-F55C64D9A2A1}" dt="2025-04-23T07:12:42.919" v="63" actId="1076"/>
          <ac:spMkLst>
            <pc:docMk/>
            <pc:sldMk cId="0" sldId="267"/>
            <ac:spMk id="23" creationId="{C5F82DDE-BEA5-A4B7-C84B-8E9F59EE6C74}"/>
          </ac:spMkLst>
        </pc:spChg>
      </pc:sldChg>
      <pc:sldChg chg="addSp modSp mod">
        <pc:chgData name="Shweta Dalmiya" userId="008946e38bb019c5" providerId="LiveId" clId="{9CB69B9C-D838-42D2-B261-F55C64D9A2A1}" dt="2025-04-23T07:12:57.678" v="67" actId="1076"/>
        <pc:sldMkLst>
          <pc:docMk/>
          <pc:sldMk cId="0" sldId="268"/>
        </pc:sldMkLst>
        <pc:spChg chg="add mod">
          <ac:chgData name="Shweta Dalmiya" userId="008946e38bb019c5" providerId="LiveId" clId="{9CB69B9C-D838-42D2-B261-F55C64D9A2A1}" dt="2025-04-23T07:12:54.168" v="66" actId="1076"/>
          <ac:spMkLst>
            <pc:docMk/>
            <pc:sldMk cId="0" sldId="268"/>
            <ac:spMk id="20" creationId="{A73F54ED-92F4-70C5-1A94-18D0E5FC63AE}"/>
          </ac:spMkLst>
        </pc:spChg>
        <pc:spChg chg="add mod">
          <ac:chgData name="Shweta Dalmiya" userId="008946e38bb019c5" providerId="LiveId" clId="{9CB69B9C-D838-42D2-B261-F55C64D9A2A1}" dt="2025-04-23T07:12:57.678" v="67" actId="1076"/>
          <ac:spMkLst>
            <pc:docMk/>
            <pc:sldMk cId="0" sldId="268"/>
            <ac:spMk id="21" creationId="{619A7085-7D2C-32A9-7E21-C0E7231B199C}"/>
          </ac:spMkLst>
        </pc:spChg>
      </pc:sldChg>
      <pc:sldChg chg="addSp delSp modSp mod">
        <pc:chgData name="Shweta Dalmiya" userId="008946e38bb019c5" providerId="LiveId" clId="{9CB69B9C-D838-42D2-B261-F55C64D9A2A1}" dt="2025-04-23T08:28:24.902" v="117" actId="1076"/>
        <pc:sldMkLst>
          <pc:docMk/>
          <pc:sldMk cId="0" sldId="269"/>
        </pc:sldMkLst>
        <pc:spChg chg="del">
          <ac:chgData name="Shweta Dalmiya" userId="008946e38bb019c5" providerId="LiveId" clId="{9CB69B9C-D838-42D2-B261-F55C64D9A2A1}" dt="2025-04-23T08:27:01.337" v="101" actId="478"/>
          <ac:spMkLst>
            <pc:docMk/>
            <pc:sldMk cId="0" sldId="269"/>
            <ac:spMk id="3" creationId="{00000000-0000-0000-0000-000000000000}"/>
          </ac:spMkLst>
        </pc:spChg>
        <pc:spChg chg="mod">
          <ac:chgData name="Shweta Dalmiya" userId="008946e38bb019c5" providerId="LiveId" clId="{9CB69B9C-D838-42D2-B261-F55C64D9A2A1}" dt="2025-04-23T08:28:19.125" v="115" actId="1076"/>
          <ac:spMkLst>
            <pc:docMk/>
            <pc:sldMk cId="0" sldId="269"/>
            <ac:spMk id="9" creationId="{00000000-0000-0000-0000-000000000000}"/>
          </ac:spMkLst>
        </pc:spChg>
        <pc:spChg chg="mod">
          <ac:chgData name="Shweta Dalmiya" userId="008946e38bb019c5" providerId="LiveId" clId="{9CB69B9C-D838-42D2-B261-F55C64D9A2A1}" dt="2025-04-23T08:27:38.225" v="109" actId="1076"/>
          <ac:spMkLst>
            <pc:docMk/>
            <pc:sldMk cId="0" sldId="269"/>
            <ac:spMk id="10" creationId="{00000000-0000-0000-0000-000000000000}"/>
          </ac:spMkLst>
        </pc:spChg>
        <pc:spChg chg="mod">
          <ac:chgData name="Shweta Dalmiya" userId="008946e38bb019c5" providerId="LiveId" clId="{9CB69B9C-D838-42D2-B261-F55C64D9A2A1}" dt="2025-04-23T08:28:24.902" v="117" actId="1076"/>
          <ac:spMkLst>
            <pc:docMk/>
            <pc:sldMk cId="0" sldId="269"/>
            <ac:spMk id="11" creationId="{00000000-0000-0000-0000-000000000000}"/>
          </ac:spMkLst>
        </pc:spChg>
        <pc:spChg chg="mod">
          <ac:chgData name="Shweta Dalmiya" userId="008946e38bb019c5" providerId="LiveId" clId="{9CB69B9C-D838-42D2-B261-F55C64D9A2A1}" dt="2025-04-23T08:27:13.314" v="103" actId="1076"/>
          <ac:spMkLst>
            <pc:docMk/>
            <pc:sldMk cId="0" sldId="269"/>
            <ac:spMk id="12" creationId="{00000000-0000-0000-0000-000000000000}"/>
          </ac:spMkLst>
        </pc:spChg>
        <pc:spChg chg="mod">
          <ac:chgData name="Shweta Dalmiya" userId="008946e38bb019c5" providerId="LiveId" clId="{9CB69B9C-D838-42D2-B261-F55C64D9A2A1}" dt="2025-04-23T08:28:14.764" v="113" actId="1076"/>
          <ac:spMkLst>
            <pc:docMk/>
            <pc:sldMk cId="0" sldId="269"/>
            <ac:spMk id="22" creationId="{00000000-0000-0000-0000-000000000000}"/>
          </ac:spMkLst>
        </pc:spChg>
        <pc:spChg chg="mod">
          <ac:chgData name="Shweta Dalmiya" userId="008946e38bb019c5" providerId="LiveId" clId="{9CB69B9C-D838-42D2-B261-F55C64D9A2A1}" dt="2025-04-23T08:27:36.451" v="108" actId="1076"/>
          <ac:spMkLst>
            <pc:docMk/>
            <pc:sldMk cId="0" sldId="269"/>
            <ac:spMk id="23" creationId="{00000000-0000-0000-0000-000000000000}"/>
          </ac:spMkLst>
        </pc:spChg>
        <pc:spChg chg="mod">
          <ac:chgData name="Shweta Dalmiya" userId="008946e38bb019c5" providerId="LiveId" clId="{9CB69B9C-D838-42D2-B261-F55C64D9A2A1}" dt="2025-04-23T08:28:23.125" v="116" actId="1076"/>
          <ac:spMkLst>
            <pc:docMk/>
            <pc:sldMk cId="0" sldId="269"/>
            <ac:spMk id="24" creationId="{00000000-0000-0000-0000-000000000000}"/>
          </ac:spMkLst>
        </pc:spChg>
        <pc:spChg chg="mod">
          <ac:chgData name="Shweta Dalmiya" userId="008946e38bb019c5" providerId="LiveId" clId="{9CB69B9C-D838-42D2-B261-F55C64D9A2A1}" dt="2025-04-23T08:27:23.135" v="106" actId="1076"/>
          <ac:spMkLst>
            <pc:docMk/>
            <pc:sldMk cId="0" sldId="269"/>
            <ac:spMk id="25" creationId="{00000000-0000-0000-0000-000000000000}"/>
          </ac:spMkLst>
        </pc:spChg>
        <pc:spChg chg="add mod">
          <ac:chgData name="Shweta Dalmiya" userId="008946e38bb019c5" providerId="LiveId" clId="{9CB69B9C-D838-42D2-B261-F55C64D9A2A1}" dt="2025-04-23T08:27:19.767" v="105" actId="1076"/>
          <ac:spMkLst>
            <pc:docMk/>
            <pc:sldMk cId="0" sldId="269"/>
            <ac:spMk id="26" creationId="{CB3090FF-358C-C8BE-18DB-AF4B672063B0}"/>
          </ac:spMkLst>
        </pc:spChg>
        <pc:grpChg chg="del">
          <ac:chgData name="Shweta Dalmiya" userId="008946e38bb019c5" providerId="LiveId" clId="{9CB69B9C-D838-42D2-B261-F55C64D9A2A1}" dt="2025-04-23T08:27:00.307" v="100" actId="478"/>
          <ac:grpSpMkLst>
            <pc:docMk/>
            <pc:sldMk cId="0" sldId="269"/>
            <ac:grpSpMk id="4" creationId="{00000000-0000-0000-0000-000000000000}"/>
          </ac:grpSpMkLst>
        </pc:grpChg>
        <pc:grpChg chg="del">
          <ac:chgData name="Shweta Dalmiya" userId="008946e38bb019c5" providerId="LiveId" clId="{9CB69B9C-D838-42D2-B261-F55C64D9A2A1}" dt="2025-04-23T08:26:59.652" v="99" actId="478"/>
          <ac:grpSpMkLst>
            <pc:docMk/>
            <pc:sldMk cId="0" sldId="269"/>
            <ac:grpSpMk id="7" creationId="{00000000-0000-0000-0000-000000000000}"/>
          </ac:grpSpMkLst>
        </pc:grpChg>
        <pc:grpChg chg="mod">
          <ac:chgData name="Shweta Dalmiya" userId="008946e38bb019c5" providerId="LiveId" clId="{9CB69B9C-D838-42D2-B261-F55C64D9A2A1}" dt="2025-04-23T08:27:17.865" v="104" actId="1076"/>
          <ac:grpSpMkLst>
            <pc:docMk/>
            <pc:sldMk cId="0" sldId="269"/>
            <ac:grpSpMk id="13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5.svg"/><Relationship Id="rId7" Type="http://schemas.openxmlformats.org/officeDocument/2006/relationships/image" Target="../media/image7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0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2.svg"/><Relationship Id="rId7" Type="http://schemas.openxmlformats.org/officeDocument/2006/relationships/image" Target="../media/image2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10" Type="http://schemas.openxmlformats.org/officeDocument/2006/relationships/image" Target="../media/image1.jpe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svg"/><Relationship Id="rId7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8.svg"/><Relationship Id="rId7" Type="http://schemas.openxmlformats.org/officeDocument/2006/relationships/image" Target="../media/image1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3B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28700" y="2920022"/>
            <a:ext cx="8313765" cy="5712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485"/>
              </a:lnSpc>
            </a:pPr>
            <a:r>
              <a:rPr lang="en-US" sz="17244">
                <a:solidFill>
                  <a:srgbClr val="C5EBFF"/>
                </a:solidFill>
                <a:latin typeface="Staatliches"/>
                <a:ea typeface="Staatliches"/>
                <a:cs typeface="Staatliches"/>
                <a:sym typeface="Staatliches"/>
              </a:rPr>
              <a:t>MSME and Debt Recovery</a:t>
            </a:r>
          </a:p>
        </p:txBody>
      </p:sp>
      <p:sp>
        <p:nvSpPr>
          <p:cNvPr id="6" name="Freeform 6"/>
          <p:cNvSpPr/>
          <p:nvPr/>
        </p:nvSpPr>
        <p:spPr>
          <a:xfrm>
            <a:off x="427747" y="377838"/>
            <a:ext cx="1582471" cy="1589535"/>
          </a:xfrm>
          <a:custGeom>
            <a:avLst/>
            <a:gdLst/>
            <a:ahLst/>
            <a:cxnLst/>
            <a:rect l="l" t="t" r="r" b="b"/>
            <a:pathLst>
              <a:path w="1582471" h="1589535">
                <a:moveTo>
                  <a:pt x="0" y="0"/>
                </a:moveTo>
                <a:lnTo>
                  <a:pt x="1582471" y="0"/>
                </a:lnTo>
                <a:lnTo>
                  <a:pt x="1582471" y="1589535"/>
                </a:lnTo>
                <a:lnTo>
                  <a:pt x="0" y="15895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551226" y="1253992"/>
            <a:ext cx="5268713" cy="481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S DALMIYA AND ASSOCIATES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8585255"/>
            <a:ext cx="8115300" cy="422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Legal Frameworks, Challenges, and Practical Solutions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C99CB2-AEEE-D377-D99C-06D7B4FD6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605" y="1"/>
            <a:ext cx="8377213" cy="102869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3B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072563" y="4462787"/>
            <a:ext cx="19050" cy="4897206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1028700" y="4429603"/>
            <a:ext cx="5886543" cy="504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b="1">
                <a:solidFill>
                  <a:srgbClr val="C5EBFF"/>
                </a:solidFill>
                <a:latin typeface="DM Sans Bold"/>
                <a:ea typeface="DM Sans Bold"/>
                <a:cs typeface="DM Sans Bold"/>
                <a:sym typeface="DM Sans Bold"/>
              </a:rPr>
              <a:t>CIVIL SUIT FOR RECOVERY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7007331"/>
            <a:ext cx="7772400" cy="10524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b="1">
                <a:solidFill>
                  <a:srgbClr val="C5EBFF"/>
                </a:solidFill>
                <a:latin typeface="DM Sans Bold"/>
                <a:ea typeface="DM Sans Bold"/>
                <a:cs typeface="DM Sans Bold"/>
                <a:sym typeface="DM Sans Bold"/>
              </a:rPr>
              <a:t>IBC ROUTE</a:t>
            </a:r>
            <a:endParaRPr lang="en-US" sz="2999" b="1" dirty="0">
              <a:solidFill>
                <a:srgbClr val="C5EBFF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b="1" dirty="0">
                <a:solidFill>
                  <a:srgbClr val="C5EBFF"/>
                </a:solidFill>
                <a:latin typeface="DM Sans Bold"/>
                <a:ea typeface="DM Sans Bold"/>
                <a:cs typeface="DM Sans Bold"/>
                <a:sym typeface="DM Sans Bold"/>
              </a:rPr>
              <a:t>(INSOLVENCY AND BANKRUPTCY CODE)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614158" y="4429603"/>
            <a:ext cx="5886543" cy="504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b="1">
                <a:solidFill>
                  <a:srgbClr val="C5EBFF"/>
                </a:solidFill>
                <a:latin typeface="DM Sans Bold"/>
                <a:ea typeface="DM Sans Bold"/>
                <a:cs typeface="DM Sans Bold"/>
                <a:sym typeface="DM Sans Bold"/>
              </a:rPr>
              <a:t>NEGOTIATION &amp; MEDIATION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614158" y="7007331"/>
            <a:ext cx="5886543" cy="504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b="1">
                <a:solidFill>
                  <a:srgbClr val="C5EBFF"/>
                </a:solidFill>
                <a:latin typeface="DM Sans Bold"/>
                <a:ea typeface="DM Sans Bold"/>
                <a:cs typeface="DM Sans Bold"/>
                <a:sym typeface="DM Sans Bold"/>
              </a:rPr>
              <a:t>ARBITRATION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809625"/>
            <a:ext cx="15212902" cy="1924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38"/>
              </a:lnSpc>
              <a:spcBef>
                <a:spcPct val="0"/>
              </a:spcBef>
            </a:pPr>
            <a:r>
              <a:rPr lang="en-US" sz="11241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OTHER LEGAL REMEDIES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378577-1C8A-A8F1-B280-0C3AE03031FF}"/>
              </a:ext>
            </a:extLst>
          </p:cNvPr>
          <p:cNvSpPr txBox="1"/>
          <p:nvPr/>
        </p:nvSpPr>
        <p:spPr>
          <a:xfrm>
            <a:off x="11201400" y="9585059"/>
            <a:ext cx="5268713" cy="481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S DALMIYA AND ASSOCIATES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0D344492-B70B-9689-1A33-32BB334C23A9}"/>
              </a:ext>
            </a:extLst>
          </p:cNvPr>
          <p:cNvSpPr/>
          <p:nvPr/>
        </p:nvSpPr>
        <p:spPr>
          <a:xfrm>
            <a:off x="16840200" y="8794921"/>
            <a:ext cx="1026711" cy="1130144"/>
          </a:xfrm>
          <a:custGeom>
            <a:avLst/>
            <a:gdLst/>
            <a:ahLst/>
            <a:cxnLst/>
            <a:rect l="l" t="t" r="r" b="b"/>
            <a:pathLst>
              <a:path w="1582471" h="1589535">
                <a:moveTo>
                  <a:pt x="0" y="0"/>
                </a:moveTo>
                <a:lnTo>
                  <a:pt x="1582471" y="0"/>
                </a:lnTo>
                <a:lnTo>
                  <a:pt x="1582471" y="1589535"/>
                </a:lnTo>
                <a:lnTo>
                  <a:pt x="0" y="15895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3B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809625"/>
            <a:ext cx="15836641" cy="1917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738"/>
              </a:lnSpc>
              <a:spcBef>
                <a:spcPct val="0"/>
              </a:spcBef>
            </a:pPr>
            <a:r>
              <a:rPr lang="en-US" sz="11241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BEST PRACTICES &amp; STRATEGIES</a:t>
            </a:r>
          </a:p>
        </p:txBody>
      </p:sp>
      <p:sp>
        <p:nvSpPr>
          <p:cNvPr id="3" name="Freeform 3"/>
          <p:cNvSpPr/>
          <p:nvPr/>
        </p:nvSpPr>
        <p:spPr>
          <a:xfrm rot="-9476787" flipH="1">
            <a:off x="11036417" y="-630590"/>
            <a:ext cx="11061196" cy="3138614"/>
          </a:xfrm>
          <a:custGeom>
            <a:avLst/>
            <a:gdLst/>
            <a:ahLst/>
            <a:cxnLst/>
            <a:rect l="l" t="t" r="r" b="b"/>
            <a:pathLst>
              <a:path w="11061196" h="3138614">
                <a:moveTo>
                  <a:pt x="11061196" y="0"/>
                </a:moveTo>
                <a:lnTo>
                  <a:pt x="0" y="0"/>
                </a:lnTo>
                <a:lnTo>
                  <a:pt x="0" y="3138614"/>
                </a:lnTo>
                <a:lnTo>
                  <a:pt x="11061196" y="3138614"/>
                </a:lnTo>
                <a:lnTo>
                  <a:pt x="1106119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248630" y="5657655"/>
            <a:ext cx="7174676" cy="1697776"/>
            <a:chOff x="0" y="0"/>
            <a:chExt cx="1889627" cy="44715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89627" cy="447151"/>
            </a:xfrm>
            <a:custGeom>
              <a:avLst/>
              <a:gdLst/>
              <a:ahLst/>
              <a:cxnLst/>
              <a:rect l="l" t="t" r="r" b="b"/>
              <a:pathLst>
                <a:path w="1889627" h="447151">
                  <a:moveTo>
                    <a:pt x="21581" y="0"/>
                  </a:moveTo>
                  <a:lnTo>
                    <a:pt x="1868045" y="0"/>
                  </a:lnTo>
                  <a:cubicBezTo>
                    <a:pt x="1879965" y="0"/>
                    <a:pt x="1889627" y="9662"/>
                    <a:pt x="1889627" y="21581"/>
                  </a:cubicBezTo>
                  <a:lnTo>
                    <a:pt x="1889627" y="425570"/>
                  </a:lnTo>
                  <a:cubicBezTo>
                    <a:pt x="1889627" y="431293"/>
                    <a:pt x="1887353" y="436783"/>
                    <a:pt x="1883306" y="440830"/>
                  </a:cubicBezTo>
                  <a:cubicBezTo>
                    <a:pt x="1879259" y="444877"/>
                    <a:pt x="1873769" y="447151"/>
                    <a:pt x="1868045" y="447151"/>
                  </a:cubicBezTo>
                  <a:lnTo>
                    <a:pt x="21581" y="447151"/>
                  </a:lnTo>
                  <a:cubicBezTo>
                    <a:pt x="15858" y="447151"/>
                    <a:pt x="10368" y="444877"/>
                    <a:pt x="6321" y="440830"/>
                  </a:cubicBezTo>
                  <a:cubicBezTo>
                    <a:pt x="2274" y="436783"/>
                    <a:pt x="0" y="431293"/>
                    <a:pt x="0" y="425570"/>
                  </a:cubicBezTo>
                  <a:lnTo>
                    <a:pt x="0" y="21581"/>
                  </a:lnTo>
                  <a:cubicBezTo>
                    <a:pt x="0" y="15858"/>
                    <a:pt x="2274" y="10368"/>
                    <a:pt x="6321" y="6321"/>
                  </a:cubicBezTo>
                  <a:cubicBezTo>
                    <a:pt x="10368" y="2274"/>
                    <a:pt x="15858" y="0"/>
                    <a:pt x="2158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C5EBFF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1889627" cy="494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r>
                <a:rPr lang="en-US" sz="2599" b="1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Ensure your Udyam Registration is valid at the time of supply.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48630" y="7888831"/>
            <a:ext cx="7174676" cy="1697776"/>
            <a:chOff x="0" y="0"/>
            <a:chExt cx="1889627" cy="44715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89627" cy="447151"/>
            </a:xfrm>
            <a:custGeom>
              <a:avLst/>
              <a:gdLst/>
              <a:ahLst/>
              <a:cxnLst/>
              <a:rect l="l" t="t" r="r" b="b"/>
              <a:pathLst>
                <a:path w="1889627" h="447151">
                  <a:moveTo>
                    <a:pt x="21581" y="0"/>
                  </a:moveTo>
                  <a:lnTo>
                    <a:pt x="1868045" y="0"/>
                  </a:lnTo>
                  <a:cubicBezTo>
                    <a:pt x="1879965" y="0"/>
                    <a:pt x="1889627" y="9662"/>
                    <a:pt x="1889627" y="21581"/>
                  </a:cubicBezTo>
                  <a:lnTo>
                    <a:pt x="1889627" y="425570"/>
                  </a:lnTo>
                  <a:cubicBezTo>
                    <a:pt x="1889627" y="431293"/>
                    <a:pt x="1887353" y="436783"/>
                    <a:pt x="1883306" y="440830"/>
                  </a:cubicBezTo>
                  <a:cubicBezTo>
                    <a:pt x="1879259" y="444877"/>
                    <a:pt x="1873769" y="447151"/>
                    <a:pt x="1868045" y="447151"/>
                  </a:cubicBezTo>
                  <a:lnTo>
                    <a:pt x="21581" y="447151"/>
                  </a:lnTo>
                  <a:cubicBezTo>
                    <a:pt x="15858" y="447151"/>
                    <a:pt x="10368" y="444877"/>
                    <a:pt x="6321" y="440830"/>
                  </a:cubicBezTo>
                  <a:cubicBezTo>
                    <a:pt x="2274" y="436783"/>
                    <a:pt x="0" y="431293"/>
                    <a:pt x="0" y="425570"/>
                  </a:cubicBezTo>
                  <a:lnTo>
                    <a:pt x="0" y="21581"/>
                  </a:lnTo>
                  <a:cubicBezTo>
                    <a:pt x="0" y="15858"/>
                    <a:pt x="2274" y="10368"/>
                    <a:pt x="6321" y="6321"/>
                  </a:cubicBezTo>
                  <a:cubicBezTo>
                    <a:pt x="10368" y="2274"/>
                    <a:pt x="15858" y="0"/>
                    <a:pt x="2158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C5EBFF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889627" cy="494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r>
                <a:rPr lang="en-US" sz="2599" b="1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Send formal reminders and notices before initiating legal action.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392338" y="7888831"/>
            <a:ext cx="7174676" cy="1697776"/>
            <a:chOff x="0" y="0"/>
            <a:chExt cx="1889627" cy="44715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89627" cy="447151"/>
            </a:xfrm>
            <a:custGeom>
              <a:avLst/>
              <a:gdLst/>
              <a:ahLst/>
              <a:cxnLst/>
              <a:rect l="l" t="t" r="r" b="b"/>
              <a:pathLst>
                <a:path w="1889627" h="447151">
                  <a:moveTo>
                    <a:pt x="21581" y="0"/>
                  </a:moveTo>
                  <a:lnTo>
                    <a:pt x="1868045" y="0"/>
                  </a:lnTo>
                  <a:cubicBezTo>
                    <a:pt x="1879965" y="0"/>
                    <a:pt x="1889627" y="9662"/>
                    <a:pt x="1889627" y="21581"/>
                  </a:cubicBezTo>
                  <a:lnTo>
                    <a:pt x="1889627" y="425570"/>
                  </a:lnTo>
                  <a:cubicBezTo>
                    <a:pt x="1889627" y="431293"/>
                    <a:pt x="1887353" y="436783"/>
                    <a:pt x="1883306" y="440830"/>
                  </a:cubicBezTo>
                  <a:cubicBezTo>
                    <a:pt x="1879259" y="444877"/>
                    <a:pt x="1873769" y="447151"/>
                    <a:pt x="1868045" y="447151"/>
                  </a:cubicBezTo>
                  <a:lnTo>
                    <a:pt x="21581" y="447151"/>
                  </a:lnTo>
                  <a:cubicBezTo>
                    <a:pt x="15858" y="447151"/>
                    <a:pt x="10368" y="444877"/>
                    <a:pt x="6321" y="440830"/>
                  </a:cubicBezTo>
                  <a:cubicBezTo>
                    <a:pt x="2274" y="436783"/>
                    <a:pt x="0" y="431293"/>
                    <a:pt x="0" y="425570"/>
                  </a:cubicBezTo>
                  <a:lnTo>
                    <a:pt x="0" y="21581"/>
                  </a:lnTo>
                  <a:cubicBezTo>
                    <a:pt x="0" y="15858"/>
                    <a:pt x="2274" y="10368"/>
                    <a:pt x="6321" y="6321"/>
                  </a:cubicBezTo>
                  <a:cubicBezTo>
                    <a:pt x="10368" y="2274"/>
                    <a:pt x="15858" y="0"/>
                    <a:pt x="2158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C5EBFF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1889627" cy="494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r>
                <a:rPr lang="en-US" sz="2599" b="1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Following up regularly &amp; formally</a:t>
              </a:r>
            </a:p>
            <a:p>
              <a:pPr algn="ctr">
                <a:lnSpc>
                  <a:spcPts val="3639"/>
                </a:lnSpc>
              </a:pPr>
              <a:endParaRPr lang="en-US" sz="2599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392338" y="5657655"/>
            <a:ext cx="7174676" cy="1697776"/>
            <a:chOff x="0" y="0"/>
            <a:chExt cx="1889627" cy="44715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889627" cy="447151"/>
            </a:xfrm>
            <a:custGeom>
              <a:avLst/>
              <a:gdLst/>
              <a:ahLst/>
              <a:cxnLst/>
              <a:rect l="l" t="t" r="r" b="b"/>
              <a:pathLst>
                <a:path w="1889627" h="447151">
                  <a:moveTo>
                    <a:pt x="21581" y="0"/>
                  </a:moveTo>
                  <a:lnTo>
                    <a:pt x="1868045" y="0"/>
                  </a:lnTo>
                  <a:cubicBezTo>
                    <a:pt x="1879965" y="0"/>
                    <a:pt x="1889627" y="9662"/>
                    <a:pt x="1889627" y="21581"/>
                  </a:cubicBezTo>
                  <a:lnTo>
                    <a:pt x="1889627" y="425570"/>
                  </a:lnTo>
                  <a:cubicBezTo>
                    <a:pt x="1889627" y="431293"/>
                    <a:pt x="1887353" y="436783"/>
                    <a:pt x="1883306" y="440830"/>
                  </a:cubicBezTo>
                  <a:cubicBezTo>
                    <a:pt x="1879259" y="444877"/>
                    <a:pt x="1873769" y="447151"/>
                    <a:pt x="1868045" y="447151"/>
                  </a:cubicBezTo>
                  <a:lnTo>
                    <a:pt x="21581" y="447151"/>
                  </a:lnTo>
                  <a:cubicBezTo>
                    <a:pt x="15858" y="447151"/>
                    <a:pt x="10368" y="444877"/>
                    <a:pt x="6321" y="440830"/>
                  </a:cubicBezTo>
                  <a:cubicBezTo>
                    <a:pt x="2274" y="436783"/>
                    <a:pt x="0" y="431293"/>
                    <a:pt x="0" y="425570"/>
                  </a:cubicBezTo>
                  <a:lnTo>
                    <a:pt x="0" y="21581"/>
                  </a:lnTo>
                  <a:cubicBezTo>
                    <a:pt x="0" y="15858"/>
                    <a:pt x="2274" y="10368"/>
                    <a:pt x="6321" y="6321"/>
                  </a:cubicBezTo>
                  <a:cubicBezTo>
                    <a:pt x="10368" y="2274"/>
                    <a:pt x="15858" y="0"/>
                    <a:pt x="2158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C5EBFF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1889627" cy="494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r>
                <a:rPr lang="en-US" sz="2599" b="1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Consider offering discounts for early payments to reduce exposure.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392338" y="3263391"/>
            <a:ext cx="7174676" cy="1995830"/>
            <a:chOff x="0" y="0"/>
            <a:chExt cx="1889627" cy="52565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889627" cy="525651"/>
            </a:xfrm>
            <a:custGeom>
              <a:avLst/>
              <a:gdLst/>
              <a:ahLst/>
              <a:cxnLst/>
              <a:rect l="l" t="t" r="r" b="b"/>
              <a:pathLst>
                <a:path w="1889627" h="525651">
                  <a:moveTo>
                    <a:pt x="21581" y="0"/>
                  </a:moveTo>
                  <a:lnTo>
                    <a:pt x="1868045" y="0"/>
                  </a:lnTo>
                  <a:cubicBezTo>
                    <a:pt x="1879965" y="0"/>
                    <a:pt x="1889627" y="9662"/>
                    <a:pt x="1889627" y="21581"/>
                  </a:cubicBezTo>
                  <a:lnTo>
                    <a:pt x="1889627" y="504069"/>
                  </a:lnTo>
                  <a:cubicBezTo>
                    <a:pt x="1889627" y="509793"/>
                    <a:pt x="1887353" y="515282"/>
                    <a:pt x="1883306" y="519330"/>
                  </a:cubicBezTo>
                  <a:cubicBezTo>
                    <a:pt x="1879259" y="523377"/>
                    <a:pt x="1873769" y="525651"/>
                    <a:pt x="1868045" y="525651"/>
                  </a:cubicBezTo>
                  <a:lnTo>
                    <a:pt x="21581" y="525651"/>
                  </a:lnTo>
                  <a:cubicBezTo>
                    <a:pt x="15858" y="525651"/>
                    <a:pt x="10368" y="523377"/>
                    <a:pt x="6321" y="519330"/>
                  </a:cubicBezTo>
                  <a:cubicBezTo>
                    <a:pt x="2274" y="515282"/>
                    <a:pt x="0" y="509793"/>
                    <a:pt x="0" y="504069"/>
                  </a:cubicBezTo>
                  <a:lnTo>
                    <a:pt x="0" y="21581"/>
                  </a:lnTo>
                  <a:cubicBezTo>
                    <a:pt x="0" y="15858"/>
                    <a:pt x="2274" y="10368"/>
                    <a:pt x="6321" y="6321"/>
                  </a:cubicBezTo>
                  <a:cubicBezTo>
                    <a:pt x="10368" y="2274"/>
                    <a:pt x="15858" y="0"/>
                    <a:pt x="2158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C5EBFF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1889627" cy="5732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r>
                <a:rPr lang="en-US" sz="2599" b="1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Keep detailed documentation:</a:t>
              </a:r>
            </a:p>
            <a:p>
              <a:pPr marL="561332" lvl="1" indent="-280666" algn="ctr">
                <a:lnSpc>
                  <a:spcPts val="3639"/>
                </a:lnSpc>
                <a:buFont typeface="Arial"/>
                <a:buChar char="•"/>
              </a:pPr>
              <a:r>
                <a:rPr lang="en-US" sz="2599" b="1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Signed delivery notes</a:t>
              </a:r>
            </a:p>
            <a:p>
              <a:pPr marL="561332" lvl="1" indent="-280666" algn="ctr">
                <a:lnSpc>
                  <a:spcPts val="3639"/>
                </a:lnSpc>
                <a:buFont typeface="Arial"/>
                <a:buChar char="•"/>
              </a:pPr>
              <a:r>
                <a:rPr lang="en-US" sz="2599" b="1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Email conversations</a:t>
              </a:r>
            </a:p>
            <a:p>
              <a:pPr marL="561332" lvl="1" indent="-280666" algn="ctr">
                <a:lnSpc>
                  <a:spcPts val="3639"/>
                </a:lnSpc>
                <a:buFont typeface="Arial"/>
                <a:buChar char="•"/>
              </a:pPr>
              <a:r>
                <a:rPr lang="en-US" sz="2599" b="1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Invoices &amp; receipts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48630" y="3263391"/>
            <a:ext cx="7174676" cy="1697776"/>
            <a:chOff x="0" y="0"/>
            <a:chExt cx="1889627" cy="44715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889627" cy="447151"/>
            </a:xfrm>
            <a:custGeom>
              <a:avLst/>
              <a:gdLst/>
              <a:ahLst/>
              <a:cxnLst/>
              <a:rect l="l" t="t" r="r" b="b"/>
              <a:pathLst>
                <a:path w="1889627" h="447151">
                  <a:moveTo>
                    <a:pt x="21581" y="0"/>
                  </a:moveTo>
                  <a:lnTo>
                    <a:pt x="1868045" y="0"/>
                  </a:lnTo>
                  <a:cubicBezTo>
                    <a:pt x="1879965" y="0"/>
                    <a:pt x="1889627" y="9662"/>
                    <a:pt x="1889627" y="21581"/>
                  </a:cubicBezTo>
                  <a:lnTo>
                    <a:pt x="1889627" y="425570"/>
                  </a:lnTo>
                  <a:cubicBezTo>
                    <a:pt x="1889627" y="431293"/>
                    <a:pt x="1887353" y="436783"/>
                    <a:pt x="1883306" y="440830"/>
                  </a:cubicBezTo>
                  <a:cubicBezTo>
                    <a:pt x="1879259" y="444877"/>
                    <a:pt x="1873769" y="447151"/>
                    <a:pt x="1868045" y="447151"/>
                  </a:cubicBezTo>
                  <a:lnTo>
                    <a:pt x="21581" y="447151"/>
                  </a:lnTo>
                  <a:cubicBezTo>
                    <a:pt x="15858" y="447151"/>
                    <a:pt x="10368" y="444877"/>
                    <a:pt x="6321" y="440830"/>
                  </a:cubicBezTo>
                  <a:cubicBezTo>
                    <a:pt x="2274" y="436783"/>
                    <a:pt x="0" y="431293"/>
                    <a:pt x="0" y="425570"/>
                  </a:cubicBezTo>
                  <a:lnTo>
                    <a:pt x="0" y="21581"/>
                  </a:lnTo>
                  <a:cubicBezTo>
                    <a:pt x="0" y="15858"/>
                    <a:pt x="2274" y="10368"/>
                    <a:pt x="6321" y="6321"/>
                  </a:cubicBezTo>
                  <a:cubicBezTo>
                    <a:pt x="10368" y="2274"/>
                    <a:pt x="15858" y="0"/>
                    <a:pt x="2158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C5EBFF"/>
              </a:solidFill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1889627" cy="494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r>
                <a:rPr lang="en-US" sz="2599" b="1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Always have written contracts with clear payment terms.</a:t>
              </a:r>
            </a:p>
          </p:txBody>
        </p:sp>
      </p:grpSp>
      <p:sp>
        <p:nvSpPr>
          <p:cNvPr id="22" name="TextBox 7">
            <a:extLst>
              <a:ext uri="{FF2B5EF4-FFF2-40B4-BE49-F238E27FC236}">
                <a16:creationId xmlns:a16="http://schemas.microsoft.com/office/drawing/2014/main" id="{68E67803-FFCE-6366-17F1-1078FE498AED}"/>
              </a:ext>
            </a:extLst>
          </p:cNvPr>
          <p:cNvSpPr txBox="1"/>
          <p:nvPr/>
        </p:nvSpPr>
        <p:spPr>
          <a:xfrm>
            <a:off x="11596628" y="9785868"/>
            <a:ext cx="5268713" cy="481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S DALMIYA AND ASSOCIATES</a:t>
            </a:r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C5F82DDE-BEA5-A4B7-C84B-8E9F59EE6C74}"/>
              </a:ext>
            </a:extLst>
          </p:cNvPr>
          <p:cNvSpPr/>
          <p:nvPr/>
        </p:nvSpPr>
        <p:spPr>
          <a:xfrm>
            <a:off x="17063951" y="9346137"/>
            <a:ext cx="994912" cy="879462"/>
          </a:xfrm>
          <a:custGeom>
            <a:avLst/>
            <a:gdLst/>
            <a:ahLst/>
            <a:cxnLst/>
            <a:rect l="l" t="t" r="r" b="b"/>
            <a:pathLst>
              <a:path w="1582471" h="1589535">
                <a:moveTo>
                  <a:pt x="0" y="0"/>
                </a:moveTo>
                <a:lnTo>
                  <a:pt x="1582471" y="0"/>
                </a:lnTo>
                <a:lnTo>
                  <a:pt x="1582471" y="1589535"/>
                </a:lnTo>
                <a:lnTo>
                  <a:pt x="0" y="15895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3B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3534619" y="3610118"/>
            <a:ext cx="1543050" cy="771525"/>
            <a:chOff x="0" y="0"/>
            <a:chExt cx="812800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cubicBezTo>
                    <a:pt x="721824" y="0"/>
                    <a:pt x="812800" y="90976"/>
                    <a:pt x="812800" y="203200"/>
                  </a:cubicBezTo>
                  <a:cubicBezTo>
                    <a:pt x="812800" y="315424"/>
                    <a:pt x="721824" y="406400"/>
                    <a:pt x="6096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C5EB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V="1">
            <a:off x="-217260" y="-1627558"/>
            <a:ext cx="18722521" cy="5312515"/>
          </a:xfrm>
          <a:custGeom>
            <a:avLst/>
            <a:gdLst/>
            <a:ahLst/>
            <a:cxnLst/>
            <a:rect l="l" t="t" r="r" b="b"/>
            <a:pathLst>
              <a:path w="18722521" h="5312515">
                <a:moveTo>
                  <a:pt x="0" y="5312516"/>
                </a:moveTo>
                <a:lnTo>
                  <a:pt x="18722520" y="5312516"/>
                </a:lnTo>
                <a:lnTo>
                  <a:pt x="18722520" y="0"/>
                </a:lnTo>
                <a:lnTo>
                  <a:pt x="0" y="0"/>
                </a:lnTo>
                <a:lnTo>
                  <a:pt x="0" y="531251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697111" y="4082946"/>
            <a:ext cx="5280702" cy="5340785"/>
          </a:xfrm>
          <a:custGeom>
            <a:avLst/>
            <a:gdLst/>
            <a:ahLst/>
            <a:cxnLst/>
            <a:rect l="l" t="t" r="r" b="b"/>
            <a:pathLst>
              <a:path w="5280702" h="5340785">
                <a:moveTo>
                  <a:pt x="0" y="0"/>
                </a:moveTo>
                <a:lnTo>
                  <a:pt x="5280701" y="0"/>
                </a:lnTo>
                <a:lnTo>
                  <a:pt x="5280701" y="5340785"/>
                </a:lnTo>
                <a:lnTo>
                  <a:pt x="0" y="53407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1982018" y="4388370"/>
            <a:ext cx="4710886" cy="4710886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5EB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8329" tIns="38329" rIns="38329" bIns="38329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178652" y="4585004"/>
            <a:ext cx="4317618" cy="4317618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25000" r="-25000"/>
              </a:stretch>
            </a:blipFill>
            <a:ln w="266700" cap="sq">
              <a:solidFill>
                <a:srgbClr val="183B75"/>
              </a:solidFill>
              <a:prstDash val="solid"/>
              <a:miter/>
            </a:ln>
          </p:spPr>
        </p:sp>
      </p:grpSp>
      <p:sp>
        <p:nvSpPr>
          <p:cNvPr id="12" name="Freeform 12"/>
          <p:cNvSpPr/>
          <p:nvPr/>
        </p:nvSpPr>
        <p:spPr>
          <a:xfrm rot="-10800000">
            <a:off x="11634475" y="8163258"/>
            <a:ext cx="5343337" cy="1260473"/>
          </a:xfrm>
          <a:custGeom>
            <a:avLst/>
            <a:gdLst/>
            <a:ahLst/>
            <a:cxnLst/>
            <a:rect l="l" t="t" r="r" b="b"/>
            <a:pathLst>
              <a:path w="5343337" h="1260473">
                <a:moveTo>
                  <a:pt x="0" y="0"/>
                </a:moveTo>
                <a:lnTo>
                  <a:pt x="5343337" y="0"/>
                </a:lnTo>
                <a:lnTo>
                  <a:pt x="5343337" y="1260473"/>
                </a:lnTo>
                <a:lnTo>
                  <a:pt x="0" y="12604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559" b="-326286"/>
            </a:stretch>
          </a:blipFill>
        </p:spPr>
      </p:sp>
      <p:grpSp>
        <p:nvGrpSpPr>
          <p:cNvPr id="13" name="Group 13"/>
          <p:cNvGrpSpPr/>
          <p:nvPr/>
        </p:nvGrpSpPr>
        <p:grpSpPr>
          <a:xfrm rot="5400000">
            <a:off x="16352426" y="7994562"/>
            <a:ext cx="337393" cy="337393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5EB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8329" tIns="38329" rIns="38329" bIns="38329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5400000">
            <a:off x="11959006" y="7994562"/>
            <a:ext cx="337393" cy="337393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5EB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8329" tIns="38329" rIns="38329" bIns="38329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456391" y="923826"/>
            <a:ext cx="7092679" cy="7896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738"/>
              </a:lnSpc>
              <a:spcBef>
                <a:spcPct val="0"/>
              </a:spcBef>
            </a:pPr>
            <a:endParaRPr dirty="0"/>
          </a:p>
          <a:p>
            <a:pPr algn="ctr">
              <a:lnSpc>
                <a:spcPts val="15738"/>
              </a:lnSpc>
              <a:spcBef>
                <a:spcPct val="0"/>
              </a:spcBef>
            </a:pPr>
            <a:r>
              <a:rPr lang="en-US" sz="11241" dirty="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Q&amp;A </a:t>
            </a:r>
          </a:p>
          <a:p>
            <a:pPr algn="ctr">
              <a:lnSpc>
                <a:spcPts val="15738"/>
              </a:lnSpc>
              <a:spcBef>
                <a:spcPct val="0"/>
              </a:spcBef>
            </a:pPr>
            <a:r>
              <a:rPr lang="en-US" sz="11241" dirty="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and </a:t>
            </a:r>
          </a:p>
          <a:p>
            <a:pPr algn="ctr">
              <a:lnSpc>
                <a:spcPts val="15738"/>
              </a:lnSpc>
              <a:spcBef>
                <a:spcPct val="0"/>
              </a:spcBef>
            </a:pPr>
            <a:r>
              <a:rPr lang="en-US" sz="11241" dirty="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Wrap-Up</a:t>
            </a: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A73F54ED-92F4-70C5-1A94-18D0E5FC63AE}"/>
              </a:ext>
            </a:extLst>
          </p:cNvPr>
          <p:cNvSpPr txBox="1"/>
          <p:nvPr/>
        </p:nvSpPr>
        <p:spPr>
          <a:xfrm>
            <a:off x="2590800" y="9563100"/>
            <a:ext cx="5268713" cy="481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S DALMIYA AND ASSOCIATES</a:t>
            </a:r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619A7085-7D2C-32A9-7E21-C0E7231B199C}"/>
              </a:ext>
            </a:extLst>
          </p:cNvPr>
          <p:cNvSpPr/>
          <p:nvPr/>
        </p:nvSpPr>
        <p:spPr>
          <a:xfrm>
            <a:off x="283938" y="9241169"/>
            <a:ext cx="1172453" cy="803262"/>
          </a:xfrm>
          <a:custGeom>
            <a:avLst/>
            <a:gdLst/>
            <a:ahLst/>
            <a:cxnLst/>
            <a:rect l="l" t="t" r="r" b="b"/>
            <a:pathLst>
              <a:path w="1582471" h="1589535">
                <a:moveTo>
                  <a:pt x="0" y="0"/>
                </a:moveTo>
                <a:lnTo>
                  <a:pt x="1582471" y="0"/>
                </a:lnTo>
                <a:lnTo>
                  <a:pt x="1582471" y="1589535"/>
                </a:lnTo>
                <a:lnTo>
                  <a:pt x="0" y="158953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3B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2013321" y="2436076"/>
            <a:ext cx="16274679" cy="8137340"/>
          </a:xfrm>
          <a:custGeom>
            <a:avLst/>
            <a:gdLst/>
            <a:ahLst/>
            <a:cxnLst/>
            <a:rect l="l" t="t" r="r" b="b"/>
            <a:pathLst>
              <a:path w="16274679" h="8137340">
                <a:moveTo>
                  <a:pt x="16274679" y="0"/>
                </a:moveTo>
                <a:lnTo>
                  <a:pt x="0" y="0"/>
                </a:lnTo>
                <a:lnTo>
                  <a:pt x="0" y="8137340"/>
                </a:lnTo>
                <a:lnTo>
                  <a:pt x="16274679" y="8137340"/>
                </a:lnTo>
                <a:lnTo>
                  <a:pt x="1627467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010400" y="6866825"/>
            <a:ext cx="412213" cy="412213"/>
          </a:xfrm>
          <a:custGeom>
            <a:avLst/>
            <a:gdLst/>
            <a:ahLst/>
            <a:cxnLst/>
            <a:rect l="l" t="t" r="r" b="b"/>
            <a:pathLst>
              <a:path w="412213" h="412213">
                <a:moveTo>
                  <a:pt x="0" y="0"/>
                </a:moveTo>
                <a:lnTo>
                  <a:pt x="412213" y="0"/>
                </a:lnTo>
                <a:lnTo>
                  <a:pt x="412213" y="412213"/>
                </a:lnTo>
                <a:lnTo>
                  <a:pt x="0" y="4122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Freeform 10"/>
          <p:cNvSpPr/>
          <p:nvPr/>
        </p:nvSpPr>
        <p:spPr>
          <a:xfrm>
            <a:off x="6007429" y="6180272"/>
            <a:ext cx="412213" cy="412213"/>
          </a:xfrm>
          <a:custGeom>
            <a:avLst/>
            <a:gdLst/>
            <a:ahLst/>
            <a:cxnLst/>
            <a:rect l="l" t="t" r="r" b="b"/>
            <a:pathLst>
              <a:path w="412213" h="412213">
                <a:moveTo>
                  <a:pt x="0" y="0"/>
                </a:moveTo>
                <a:lnTo>
                  <a:pt x="412213" y="0"/>
                </a:lnTo>
                <a:lnTo>
                  <a:pt x="412213" y="412213"/>
                </a:lnTo>
                <a:lnTo>
                  <a:pt x="0" y="4122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946644" y="8174651"/>
            <a:ext cx="412213" cy="412213"/>
          </a:xfrm>
          <a:custGeom>
            <a:avLst/>
            <a:gdLst/>
            <a:ahLst/>
            <a:cxnLst/>
            <a:rect l="l" t="t" r="r" b="b"/>
            <a:pathLst>
              <a:path w="412213" h="412213">
                <a:moveTo>
                  <a:pt x="0" y="0"/>
                </a:moveTo>
                <a:lnTo>
                  <a:pt x="412213" y="0"/>
                </a:lnTo>
                <a:lnTo>
                  <a:pt x="412213" y="412213"/>
                </a:lnTo>
                <a:lnTo>
                  <a:pt x="0" y="4122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355257" y="1385817"/>
            <a:ext cx="9577486" cy="3156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87"/>
              </a:lnSpc>
              <a:spcBef>
                <a:spcPct val="0"/>
              </a:spcBef>
            </a:pPr>
            <a:r>
              <a:rPr lang="en-US" sz="18562" dirty="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thank you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7924800" y="4277766"/>
            <a:ext cx="5267659" cy="174458"/>
            <a:chOff x="0" y="0"/>
            <a:chExt cx="12270988" cy="4064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270988" cy="406400"/>
            </a:xfrm>
            <a:custGeom>
              <a:avLst/>
              <a:gdLst/>
              <a:ahLst/>
              <a:cxnLst/>
              <a:rect l="l" t="t" r="r" b="b"/>
              <a:pathLst>
                <a:path w="12270988" h="406400">
                  <a:moveTo>
                    <a:pt x="12067788" y="0"/>
                  </a:moveTo>
                  <a:cubicBezTo>
                    <a:pt x="12180012" y="0"/>
                    <a:pt x="12270988" y="90976"/>
                    <a:pt x="12270988" y="203200"/>
                  </a:cubicBezTo>
                  <a:cubicBezTo>
                    <a:pt x="12270988" y="315424"/>
                    <a:pt x="12180012" y="406400"/>
                    <a:pt x="1206778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C5EB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12270988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358857" y="4295619"/>
            <a:ext cx="4393463" cy="174458"/>
            <a:chOff x="0" y="0"/>
            <a:chExt cx="10234552" cy="406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234552" cy="406400"/>
            </a:xfrm>
            <a:custGeom>
              <a:avLst/>
              <a:gdLst/>
              <a:ahLst/>
              <a:cxnLst/>
              <a:rect l="l" t="t" r="r" b="b"/>
              <a:pathLst>
                <a:path w="10234552" h="406400">
                  <a:moveTo>
                    <a:pt x="10031352" y="0"/>
                  </a:moveTo>
                  <a:cubicBezTo>
                    <a:pt x="10143576" y="0"/>
                    <a:pt x="10234552" y="90976"/>
                    <a:pt x="10234552" y="203200"/>
                  </a:cubicBezTo>
                  <a:cubicBezTo>
                    <a:pt x="10234552" y="315424"/>
                    <a:pt x="10143576" y="406400"/>
                    <a:pt x="1003135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1023455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-514350" y="9320591"/>
            <a:ext cx="3086100" cy="1524000"/>
            <a:chOff x="0" y="0"/>
            <a:chExt cx="812800" cy="40138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401383"/>
            </a:xfrm>
            <a:custGeom>
              <a:avLst/>
              <a:gdLst/>
              <a:ahLst/>
              <a:cxnLst/>
              <a:rect l="l" t="t" r="r" b="b"/>
              <a:pathLst>
                <a:path w="812800" h="401383">
                  <a:moveTo>
                    <a:pt x="0" y="0"/>
                  </a:moveTo>
                  <a:lnTo>
                    <a:pt x="812800" y="0"/>
                  </a:lnTo>
                  <a:lnTo>
                    <a:pt x="812800" y="401383"/>
                  </a:lnTo>
                  <a:lnTo>
                    <a:pt x="0" y="401383"/>
                  </a:lnTo>
                  <a:close/>
                </a:path>
              </a:pathLst>
            </a:custGeom>
            <a:solidFill>
              <a:srgbClr val="C5EB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812800" cy="449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7601878" y="6874149"/>
            <a:ext cx="4300884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sz="25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+91-9660750519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705846" y="6141922"/>
            <a:ext cx="5403377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sz="25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sdalmiya.associates@gmail.com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536117" y="8155064"/>
            <a:ext cx="7977545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sz="25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Room no. 1H, 16, British Indian Street, Kolkata-700069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486400" y="4848691"/>
            <a:ext cx="6889040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CS SHWETA DALMIYA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PRACTISING COMPANY SECRETARY </a:t>
            </a:r>
          </a:p>
        </p:txBody>
      </p:sp>
      <p:sp>
        <p:nvSpPr>
          <p:cNvPr id="26" name="Freeform 6">
            <a:extLst>
              <a:ext uri="{FF2B5EF4-FFF2-40B4-BE49-F238E27FC236}">
                <a16:creationId xmlns:a16="http://schemas.microsoft.com/office/drawing/2014/main" id="{CB3090FF-358C-C8BE-18DB-AF4B672063B0}"/>
              </a:ext>
            </a:extLst>
          </p:cNvPr>
          <p:cNvSpPr/>
          <p:nvPr/>
        </p:nvSpPr>
        <p:spPr>
          <a:xfrm>
            <a:off x="8352764" y="336891"/>
            <a:ext cx="1582471" cy="1589535"/>
          </a:xfrm>
          <a:custGeom>
            <a:avLst/>
            <a:gdLst/>
            <a:ahLst/>
            <a:cxnLst/>
            <a:rect l="l" t="t" r="r" b="b"/>
            <a:pathLst>
              <a:path w="1582471" h="1589535">
                <a:moveTo>
                  <a:pt x="0" y="0"/>
                </a:moveTo>
                <a:lnTo>
                  <a:pt x="1582471" y="0"/>
                </a:lnTo>
                <a:lnTo>
                  <a:pt x="1582471" y="1589535"/>
                </a:lnTo>
                <a:lnTo>
                  <a:pt x="0" y="158953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3B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799923">
            <a:off x="6931356" y="3498707"/>
            <a:ext cx="12263215" cy="6867400"/>
          </a:xfrm>
          <a:custGeom>
            <a:avLst/>
            <a:gdLst/>
            <a:ahLst/>
            <a:cxnLst/>
            <a:rect l="l" t="t" r="r" b="b"/>
            <a:pathLst>
              <a:path w="12263215" h="6867400">
                <a:moveTo>
                  <a:pt x="0" y="0"/>
                </a:moveTo>
                <a:lnTo>
                  <a:pt x="12263214" y="0"/>
                </a:lnTo>
                <a:lnTo>
                  <a:pt x="12263214" y="6867400"/>
                </a:lnTo>
                <a:lnTo>
                  <a:pt x="0" y="686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660602" y="2744951"/>
            <a:ext cx="6998941" cy="7078575"/>
          </a:xfrm>
          <a:custGeom>
            <a:avLst/>
            <a:gdLst/>
            <a:ahLst/>
            <a:cxnLst/>
            <a:rect l="l" t="t" r="r" b="b"/>
            <a:pathLst>
              <a:path w="6998941" h="7078575">
                <a:moveTo>
                  <a:pt x="0" y="0"/>
                </a:moveTo>
                <a:lnTo>
                  <a:pt x="6998941" y="0"/>
                </a:lnTo>
                <a:lnTo>
                  <a:pt x="6998941" y="7078575"/>
                </a:lnTo>
                <a:lnTo>
                  <a:pt x="0" y="70785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>
            <a:off x="13283261" y="5450625"/>
            <a:ext cx="7081956" cy="1670607"/>
          </a:xfrm>
          <a:custGeom>
            <a:avLst/>
            <a:gdLst/>
            <a:ahLst/>
            <a:cxnLst/>
            <a:rect l="l" t="t" r="r" b="b"/>
            <a:pathLst>
              <a:path w="7081956" h="1670607">
                <a:moveTo>
                  <a:pt x="0" y="0"/>
                </a:moveTo>
                <a:lnTo>
                  <a:pt x="7081956" y="0"/>
                </a:lnTo>
                <a:lnTo>
                  <a:pt x="7081956" y="1670608"/>
                </a:lnTo>
                <a:lnTo>
                  <a:pt x="0" y="16706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559" b="-32628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1038213" y="3162379"/>
            <a:ext cx="6243718" cy="624371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5EB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5765349" y="3126652"/>
            <a:ext cx="447174" cy="447174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5EB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765349" y="8949606"/>
            <a:ext cx="447174" cy="447174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5EB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433881" y="3302614"/>
            <a:ext cx="8786267" cy="5680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Under the Micro, Small &amp; Medium Enterprises Development Act (MSMED Act), 2006, MSMEs are classified based on investment in plant and machinery/equipment and annual turnover.</a:t>
            </a:r>
          </a:p>
          <a:p>
            <a:pPr algn="just">
              <a:lnSpc>
                <a:spcPts val="3499"/>
              </a:lnSpc>
              <a:spcBef>
                <a:spcPct val="0"/>
              </a:spcBef>
            </a:pPr>
            <a:endParaRPr lang="en-US" sz="2499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In the Union Budget 2025, Finance Minister Nirmala Sitharaman announced a major update to the New MSME classification, increasing the investment limit by 2.5 times and doubling the turnover limits. </a:t>
            </a:r>
          </a:p>
          <a:p>
            <a:pPr algn="just">
              <a:lnSpc>
                <a:spcPts val="3499"/>
              </a:lnSpc>
              <a:spcBef>
                <a:spcPct val="0"/>
              </a:spcBef>
            </a:pPr>
            <a:endParaRPr lang="en-US" sz="2499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This move is aimed at fostering growth, encouraging innovation, and creating a more enabling ecosystem for MSMEs to flourish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1528187"/>
            <a:ext cx="10861816" cy="1216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15"/>
              </a:lnSpc>
            </a:pPr>
            <a:r>
              <a:rPr lang="en-US" sz="9115">
                <a:solidFill>
                  <a:srgbClr val="C5EBFF"/>
                </a:solidFill>
                <a:latin typeface="Staatliches"/>
                <a:ea typeface="Staatliches"/>
                <a:cs typeface="Staatliches"/>
                <a:sym typeface="Staatliches"/>
              </a:rPr>
              <a:t>Introduction to MSMEs</a:t>
            </a:r>
          </a:p>
        </p:txBody>
      </p:sp>
      <p:sp>
        <p:nvSpPr>
          <p:cNvPr id="18" name="Freeform 18"/>
          <p:cNvSpPr/>
          <p:nvPr/>
        </p:nvSpPr>
        <p:spPr>
          <a:xfrm>
            <a:off x="427747" y="377838"/>
            <a:ext cx="974549" cy="978899"/>
          </a:xfrm>
          <a:custGeom>
            <a:avLst/>
            <a:gdLst/>
            <a:ahLst/>
            <a:cxnLst/>
            <a:rect l="l" t="t" r="r" b="b"/>
            <a:pathLst>
              <a:path w="974549" h="978899">
                <a:moveTo>
                  <a:pt x="0" y="0"/>
                </a:moveTo>
                <a:lnTo>
                  <a:pt x="974549" y="0"/>
                </a:lnTo>
                <a:lnTo>
                  <a:pt x="974549" y="978899"/>
                </a:lnTo>
                <a:lnTo>
                  <a:pt x="0" y="97889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6E0177E5-0078-28B1-A218-77B3BC0CF890}"/>
              </a:ext>
            </a:extLst>
          </p:cNvPr>
          <p:cNvSpPr txBox="1"/>
          <p:nvPr/>
        </p:nvSpPr>
        <p:spPr>
          <a:xfrm>
            <a:off x="12628411" y="626621"/>
            <a:ext cx="5268713" cy="481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S DALMIYA AND ASSOCIATES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5D12757-E6A3-9BC3-1B32-77947396B2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636" y="3372568"/>
            <a:ext cx="5957519" cy="58046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3B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950284" y="1435303"/>
            <a:ext cx="618033" cy="1122247"/>
          </a:xfrm>
          <a:custGeom>
            <a:avLst/>
            <a:gdLst/>
            <a:ahLst/>
            <a:cxnLst/>
            <a:rect l="l" t="t" r="r" b="b"/>
            <a:pathLst>
              <a:path w="618033" h="1122247">
                <a:moveTo>
                  <a:pt x="0" y="0"/>
                </a:moveTo>
                <a:lnTo>
                  <a:pt x="618032" y="0"/>
                </a:lnTo>
                <a:lnTo>
                  <a:pt x="618032" y="1122247"/>
                </a:lnTo>
                <a:lnTo>
                  <a:pt x="0" y="11222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8158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950284" y="2726269"/>
            <a:ext cx="618033" cy="1122247"/>
          </a:xfrm>
          <a:custGeom>
            <a:avLst/>
            <a:gdLst/>
            <a:ahLst/>
            <a:cxnLst/>
            <a:rect l="l" t="t" r="r" b="b"/>
            <a:pathLst>
              <a:path w="618033" h="1122247">
                <a:moveTo>
                  <a:pt x="0" y="0"/>
                </a:moveTo>
                <a:lnTo>
                  <a:pt x="618032" y="0"/>
                </a:lnTo>
                <a:lnTo>
                  <a:pt x="618032" y="1122247"/>
                </a:lnTo>
                <a:lnTo>
                  <a:pt x="0" y="11222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81583"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6925425" y="4540533"/>
            <a:ext cx="11556185" cy="5778092"/>
          </a:xfrm>
          <a:custGeom>
            <a:avLst/>
            <a:gdLst/>
            <a:ahLst/>
            <a:cxnLst/>
            <a:rect l="l" t="t" r="r" b="b"/>
            <a:pathLst>
              <a:path w="11556185" h="5778092">
                <a:moveTo>
                  <a:pt x="11556185" y="0"/>
                </a:moveTo>
                <a:lnTo>
                  <a:pt x="0" y="0"/>
                </a:lnTo>
                <a:lnTo>
                  <a:pt x="0" y="5778092"/>
                </a:lnTo>
                <a:lnTo>
                  <a:pt x="11556185" y="5778092"/>
                </a:lnTo>
                <a:lnTo>
                  <a:pt x="1155618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-472792" y="9426469"/>
            <a:ext cx="7710497" cy="1304570"/>
            <a:chOff x="0" y="0"/>
            <a:chExt cx="2030748" cy="3435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30748" cy="343590"/>
            </a:xfrm>
            <a:custGeom>
              <a:avLst/>
              <a:gdLst/>
              <a:ahLst/>
              <a:cxnLst/>
              <a:rect l="l" t="t" r="r" b="b"/>
              <a:pathLst>
                <a:path w="2030748" h="343590">
                  <a:moveTo>
                    <a:pt x="0" y="0"/>
                  </a:moveTo>
                  <a:lnTo>
                    <a:pt x="2030748" y="0"/>
                  </a:lnTo>
                  <a:lnTo>
                    <a:pt x="2030748" y="343590"/>
                  </a:lnTo>
                  <a:lnTo>
                    <a:pt x="0" y="343590"/>
                  </a:lnTo>
                  <a:close/>
                </a:path>
              </a:pathLst>
            </a:custGeom>
            <a:solidFill>
              <a:srgbClr val="C5EB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030748" cy="3912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468039" y="2557550"/>
            <a:ext cx="11258062" cy="6456205"/>
          </a:xfrm>
          <a:custGeom>
            <a:avLst/>
            <a:gdLst/>
            <a:ahLst/>
            <a:cxnLst/>
            <a:rect l="l" t="t" r="r" b="b"/>
            <a:pathLst>
              <a:path w="11258062" h="6456205">
                <a:moveTo>
                  <a:pt x="0" y="0"/>
                </a:moveTo>
                <a:lnTo>
                  <a:pt x="11258062" y="0"/>
                </a:lnTo>
                <a:lnTo>
                  <a:pt x="11258062" y="6456205"/>
                </a:lnTo>
                <a:lnTo>
                  <a:pt x="0" y="645620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460" b="-460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513080" y="962025"/>
            <a:ext cx="13167979" cy="1216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6"/>
              </a:lnSpc>
              <a:spcBef>
                <a:spcPct val="0"/>
              </a:spcBef>
            </a:pPr>
            <a:r>
              <a:rPr lang="en-US" sz="3497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REVISED CLASSIFICATION BASED ON INVESTMENT AND TURNOVER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151F8FA8-0CBA-F51D-4234-A09B739B26D4}"/>
              </a:ext>
            </a:extLst>
          </p:cNvPr>
          <p:cNvSpPr txBox="1"/>
          <p:nvPr/>
        </p:nvSpPr>
        <p:spPr>
          <a:xfrm>
            <a:off x="12299604" y="9615070"/>
            <a:ext cx="5268713" cy="481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 b="1" dirty="0">
                <a:solidFill>
                  <a:schemeClr val="tx2"/>
                </a:solidFill>
                <a:latin typeface="DM Sans Bold"/>
                <a:ea typeface="DM Sans Bold"/>
                <a:cs typeface="DM Sans Bold"/>
                <a:sym typeface="DM Sans Bold"/>
              </a:rPr>
              <a:t>S DALMIYA AND ASSOCIATES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878E5D77-4798-3885-3301-60856C211E4B}"/>
              </a:ext>
            </a:extLst>
          </p:cNvPr>
          <p:cNvSpPr/>
          <p:nvPr/>
        </p:nvSpPr>
        <p:spPr>
          <a:xfrm>
            <a:off x="17420347" y="9175339"/>
            <a:ext cx="867653" cy="879462"/>
          </a:xfrm>
          <a:custGeom>
            <a:avLst/>
            <a:gdLst/>
            <a:ahLst/>
            <a:cxnLst/>
            <a:rect l="l" t="t" r="r" b="b"/>
            <a:pathLst>
              <a:path w="1582471" h="1589535">
                <a:moveTo>
                  <a:pt x="0" y="0"/>
                </a:moveTo>
                <a:lnTo>
                  <a:pt x="1582471" y="0"/>
                </a:lnTo>
                <a:lnTo>
                  <a:pt x="1582471" y="1589535"/>
                </a:lnTo>
                <a:lnTo>
                  <a:pt x="0" y="15895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3B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1094" y="1231290"/>
            <a:ext cx="11088048" cy="1333725"/>
            <a:chOff x="0" y="0"/>
            <a:chExt cx="3378645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78645" cy="406400"/>
            </a:xfrm>
            <a:custGeom>
              <a:avLst/>
              <a:gdLst/>
              <a:ahLst/>
              <a:cxnLst/>
              <a:rect l="l" t="t" r="r" b="b"/>
              <a:pathLst>
                <a:path w="3378645" h="406400">
                  <a:moveTo>
                    <a:pt x="3175445" y="0"/>
                  </a:moveTo>
                  <a:cubicBezTo>
                    <a:pt x="3287669" y="0"/>
                    <a:pt x="3378645" y="90976"/>
                    <a:pt x="3378645" y="203200"/>
                  </a:cubicBezTo>
                  <a:cubicBezTo>
                    <a:pt x="3378645" y="315424"/>
                    <a:pt x="3287669" y="406400"/>
                    <a:pt x="317544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378645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1472461"/>
            <a:ext cx="10252837" cy="1384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6"/>
              </a:lnSpc>
            </a:pPr>
            <a:r>
              <a:rPr lang="en-US" sz="3997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BENEFITS OF BEING CLASSIFIED AS MSME</a:t>
            </a:r>
          </a:p>
          <a:p>
            <a:pPr algn="ctr">
              <a:lnSpc>
                <a:spcPts val="5596"/>
              </a:lnSpc>
              <a:spcBef>
                <a:spcPct val="0"/>
              </a:spcBef>
            </a:pPr>
            <a:endParaRPr lang="en-US" sz="3997" b="1">
              <a:solidFill>
                <a:srgbClr val="FFFFFF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2764298"/>
            <a:ext cx="19937153" cy="5802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96598" lvl="1" indent="-448299" algn="just">
              <a:lnSpc>
                <a:spcPts val="5813"/>
              </a:lnSpc>
              <a:buFont typeface="Arial"/>
              <a:buChar char="•"/>
            </a:pPr>
            <a:r>
              <a:rPr lang="en-US" sz="4152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Collateral-Free Loans</a:t>
            </a:r>
          </a:p>
          <a:p>
            <a:pPr marL="896598" lvl="1" indent="-448299" algn="just">
              <a:lnSpc>
                <a:spcPts val="5813"/>
              </a:lnSpc>
              <a:buFont typeface="Arial"/>
              <a:buChar char="•"/>
            </a:pPr>
            <a:r>
              <a:rPr lang="en-US" sz="4152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Lower Interest Rates &amp; Priority Lending</a:t>
            </a:r>
          </a:p>
          <a:p>
            <a:pPr marL="896598" lvl="1" indent="-448299" algn="just">
              <a:lnSpc>
                <a:spcPts val="5813"/>
              </a:lnSpc>
              <a:buFont typeface="Arial"/>
              <a:buChar char="•"/>
            </a:pPr>
            <a:r>
              <a:rPr lang="en-US" sz="4152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Government Subsidies &amp; Incentives</a:t>
            </a:r>
          </a:p>
          <a:p>
            <a:pPr marL="896598" lvl="1" indent="-448299" algn="just">
              <a:lnSpc>
                <a:spcPts val="5813"/>
              </a:lnSpc>
              <a:buFont typeface="Arial"/>
              <a:buChar char="•"/>
            </a:pPr>
            <a:r>
              <a:rPr lang="en-US" sz="4152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Preference in Procurement</a:t>
            </a:r>
          </a:p>
          <a:p>
            <a:pPr marL="896598" lvl="1" indent="-448299" algn="just">
              <a:lnSpc>
                <a:spcPts val="5813"/>
              </a:lnSpc>
              <a:buFont typeface="Arial"/>
              <a:buChar char="•"/>
            </a:pPr>
            <a:r>
              <a:rPr lang="en-US" sz="4152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Protection Against Delayed Payments</a:t>
            </a:r>
          </a:p>
          <a:p>
            <a:pPr marL="896598" lvl="1" indent="-448299" algn="just">
              <a:lnSpc>
                <a:spcPts val="5813"/>
              </a:lnSpc>
              <a:buFont typeface="Arial"/>
              <a:buChar char="•"/>
            </a:pPr>
            <a:r>
              <a:rPr lang="en-US" sz="4152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Tax &amp; Compliance Benefits</a:t>
            </a:r>
          </a:p>
          <a:p>
            <a:pPr marL="896598" lvl="1" indent="-448299" algn="just">
              <a:lnSpc>
                <a:spcPts val="5813"/>
              </a:lnSpc>
              <a:buFont typeface="Arial"/>
              <a:buChar char="•"/>
            </a:pPr>
            <a:r>
              <a:rPr lang="en-US" sz="4152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Credit Rating &amp; Easier Access to Capital Markets</a:t>
            </a:r>
          </a:p>
          <a:p>
            <a:pPr marL="896598" lvl="1" indent="-448299" algn="just">
              <a:lnSpc>
                <a:spcPts val="5813"/>
              </a:lnSpc>
              <a:buFont typeface="Arial"/>
              <a:buChar char="•"/>
            </a:pPr>
            <a:r>
              <a:rPr lang="en-US" sz="4152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Skill Development &amp; Training Programs</a:t>
            </a:r>
          </a:p>
        </p:txBody>
      </p:sp>
      <p:sp>
        <p:nvSpPr>
          <p:cNvPr id="7" name="Freeform 7"/>
          <p:cNvSpPr/>
          <p:nvPr/>
        </p:nvSpPr>
        <p:spPr>
          <a:xfrm rot="-5400000">
            <a:off x="12893781" y="420750"/>
            <a:ext cx="431808" cy="784093"/>
          </a:xfrm>
          <a:custGeom>
            <a:avLst/>
            <a:gdLst/>
            <a:ahLst/>
            <a:cxnLst/>
            <a:rect l="l" t="t" r="r" b="b"/>
            <a:pathLst>
              <a:path w="431808" h="784093">
                <a:moveTo>
                  <a:pt x="0" y="0"/>
                </a:moveTo>
                <a:lnTo>
                  <a:pt x="431808" y="0"/>
                </a:lnTo>
                <a:lnTo>
                  <a:pt x="431808" y="784092"/>
                </a:lnTo>
                <a:lnTo>
                  <a:pt x="0" y="784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81583"/>
            </a:stretch>
          </a:blipFill>
        </p:spPr>
      </p:sp>
      <p:sp>
        <p:nvSpPr>
          <p:cNvPr id="8" name="Freeform 8"/>
          <p:cNvSpPr/>
          <p:nvPr/>
        </p:nvSpPr>
        <p:spPr>
          <a:xfrm rot="-5400000">
            <a:off x="13795755" y="420750"/>
            <a:ext cx="431808" cy="784093"/>
          </a:xfrm>
          <a:custGeom>
            <a:avLst/>
            <a:gdLst/>
            <a:ahLst/>
            <a:cxnLst/>
            <a:rect l="l" t="t" r="r" b="b"/>
            <a:pathLst>
              <a:path w="431808" h="784093">
                <a:moveTo>
                  <a:pt x="0" y="0"/>
                </a:moveTo>
                <a:lnTo>
                  <a:pt x="431808" y="0"/>
                </a:lnTo>
                <a:lnTo>
                  <a:pt x="431808" y="784092"/>
                </a:lnTo>
                <a:lnTo>
                  <a:pt x="0" y="784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81583"/>
            </a:stretch>
          </a:blipFill>
        </p:spPr>
      </p:sp>
      <p:sp>
        <p:nvSpPr>
          <p:cNvPr id="9" name="Freeform 9"/>
          <p:cNvSpPr/>
          <p:nvPr/>
        </p:nvSpPr>
        <p:spPr>
          <a:xfrm rot="-5400000" flipH="1">
            <a:off x="10073818" y="3327901"/>
            <a:ext cx="12797168" cy="3631197"/>
          </a:xfrm>
          <a:custGeom>
            <a:avLst/>
            <a:gdLst/>
            <a:ahLst/>
            <a:cxnLst/>
            <a:rect l="l" t="t" r="r" b="b"/>
            <a:pathLst>
              <a:path w="12797168" h="3631197">
                <a:moveTo>
                  <a:pt x="12797168" y="0"/>
                </a:moveTo>
                <a:lnTo>
                  <a:pt x="0" y="0"/>
                </a:lnTo>
                <a:lnTo>
                  <a:pt x="0" y="3631196"/>
                </a:lnTo>
                <a:lnTo>
                  <a:pt x="12797168" y="3631196"/>
                </a:lnTo>
                <a:lnTo>
                  <a:pt x="1279716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5580498D-00B7-31C4-BD9A-9DD96D8435E3}"/>
              </a:ext>
            </a:extLst>
          </p:cNvPr>
          <p:cNvSpPr txBox="1"/>
          <p:nvPr/>
        </p:nvSpPr>
        <p:spPr>
          <a:xfrm>
            <a:off x="11837596" y="9573326"/>
            <a:ext cx="5268713" cy="481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S DALMIYA AND ASSOCIATES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23403DC1-3F70-EE6D-9915-1316C81F0D91}"/>
              </a:ext>
            </a:extLst>
          </p:cNvPr>
          <p:cNvSpPr/>
          <p:nvPr/>
        </p:nvSpPr>
        <p:spPr>
          <a:xfrm>
            <a:off x="17106309" y="8935008"/>
            <a:ext cx="1134135" cy="1097142"/>
          </a:xfrm>
          <a:custGeom>
            <a:avLst/>
            <a:gdLst/>
            <a:ahLst/>
            <a:cxnLst/>
            <a:rect l="l" t="t" r="r" b="b"/>
            <a:pathLst>
              <a:path w="1582471" h="1589535">
                <a:moveTo>
                  <a:pt x="0" y="0"/>
                </a:moveTo>
                <a:lnTo>
                  <a:pt x="1582471" y="0"/>
                </a:lnTo>
                <a:lnTo>
                  <a:pt x="1582471" y="1589535"/>
                </a:lnTo>
                <a:lnTo>
                  <a:pt x="0" y="1589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3B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982858" y="2785875"/>
            <a:ext cx="6828642" cy="5251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0"/>
              </a:lnSpc>
            </a:pPr>
            <a:r>
              <a:rPr lang="en-US" sz="9993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UDYAM </a:t>
            </a:r>
          </a:p>
          <a:p>
            <a:pPr algn="ctr">
              <a:lnSpc>
                <a:spcPts val="13990"/>
              </a:lnSpc>
            </a:pPr>
            <a:r>
              <a:rPr lang="en-US" sz="9993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REGISTRATION </a:t>
            </a:r>
          </a:p>
          <a:p>
            <a:pPr algn="ctr">
              <a:lnSpc>
                <a:spcPts val="13990"/>
              </a:lnSpc>
              <a:spcBef>
                <a:spcPct val="0"/>
              </a:spcBef>
            </a:pPr>
            <a:r>
              <a:rPr lang="en-US" sz="9993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PROCESS</a:t>
            </a:r>
          </a:p>
        </p:txBody>
      </p:sp>
      <p:sp>
        <p:nvSpPr>
          <p:cNvPr id="3" name="Freeform 3"/>
          <p:cNvSpPr/>
          <p:nvPr/>
        </p:nvSpPr>
        <p:spPr>
          <a:xfrm rot="-5400000" flipH="1">
            <a:off x="10668000" y="2550477"/>
            <a:ext cx="10287000" cy="5143500"/>
          </a:xfrm>
          <a:custGeom>
            <a:avLst/>
            <a:gdLst/>
            <a:ahLst/>
            <a:cxnLst/>
            <a:rect l="l" t="t" r="r" b="b"/>
            <a:pathLst>
              <a:path w="10287000" h="5143500">
                <a:moveTo>
                  <a:pt x="10287000" y="0"/>
                </a:moveTo>
                <a:lnTo>
                  <a:pt x="0" y="0"/>
                </a:lnTo>
                <a:lnTo>
                  <a:pt x="0" y="5143500"/>
                </a:lnTo>
                <a:lnTo>
                  <a:pt x="10287000" y="514350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34113" y="720321"/>
            <a:ext cx="6286826" cy="9235589"/>
          </a:xfrm>
          <a:custGeom>
            <a:avLst/>
            <a:gdLst/>
            <a:ahLst/>
            <a:cxnLst/>
            <a:rect l="l" t="t" r="r" b="b"/>
            <a:pathLst>
              <a:path w="6286826" h="9235589">
                <a:moveTo>
                  <a:pt x="0" y="0"/>
                </a:moveTo>
                <a:lnTo>
                  <a:pt x="6286827" y="0"/>
                </a:lnTo>
                <a:lnTo>
                  <a:pt x="6286827" y="9235589"/>
                </a:lnTo>
                <a:lnTo>
                  <a:pt x="0" y="92355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887"/>
            </a:stretch>
          </a:blipFill>
        </p:spPr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A66E3EFB-95EE-176F-F4A5-A5FDC43D84C4}"/>
              </a:ext>
            </a:extLst>
          </p:cNvPr>
          <p:cNvSpPr txBox="1"/>
          <p:nvPr/>
        </p:nvSpPr>
        <p:spPr>
          <a:xfrm>
            <a:off x="10134600" y="9715244"/>
            <a:ext cx="5268713" cy="481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S DALMIYA AND ASSOCIATES</a:t>
            </a: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983FF518-879B-8D2F-3A21-5296DC39F7EA}"/>
              </a:ext>
            </a:extLst>
          </p:cNvPr>
          <p:cNvSpPr/>
          <p:nvPr/>
        </p:nvSpPr>
        <p:spPr>
          <a:xfrm>
            <a:off x="16775860" y="8858908"/>
            <a:ext cx="1324853" cy="1108062"/>
          </a:xfrm>
          <a:custGeom>
            <a:avLst/>
            <a:gdLst/>
            <a:ahLst/>
            <a:cxnLst/>
            <a:rect l="l" t="t" r="r" b="b"/>
            <a:pathLst>
              <a:path w="1582471" h="1589535">
                <a:moveTo>
                  <a:pt x="0" y="0"/>
                </a:moveTo>
                <a:lnTo>
                  <a:pt x="1582471" y="0"/>
                </a:lnTo>
                <a:lnTo>
                  <a:pt x="1582471" y="1589535"/>
                </a:lnTo>
                <a:lnTo>
                  <a:pt x="0" y="1589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3B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1094" y="1231290"/>
            <a:ext cx="11088048" cy="1333725"/>
            <a:chOff x="0" y="0"/>
            <a:chExt cx="3378645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78645" cy="406400"/>
            </a:xfrm>
            <a:custGeom>
              <a:avLst/>
              <a:gdLst/>
              <a:ahLst/>
              <a:cxnLst/>
              <a:rect l="l" t="t" r="r" b="b"/>
              <a:pathLst>
                <a:path w="3378645" h="406400">
                  <a:moveTo>
                    <a:pt x="3175445" y="0"/>
                  </a:moveTo>
                  <a:cubicBezTo>
                    <a:pt x="3287669" y="0"/>
                    <a:pt x="3378645" y="90976"/>
                    <a:pt x="3378645" y="203200"/>
                  </a:cubicBezTo>
                  <a:cubicBezTo>
                    <a:pt x="3378645" y="315424"/>
                    <a:pt x="3287669" y="406400"/>
                    <a:pt x="317544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378645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1462936"/>
            <a:ext cx="10252837" cy="1623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6"/>
              </a:lnSpc>
            </a:pPr>
            <a:r>
              <a:rPr lang="en-US" sz="4697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CHALLENGES FACED BY MSMES</a:t>
            </a:r>
          </a:p>
          <a:p>
            <a:pPr algn="ctr">
              <a:lnSpc>
                <a:spcPts val="6576"/>
              </a:lnSpc>
              <a:spcBef>
                <a:spcPct val="0"/>
              </a:spcBef>
            </a:pPr>
            <a:endParaRPr lang="en-US" sz="4697" b="1">
              <a:solidFill>
                <a:srgbClr val="FFFFFF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3210528"/>
            <a:ext cx="19937153" cy="5838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47724" lvl="1" indent="-523862" algn="just">
              <a:lnSpc>
                <a:spcPts val="6793"/>
              </a:lnSpc>
              <a:buFont typeface="Arial"/>
              <a:buChar char="•"/>
            </a:pPr>
            <a:r>
              <a:rPr lang="en-US" sz="4852">
                <a:solidFill>
                  <a:srgbClr val="C5EBFF"/>
                </a:solidFill>
                <a:latin typeface="DM Sans"/>
                <a:ea typeface="DM Sans"/>
                <a:cs typeface="DM Sans"/>
                <a:sym typeface="DM Sans"/>
              </a:rPr>
              <a:t>Limited Access to Credit</a:t>
            </a:r>
          </a:p>
          <a:p>
            <a:pPr marL="1047724" lvl="1" indent="-523862" algn="just">
              <a:lnSpc>
                <a:spcPts val="6793"/>
              </a:lnSpc>
              <a:buFont typeface="Arial"/>
              <a:buChar char="•"/>
            </a:pPr>
            <a:r>
              <a:rPr lang="en-US" sz="4852">
                <a:solidFill>
                  <a:srgbClr val="C5EBFF"/>
                </a:solidFill>
                <a:latin typeface="DM Sans"/>
                <a:ea typeface="DM Sans"/>
                <a:cs typeface="DM Sans"/>
                <a:sym typeface="DM Sans"/>
              </a:rPr>
              <a:t>High Interest Rates</a:t>
            </a:r>
          </a:p>
          <a:p>
            <a:pPr marL="1047724" lvl="1" indent="-523862" algn="just">
              <a:lnSpc>
                <a:spcPts val="6793"/>
              </a:lnSpc>
              <a:buFont typeface="Arial"/>
              <a:buChar char="•"/>
            </a:pPr>
            <a:r>
              <a:rPr lang="en-US" sz="4852">
                <a:solidFill>
                  <a:srgbClr val="C5EBFF"/>
                </a:solidFill>
                <a:latin typeface="DM Sans"/>
                <a:ea typeface="DM Sans"/>
                <a:cs typeface="DM Sans"/>
                <a:sym typeface="DM Sans"/>
              </a:rPr>
              <a:t>Delayed payments from large corporates</a:t>
            </a:r>
          </a:p>
          <a:p>
            <a:pPr marL="1047724" lvl="1" indent="-523862" algn="just">
              <a:lnSpc>
                <a:spcPts val="6793"/>
              </a:lnSpc>
              <a:buFont typeface="Arial"/>
              <a:buChar char="•"/>
            </a:pPr>
            <a:r>
              <a:rPr lang="en-US" sz="4852">
                <a:solidFill>
                  <a:srgbClr val="C5EBFF"/>
                </a:solidFill>
                <a:latin typeface="DM Sans"/>
                <a:ea typeface="DM Sans"/>
                <a:cs typeface="DM Sans"/>
                <a:sym typeface="DM Sans"/>
              </a:rPr>
              <a:t>Working Capital Crunch</a:t>
            </a:r>
          </a:p>
          <a:p>
            <a:pPr marL="1047724" lvl="1" indent="-523862" algn="just">
              <a:lnSpc>
                <a:spcPts val="6793"/>
              </a:lnSpc>
              <a:buFont typeface="Arial"/>
              <a:buChar char="•"/>
            </a:pPr>
            <a:r>
              <a:rPr lang="en-US" sz="4852">
                <a:solidFill>
                  <a:srgbClr val="C5EBFF"/>
                </a:solidFill>
                <a:latin typeface="DM Sans"/>
                <a:ea typeface="DM Sans"/>
                <a:cs typeface="DM Sans"/>
                <a:sym typeface="DM Sans"/>
              </a:rPr>
              <a:t>Lack of Awareness</a:t>
            </a:r>
          </a:p>
          <a:p>
            <a:pPr marL="1047724" lvl="1" indent="-523862" algn="just">
              <a:lnSpc>
                <a:spcPts val="6793"/>
              </a:lnSpc>
              <a:buFont typeface="Arial"/>
              <a:buChar char="•"/>
            </a:pPr>
            <a:r>
              <a:rPr lang="en-US" sz="4852">
                <a:solidFill>
                  <a:srgbClr val="C5EBFF"/>
                </a:solidFill>
                <a:latin typeface="DM Sans"/>
                <a:ea typeface="DM Sans"/>
                <a:cs typeface="DM Sans"/>
                <a:sym typeface="DM Sans"/>
              </a:rPr>
              <a:t>Litigation Costs</a:t>
            </a:r>
          </a:p>
          <a:p>
            <a:pPr algn="just">
              <a:lnSpc>
                <a:spcPts val="5813"/>
              </a:lnSpc>
            </a:pPr>
            <a:endParaRPr lang="en-US" sz="4852">
              <a:solidFill>
                <a:srgbClr val="C5EB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" name="Freeform 7"/>
          <p:cNvSpPr/>
          <p:nvPr/>
        </p:nvSpPr>
        <p:spPr>
          <a:xfrm rot="-5400000">
            <a:off x="12893781" y="420750"/>
            <a:ext cx="431808" cy="784093"/>
          </a:xfrm>
          <a:custGeom>
            <a:avLst/>
            <a:gdLst/>
            <a:ahLst/>
            <a:cxnLst/>
            <a:rect l="l" t="t" r="r" b="b"/>
            <a:pathLst>
              <a:path w="431808" h="784093">
                <a:moveTo>
                  <a:pt x="0" y="0"/>
                </a:moveTo>
                <a:lnTo>
                  <a:pt x="431808" y="0"/>
                </a:lnTo>
                <a:lnTo>
                  <a:pt x="431808" y="784092"/>
                </a:lnTo>
                <a:lnTo>
                  <a:pt x="0" y="784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81583"/>
            </a:stretch>
          </a:blipFill>
        </p:spPr>
      </p:sp>
      <p:sp>
        <p:nvSpPr>
          <p:cNvPr id="8" name="Freeform 8"/>
          <p:cNvSpPr/>
          <p:nvPr/>
        </p:nvSpPr>
        <p:spPr>
          <a:xfrm rot="-5400000">
            <a:off x="13795755" y="420750"/>
            <a:ext cx="431808" cy="784093"/>
          </a:xfrm>
          <a:custGeom>
            <a:avLst/>
            <a:gdLst/>
            <a:ahLst/>
            <a:cxnLst/>
            <a:rect l="l" t="t" r="r" b="b"/>
            <a:pathLst>
              <a:path w="431808" h="784093">
                <a:moveTo>
                  <a:pt x="0" y="0"/>
                </a:moveTo>
                <a:lnTo>
                  <a:pt x="431808" y="0"/>
                </a:lnTo>
                <a:lnTo>
                  <a:pt x="431808" y="784092"/>
                </a:lnTo>
                <a:lnTo>
                  <a:pt x="0" y="784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81583"/>
            </a:stretch>
          </a:blipFill>
        </p:spPr>
      </p:sp>
      <p:sp>
        <p:nvSpPr>
          <p:cNvPr id="9" name="Freeform 9"/>
          <p:cNvSpPr/>
          <p:nvPr/>
        </p:nvSpPr>
        <p:spPr>
          <a:xfrm rot="-5400000" flipH="1">
            <a:off x="10102393" y="3327902"/>
            <a:ext cx="12797168" cy="3631197"/>
          </a:xfrm>
          <a:custGeom>
            <a:avLst/>
            <a:gdLst/>
            <a:ahLst/>
            <a:cxnLst/>
            <a:rect l="l" t="t" r="r" b="b"/>
            <a:pathLst>
              <a:path w="12797168" h="3631197">
                <a:moveTo>
                  <a:pt x="12797168" y="0"/>
                </a:moveTo>
                <a:lnTo>
                  <a:pt x="0" y="0"/>
                </a:lnTo>
                <a:lnTo>
                  <a:pt x="0" y="3631196"/>
                </a:lnTo>
                <a:lnTo>
                  <a:pt x="12797168" y="3631196"/>
                </a:lnTo>
                <a:lnTo>
                  <a:pt x="1279716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439F7EA0-504F-CAF5-2B77-CCB5FD81B579}"/>
              </a:ext>
            </a:extLst>
          </p:cNvPr>
          <p:cNvSpPr txBox="1"/>
          <p:nvPr/>
        </p:nvSpPr>
        <p:spPr>
          <a:xfrm>
            <a:off x="11699142" y="9573686"/>
            <a:ext cx="5268713" cy="481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S DALMIYA AND ASSOCIATES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5C6FBB28-4030-C724-B117-DA7BEE693854}"/>
              </a:ext>
            </a:extLst>
          </p:cNvPr>
          <p:cNvSpPr/>
          <p:nvPr/>
        </p:nvSpPr>
        <p:spPr>
          <a:xfrm>
            <a:off x="17114242" y="9120375"/>
            <a:ext cx="1020053" cy="853452"/>
          </a:xfrm>
          <a:custGeom>
            <a:avLst/>
            <a:gdLst/>
            <a:ahLst/>
            <a:cxnLst/>
            <a:rect l="l" t="t" r="r" b="b"/>
            <a:pathLst>
              <a:path w="1582471" h="1589535">
                <a:moveTo>
                  <a:pt x="0" y="0"/>
                </a:moveTo>
                <a:lnTo>
                  <a:pt x="1582471" y="0"/>
                </a:lnTo>
                <a:lnTo>
                  <a:pt x="1582471" y="1589535"/>
                </a:lnTo>
                <a:lnTo>
                  <a:pt x="0" y="1589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3B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2294" y="3517168"/>
            <a:ext cx="2661892" cy="1785599"/>
            <a:chOff x="0" y="0"/>
            <a:chExt cx="701074" cy="4702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01074" cy="470281"/>
            </a:xfrm>
            <a:custGeom>
              <a:avLst/>
              <a:gdLst/>
              <a:ahLst/>
              <a:cxnLst/>
              <a:rect l="l" t="t" r="r" b="b"/>
              <a:pathLst>
                <a:path w="701074" h="470281">
                  <a:moveTo>
                    <a:pt x="58169" y="0"/>
                  </a:moveTo>
                  <a:lnTo>
                    <a:pt x="642906" y="0"/>
                  </a:lnTo>
                  <a:cubicBezTo>
                    <a:pt x="658333" y="0"/>
                    <a:pt x="673129" y="6128"/>
                    <a:pt x="684037" y="17037"/>
                  </a:cubicBezTo>
                  <a:cubicBezTo>
                    <a:pt x="694946" y="27946"/>
                    <a:pt x="701074" y="42741"/>
                    <a:pt x="701074" y="58169"/>
                  </a:cubicBezTo>
                  <a:lnTo>
                    <a:pt x="701074" y="412113"/>
                  </a:lnTo>
                  <a:cubicBezTo>
                    <a:pt x="701074" y="427540"/>
                    <a:pt x="694946" y="442335"/>
                    <a:pt x="684037" y="453244"/>
                  </a:cubicBezTo>
                  <a:cubicBezTo>
                    <a:pt x="673129" y="464153"/>
                    <a:pt x="658333" y="470281"/>
                    <a:pt x="642906" y="470281"/>
                  </a:cubicBezTo>
                  <a:lnTo>
                    <a:pt x="58169" y="470281"/>
                  </a:lnTo>
                  <a:cubicBezTo>
                    <a:pt x="42741" y="470281"/>
                    <a:pt x="27946" y="464153"/>
                    <a:pt x="17037" y="453244"/>
                  </a:cubicBezTo>
                  <a:cubicBezTo>
                    <a:pt x="6128" y="442335"/>
                    <a:pt x="0" y="427540"/>
                    <a:pt x="0" y="412113"/>
                  </a:cubicBezTo>
                  <a:lnTo>
                    <a:pt x="0" y="58169"/>
                  </a:lnTo>
                  <a:cubicBezTo>
                    <a:pt x="0" y="42741"/>
                    <a:pt x="6128" y="27946"/>
                    <a:pt x="17037" y="17037"/>
                  </a:cubicBezTo>
                  <a:cubicBezTo>
                    <a:pt x="27946" y="6128"/>
                    <a:pt x="42741" y="0"/>
                    <a:pt x="5816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701074" cy="5179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02294" y="5770488"/>
            <a:ext cx="2661892" cy="1785599"/>
            <a:chOff x="0" y="0"/>
            <a:chExt cx="701074" cy="47028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01074" cy="470281"/>
            </a:xfrm>
            <a:custGeom>
              <a:avLst/>
              <a:gdLst/>
              <a:ahLst/>
              <a:cxnLst/>
              <a:rect l="l" t="t" r="r" b="b"/>
              <a:pathLst>
                <a:path w="701074" h="470281">
                  <a:moveTo>
                    <a:pt x="58169" y="0"/>
                  </a:moveTo>
                  <a:lnTo>
                    <a:pt x="642906" y="0"/>
                  </a:lnTo>
                  <a:cubicBezTo>
                    <a:pt x="658333" y="0"/>
                    <a:pt x="673129" y="6128"/>
                    <a:pt x="684037" y="17037"/>
                  </a:cubicBezTo>
                  <a:cubicBezTo>
                    <a:pt x="694946" y="27946"/>
                    <a:pt x="701074" y="42741"/>
                    <a:pt x="701074" y="58169"/>
                  </a:cubicBezTo>
                  <a:lnTo>
                    <a:pt x="701074" y="412113"/>
                  </a:lnTo>
                  <a:cubicBezTo>
                    <a:pt x="701074" y="427540"/>
                    <a:pt x="694946" y="442335"/>
                    <a:pt x="684037" y="453244"/>
                  </a:cubicBezTo>
                  <a:cubicBezTo>
                    <a:pt x="673129" y="464153"/>
                    <a:pt x="658333" y="470281"/>
                    <a:pt x="642906" y="470281"/>
                  </a:cubicBezTo>
                  <a:lnTo>
                    <a:pt x="58169" y="470281"/>
                  </a:lnTo>
                  <a:cubicBezTo>
                    <a:pt x="42741" y="470281"/>
                    <a:pt x="27946" y="464153"/>
                    <a:pt x="17037" y="453244"/>
                  </a:cubicBezTo>
                  <a:cubicBezTo>
                    <a:pt x="6128" y="442335"/>
                    <a:pt x="0" y="427540"/>
                    <a:pt x="0" y="412113"/>
                  </a:cubicBezTo>
                  <a:lnTo>
                    <a:pt x="0" y="58169"/>
                  </a:lnTo>
                  <a:cubicBezTo>
                    <a:pt x="0" y="42741"/>
                    <a:pt x="6128" y="27946"/>
                    <a:pt x="17037" y="17037"/>
                  </a:cubicBezTo>
                  <a:cubicBezTo>
                    <a:pt x="27946" y="6128"/>
                    <a:pt x="42741" y="0"/>
                    <a:pt x="5816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701074" cy="5179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244955" y="3295305"/>
            <a:ext cx="12072812" cy="2146071"/>
            <a:chOff x="0" y="0"/>
            <a:chExt cx="3179671" cy="5652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179671" cy="565220"/>
            </a:xfrm>
            <a:custGeom>
              <a:avLst/>
              <a:gdLst/>
              <a:ahLst/>
              <a:cxnLst/>
              <a:rect l="l" t="t" r="r" b="b"/>
              <a:pathLst>
                <a:path w="3179671" h="565220">
                  <a:moveTo>
                    <a:pt x="12825" y="0"/>
                  </a:moveTo>
                  <a:lnTo>
                    <a:pt x="3166845" y="0"/>
                  </a:lnTo>
                  <a:cubicBezTo>
                    <a:pt x="3173929" y="0"/>
                    <a:pt x="3179671" y="5742"/>
                    <a:pt x="3179671" y="12825"/>
                  </a:cubicBezTo>
                  <a:lnTo>
                    <a:pt x="3179671" y="552395"/>
                  </a:lnTo>
                  <a:cubicBezTo>
                    <a:pt x="3179671" y="555796"/>
                    <a:pt x="3178319" y="559059"/>
                    <a:pt x="3175914" y="561464"/>
                  </a:cubicBezTo>
                  <a:cubicBezTo>
                    <a:pt x="3173509" y="563869"/>
                    <a:pt x="3170247" y="565220"/>
                    <a:pt x="3166845" y="565220"/>
                  </a:cubicBezTo>
                  <a:lnTo>
                    <a:pt x="12825" y="565220"/>
                  </a:lnTo>
                  <a:cubicBezTo>
                    <a:pt x="9424" y="565220"/>
                    <a:pt x="6162" y="563869"/>
                    <a:pt x="3756" y="561464"/>
                  </a:cubicBezTo>
                  <a:cubicBezTo>
                    <a:pt x="1351" y="559059"/>
                    <a:pt x="0" y="555796"/>
                    <a:pt x="0" y="552395"/>
                  </a:cubicBezTo>
                  <a:lnTo>
                    <a:pt x="0" y="12825"/>
                  </a:lnTo>
                  <a:cubicBezTo>
                    <a:pt x="0" y="5742"/>
                    <a:pt x="5742" y="0"/>
                    <a:pt x="12825" y="0"/>
                  </a:cubicBezTo>
                  <a:close/>
                </a:path>
              </a:pathLst>
            </a:custGeom>
            <a:solidFill>
              <a:srgbClr val="183B75"/>
            </a:solidFill>
            <a:ln w="285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179671" cy="6128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690592" y="3615855"/>
            <a:ext cx="11345957" cy="1243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Section 15 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Payment to MSMEs must be made within 45 days of acceptance of goods/services.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3261224" y="5629405"/>
            <a:ext cx="12056543" cy="2011636"/>
            <a:chOff x="0" y="0"/>
            <a:chExt cx="3175386" cy="52981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175386" cy="529813"/>
            </a:xfrm>
            <a:custGeom>
              <a:avLst/>
              <a:gdLst/>
              <a:ahLst/>
              <a:cxnLst/>
              <a:rect l="l" t="t" r="r" b="b"/>
              <a:pathLst>
                <a:path w="3175386" h="529813">
                  <a:moveTo>
                    <a:pt x="12843" y="0"/>
                  </a:moveTo>
                  <a:lnTo>
                    <a:pt x="3162543" y="0"/>
                  </a:lnTo>
                  <a:cubicBezTo>
                    <a:pt x="3165949" y="0"/>
                    <a:pt x="3169216" y="1353"/>
                    <a:pt x="3171624" y="3762"/>
                  </a:cubicBezTo>
                  <a:cubicBezTo>
                    <a:pt x="3174033" y="6170"/>
                    <a:pt x="3175386" y="9437"/>
                    <a:pt x="3175386" y="12843"/>
                  </a:cubicBezTo>
                  <a:lnTo>
                    <a:pt x="3175386" y="516971"/>
                  </a:lnTo>
                  <a:cubicBezTo>
                    <a:pt x="3175386" y="524064"/>
                    <a:pt x="3169636" y="529813"/>
                    <a:pt x="3162543" y="529813"/>
                  </a:cubicBezTo>
                  <a:lnTo>
                    <a:pt x="12843" y="529813"/>
                  </a:lnTo>
                  <a:cubicBezTo>
                    <a:pt x="9437" y="529813"/>
                    <a:pt x="6170" y="528460"/>
                    <a:pt x="3762" y="526052"/>
                  </a:cubicBezTo>
                  <a:cubicBezTo>
                    <a:pt x="1353" y="523643"/>
                    <a:pt x="0" y="520377"/>
                    <a:pt x="0" y="516971"/>
                  </a:cubicBezTo>
                  <a:lnTo>
                    <a:pt x="0" y="12843"/>
                  </a:lnTo>
                  <a:cubicBezTo>
                    <a:pt x="0" y="9437"/>
                    <a:pt x="1353" y="6170"/>
                    <a:pt x="3762" y="3762"/>
                  </a:cubicBezTo>
                  <a:cubicBezTo>
                    <a:pt x="6170" y="1353"/>
                    <a:pt x="9437" y="0"/>
                    <a:pt x="12843" y="0"/>
                  </a:cubicBezTo>
                  <a:close/>
                </a:path>
              </a:pathLst>
            </a:custGeom>
            <a:solidFill>
              <a:srgbClr val="183B75"/>
            </a:solidFill>
            <a:ln w="285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3175386" cy="5774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3690592" y="5991026"/>
            <a:ext cx="11345957" cy="1286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Section 16 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Delay beyond 45 days entitles the MSME to compound interest on the amount due—three times the RBI’s bank rate.</a:t>
            </a:r>
          </a:p>
        </p:txBody>
      </p:sp>
      <p:sp>
        <p:nvSpPr>
          <p:cNvPr id="16" name="Freeform 16"/>
          <p:cNvSpPr/>
          <p:nvPr/>
        </p:nvSpPr>
        <p:spPr>
          <a:xfrm>
            <a:off x="1692036" y="3776966"/>
            <a:ext cx="1082409" cy="1082409"/>
          </a:xfrm>
          <a:custGeom>
            <a:avLst/>
            <a:gdLst/>
            <a:ahLst/>
            <a:cxnLst/>
            <a:rect l="l" t="t" r="r" b="b"/>
            <a:pathLst>
              <a:path w="1082409" h="1082409">
                <a:moveTo>
                  <a:pt x="0" y="0"/>
                </a:moveTo>
                <a:lnTo>
                  <a:pt x="1082408" y="0"/>
                </a:lnTo>
                <a:lnTo>
                  <a:pt x="1082408" y="1082409"/>
                </a:lnTo>
                <a:lnTo>
                  <a:pt x="0" y="10824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692036" y="6093342"/>
            <a:ext cx="1082409" cy="1082409"/>
          </a:xfrm>
          <a:custGeom>
            <a:avLst/>
            <a:gdLst/>
            <a:ahLst/>
            <a:cxnLst/>
            <a:rect l="l" t="t" r="r" b="b"/>
            <a:pathLst>
              <a:path w="1082409" h="1082409">
                <a:moveTo>
                  <a:pt x="0" y="0"/>
                </a:moveTo>
                <a:lnTo>
                  <a:pt x="1082408" y="0"/>
                </a:lnTo>
                <a:lnTo>
                  <a:pt x="1082408" y="1082409"/>
                </a:lnTo>
                <a:lnTo>
                  <a:pt x="0" y="10824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028700" y="809625"/>
            <a:ext cx="11244195" cy="1917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738"/>
              </a:lnSpc>
              <a:spcBef>
                <a:spcPct val="0"/>
              </a:spcBef>
            </a:pPr>
            <a:r>
              <a:rPr lang="en-US" sz="11241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MSME DEBT RECOVERY</a:t>
            </a:r>
          </a:p>
        </p:txBody>
      </p:sp>
      <p:sp>
        <p:nvSpPr>
          <p:cNvPr id="19" name="Freeform 19"/>
          <p:cNvSpPr/>
          <p:nvPr/>
        </p:nvSpPr>
        <p:spPr>
          <a:xfrm rot="-5400000" flipH="1">
            <a:off x="10290515" y="2475093"/>
            <a:ext cx="10415877" cy="5207938"/>
          </a:xfrm>
          <a:custGeom>
            <a:avLst/>
            <a:gdLst/>
            <a:ahLst/>
            <a:cxnLst/>
            <a:rect l="l" t="t" r="r" b="b"/>
            <a:pathLst>
              <a:path w="10415877" h="5207938">
                <a:moveTo>
                  <a:pt x="10415877" y="0"/>
                </a:moveTo>
                <a:lnTo>
                  <a:pt x="0" y="0"/>
                </a:lnTo>
                <a:lnTo>
                  <a:pt x="0" y="5207938"/>
                </a:lnTo>
                <a:lnTo>
                  <a:pt x="10415877" y="5207938"/>
                </a:lnTo>
                <a:lnTo>
                  <a:pt x="1041587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5400000">
            <a:off x="13351454" y="1046180"/>
            <a:ext cx="431808" cy="784093"/>
          </a:xfrm>
          <a:custGeom>
            <a:avLst/>
            <a:gdLst/>
            <a:ahLst/>
            <a:cxnLst/>
            <a:rect l="l" t="t" r="r" b="b"/>
            <a:pathLst>
              <a:path w="431808" h="784093">
                <a:moveTo>
                  <a:pt x="0" y="0"/>
                </a:moveTo>
                <a:lnTo>
                  <a:pt x="431808" y="0"/>
                </a:lnTo>
                <a:lnTo>
                  <a:pt x="431808" y="784093"/>
                </a:lnTo>
                <a:lnTo>
                  <a:pt x="0" y="7840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81583"/>
            </a:stretch>
          </a:blipFill>
        </p:spPr>
      </p:sp>
      <p:sp>
        <p:nvSpPr>
          <p:cNvPr id="21" name="Freeform 21"/>
          <p:cNvSpPr/>
          <p:nvPr/>
        </p:nvSpPr>
        <p:spPr>
          <a:xfrm rot="-5400000">
            <a:off x="14253428" y="1046180"/>
            <a:ext cx="431808" cy="784093"/>
          </a:xfrm>
          <a:custGeom>
            <a:avLst/>
            <a:gdLst/>
            <a:ahLst/>
            <a:cxnLst/>
            <a:rect l="l" t="t" r="r" b="b"/>
            <a:pathLst>
              <a:path w="431808" h="784093">
                <a:moveTo>
                  <a:pt x="0" y="0"/>
                </a:moveTo>
                <a:lnTo>
                  <a:pt x="431808" y="0"/>
                </a:lnTo>
                <a:lnTo>
                  <a:pt x="431808" y="784093"/>
                </a:lnTo>
                <a:lnTo>
                  <a:pt x="0" y="7840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81583"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028700" y="2660524"/>
            <a:ext cx="7353300" cy="530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MSMED Act, 2006 (Sections 15–24)</a:t>
            </a:r>
          </a:p>
        </p:txBody>
      </p:sp>
      <p:sp>
        <p:nvSpPr>
          <p:cNvPr id="23" name="Freeform 23"/>
          <p:cNvSpPr/>
          <p:nvPr/>
        </p:nvSpPr>
        <p:spPr>
          <a:xfrm>
            <a:off x="1692036" y="8311036"/>
            <a:ext cx="1082409" cy="1082409"/>
          </a:xfrm>
          <a:custGeom>
            <a:avLst/>
            <a:gdLst/>
            <a:ahLst/>
            <a:cxnLst/>
            <a:rect l="l" t="t" r="r" b="b"/>
            <a:pathLst>
              <a:path w="1082409" h="1082409">
                <a:moveTo>
                  <a:pt x="0" y="0"/>
                </a:moveTo>
                <a:lnTo>
                  <a:pt x="1082408" y="0"/>
                </a:lnTo>
                <a:lnTo>
                  <a:pt x="1082408" y="1082408"/>
                </a:lnTo>
                <a:lnTo>
                  <a:pt x="0" y="10824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4" name="Group 24"/>
          <p:cNvGrpSpPr/>
          <p:nvPr/>
        </p:nvGrpSpPr>
        <p:grpSpPr>
          <a:xfrm>
            <a:off x="902294" y="8009024"/>
            <a:ext cx="2661892" cy="1785599"/>
            <a:chOff x="0" y="0"/>
            <a:chExt cx="701074" cy="470281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701074" cy="470281"/>
            </a:xfrm>
            <a:custGeom>
              <a:avLst/>
              <a:gdLst/>
              <a:ahLst/>
              <a:cxnLst/>
              <a:rect l="l" t="t" r="r" b="b"/>
              <a:pathLst>
                <a:path w="701074" h="470281">
                  <a:moveTo>
                    <a:pt x="58169" y="0"/>
                  </a:moveTo>
                  <a:lnTo>
                    <a:pt x="642906" y="0"/>
                  </a:lnTo>
                  <a:cubicBezTo>
                    <a:pt x="658333" y="0"/>
                    <a:pt x="673129" y="6128"/>
                    <a:pt x="684037" y="17037"/>
                  </a:cubicBezTo>
                  <a:cubicBezTo>
                    <a:pt x="694946" y="27946"/>
                    <a:pt x="701074" y="42741"/>
                    <a:pt x="701074" y="58169"/>
                  </a:cubicBezTo>
                  <a:lnTo>
                    <a:pt x="701074" y="412113"/>
                  </a:lnTo>
                  <a:cubicBezTo>
                    <a:pt x="701074" y="427540"/>
                    <a:pt x="694946" y="442335"/>
                    <a:pt x="684037" y="453244"/>
                  </a:cubicBezTo>
                  <a:cubicBezTo>
                    <a:pt x="673129" y="464153"/>
                    <a:pt x="658333" y="470281"/>
                    <a:pt x="642906" y="470281"/>
                  </a:cubicBezTo>
                  <a:lnTo>
                    <a:pt x="58169" y="470281"/>
                  </a:lnTo>
                  <a:cubicBezTo>
                    <a:pt x="42741" y="470281"/>
                    <a:pt x="27946" y="464153"/>
                    <a:pt x="17037" y="453244"/>
                  </a:cubicBezTo>
                  <a:cubicBezTo>
                    <a:pt x="6128" y="442335"/>
                    <a:pt x="0" y="427540"/>
                    <a:pt x="0" y="412113"/>
                  </a:cubicBezTo>
                  <a:lnTo>
                    <a:pt x="0" y="58169"/>
                  </a:lnTo>
                  <a:cubicBezTo>
                    <a:pt x="0" y="42741"/>
                    <a:pt x="6128" y="27946"/>
                    <a:pt x="17037" y="17037"/>
                  </a:cubicBezTo>
                  <a:cubicBezTo>
                    <a:pt x="27946" y="6128"/>
                    <a:pt x="42741" y="0"/>
                    <a:pt x="5816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-47625"/>
              <a:ext cx="701074" cy="5179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3971811" y="8206668"/>
            <a:ext cx="11345957" cy="1243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Leverage the power of social media marketing to reach and engage your customers online. Implement data-driven strategies to maximize your digital impact.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3261224" y="7885199"/>
            <a:ext cx="12056543" cy="2019203"/>
            <a:chOff x="0" y="0"/>
            <a:chExt cx="3175386" cy="531807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3175386" cy="531807"/>
            </a:xfrm>
            <a:custGeom>
              <a:avLst/>
              <a:gdLst/>
              <a:ahLst/>
              <a:cxnLst/>
              <a:rect l="l" t="t" r="r" b="b"/>
              <a:pathLst>
                <a:path w="3175386" h="531807">
                  <a:moveTo>
                    <a:pt x="12843" y="0"/>
                  </a:moveTo>
                  <a:lnTo>
                    <a:pt x="3162543" y="0"/>
                  </a:lnTo>
                  <a:cubicBezTo>
                    <a:pt x="3165949" y="0"/>
                    <a:pt x="3169216" y="1353"/>
                    <a:pt x="3171624" y="3762"/>
                  </a:cubicBezTo>
                  <a:cubicBezTo>
                    <a:pt x="3174033" y="6170"/>
                    <a:pt x="3175386" y="9437"/>
                    <a:pt x="3175386" y="12843"/>
                  </a:cubicBezTo>
                  <a:lnTo>
                    <a:pt x="3175386" y="518964"/>
                  </a:lnTo>
                  <a:cubicBezTo>
                    <a:pt x="3175386" y="522370"/>
                    <a:pt x="3174033" y="525637"/>
                    <a:pt x="3171624" y="528045"/>
                  </a:cubicBezTo>
                  <a:cubicBezTo>
                    <a:pt x="3169216" y="530454"/>
                    <a:pt x="3165949" y="531807"/>
                    <a:pt x="3162543" y="531807"/>
                  </a:cubicBezTo>
                  <a:lnTo>
                    <a:pt x="12843" y="531807"/>
                  </a:lnTo>
                  <a:cubicBezTo>
                    <a:pt x="5750" y="531807"/>
                    <a:pt x="0" y="526057"/>
                    <a:pt x="0" y="518964"/>
                  </a:cubicBezTo>
                  <a:lnTo>
                    <a:pt x="0" y="12843"/>
                  </a:lnTo>
                  <a:cubicBezTo>
                    <a:pt x="0" y="9437"/>
                    <a:pt x="1353" y="6170"/>
                    <a:pt x="3762" y="3762"/>
                  </a:cubicBezTo>
                  <a:cubicBezTo>
                    <a:pt x="6170" y="1353"/>
                    <a:pt x="9437" y="0"/>
                    <a:pt x="12843" y="0"/>
                  </a:cubicBezTo>
                  <a:close/>
                </a:path>
              </a:pathLst>
            </a:custGeom>
            <a:solidFill>
              <a:srgbClr val="183B75"/>
            </a:solidFill>
            <a:ln w="285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47625"/>
              <a:ext cx="3175386" cy="5794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r>
                <a:rPr lang="en-US" sz="2599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Section 18</a:t>
              </a:r>
            </a:p>
            <a:p>
              <a:pPr algn="ctr">
                <a:lnSpc>
                  <a:spcPts val="3639"/>
                </a:lnSpc>
              </a:pPr>
              <a:r>
                <a:rPr lang="en-US" sz="2599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Dispute resolution lies with the Micro and Small Enterprises Facilitation Council (MSEFC).</a:t>
              </a:r>
            </a:p>
          </p:txBody>
        </p:sp>
      </p:grpSp>
      <p:sp>
        <p:nvSpPr>
          <p:cNvPr id="31" name="TextBox 7">
            <a:extLst>
              <a:ext uri="{FF2B5EF4-FFF2-40B4-BE49-F238E27FC236}">
                <a16:creationId xmlns:a16="http://schemas.microsoft.com/office/drawing/2014/main" id="{F775CDCC-5405-7562-15E8-AA0FC171E7CD}"/>
              </a:ext>
            </a:extLst>
          </p:cNvPr>
          <p:cNvSpPr txBox="1"/>
          <p:nvPr/>
        </p:nvSpPr>
        <p:spPr>
          <a:xfrm>
            <a:off x="762000" y="276334"/>
            <a:ext cx="5268713" cy="481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S DALMIYA AND ASSOCIATES</a:t>
            </a:r>
          </a:p>
        </p:txBody>
      </p:sp>
      <p:sp>
        <p:nvSpPr>
          <p:cNvPr id="32" name="Freeform 6">
            <a:extLst>
              <a:ext uri="{FF2B5EF4-FFF2-40B4-BE49-F238E27FC236}">
                <a16:creationId xmlns:a16="http://schemas.microsoft.com/office/drawing/2014/main" id="{4D807ADA-81D6-3CB9-185F-4D194AE8A75F}"/>
              </a:ext>
            </a:extLst>
          </p:cNvPr>
          <p:cNvSpPr/>
          <p:nvPr/>
        </p:nvSpPr>
        <p:spPr>
          <a:xfrm>
            <a:off x="16107328" y="77551"/>
            <a:ext cx="1562806" cy="1144772"/>
          </a:xfrm>
          <a:custGeom>
            <a:avLst/>
            <a:gdLst/>
            <a:ahLst/>
            <a:cxnLst/>
            <a:rect l="l" t="t" r="r" b="b"/>
            <a:pathLst>
              <a:path w="1582471" h="1589535">
                <a:moveTo>
                  <a:pt x="0" y="0"/>
                </a:moveTo>
                <a:lnTo>
                  <a:pt x="1582471" y="0"/>
                </a:lnTo>
                <a:lnTo>
                  <a:pt x="1582471" y="1589535"/>
                </a:lnTo>
                <a:lnTo>
                  <a:pt x="0" y="158953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3B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0925335" y="4454874"/>
            <a:ext cx="14358100" cy="4074111"/>
          </a:xfrm>
          <a:custGeom>
            <a:avLst/>
            <a:gdLst/>
            <a:ahLst/>
            <a:cxnLst/>
            <a:rect l="l" t="t" r="r" b="b"/>
            <a:pathLst>
              <a:path w="14358100" h="4074111">
                <a:moveTo>
                  <a:pt x="0" y="0"/>
                </a:moveTo>
                <a:lnTo>
                  <a:pt x="14358099" y="0"/>
                </a:lnTo>
                <a:lnTo>
                  <a:pt x="14358099" y="4074111"/>
                </a:lnTo>
                <a:lnTo>
                  <a:pt x="0" y="40741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33016" y="1234249"/>
            <a:ext cx="13725035" cy="7656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87"/>
              </a:lnSpc>
            </a:pPr>
            <a:r>
              <a:rPr lang="en-US" sz="8705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OVERVIEW </a:t>
            </a:r>
          </a:p>
          <a:p>
            <a:pPr algn="ctr">
              <a:lnSpc>
                <a:spcPts val="12187"/>
              </a:lnSpc>
            </a:pPr>
            <a:r>
              <a:rPr lang="en-US" sz="8705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OF</a:t>
            </a:r>
          </a:p>
          <a:p>
            <a:pPr algn="ctr">
              <a:lnSpc>
                <a:spcPts val="12187"/>
              </a:lnSpc>
            </a:pPr>
            <a:r>
              <a:rPr lang="en-US" sz="8705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 MSME </a:t>
            </a:r>
          </a:p>
          <a:p>
            <a:pPr algn="ctr">
              <a:lnSpc>
                <a:spcPts val="12187"/>
              </a:lnSpc>
            </a:pPr>
            <a:r>
              <a:rPr lang="en-US" sz="8705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DEBT </a:t>
            </a:r>
          </a:p>
          <a:p>
            <a:pPr algn="ctr">
              <a:lnSpc>
                <a:spcPts val="12187"/>
              </a:lnSpc>
              <a:spcBef>
                <a:spcPct val="0"/>
              </a:spcBef>
            </a:pPr>
            <a:r>
              <a:rPr lang="en-US" sz="8705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RECOVERY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514B3776-ED48-E8A8-9B64-7D4EDD8327B1}"/>
              </a:ext>
            </a:extLst>
          </p:cNvPr>
          <p:cNvSpPr txBox="1"/>
          <p:nvPr/>
        </p:nvSpPr>
        <p:spPr>
          <a:xfrm>
            <a:off x="12649200" y="9410700"/>
            <a:ext cx="5268713" cy="481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S DALMIYA AND ASSOCIATES</a:t>
            </a: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AD4B48F7-809D-8161-1BE0-E1CE091FC211}"/>
              </a:ext>
            </a:extLst>
          </p:cNvPr>
          <p:cNvSpPr/>
          <p:nvPr/>
        </p:nvSpPr>
        <p:spPr>
          <a:xfrm>
            <a:off x="18238441" y="8302496"/>
            <a:ext cx="1582471" cy="1589535"/>
          </a:xfrm>
          <a:custGeom>
            <a:avLst/>
            <a:gdLst/>
            <a:ahLst/>
            <a:cxnLst/>
            <a:rect l="l" t="t" r="r" b="b"/>
            <a:pathLst>
              <a:path w="1582471" h="1589535">
                <a:moveTo>
                  <a:pt x="0" y="0"/>
                </a:moveTo>
                <a:lnTo>
                  <a:pt x="1582471" y="0"/>
                </a:lnTo>
                <a:lnTo>
                  <a:pt x="1582471" y="1589535"/>
                </a:lnTo>
                <a:lnTo>
                  <a:pt x="0" y="15895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3B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0925335" y="4454874"/>
            <a:ext cx="14358100" cy="4074111"/>
          </a:xfrm>
          <a:custGeom>
            <a:avLst/>
            <a:gdLst/>
            <a:ahLst/>
            <a:cxnLst/>
            <a:rect l="l" t="t" r="r" b="b"/>
            <a:pathLst>
              <a:path w="14358100" h="4074111">
                <a:moveTo>
                  <a:pt x="0" y="0"/>
                </a:moveTo>
                <a:lnTo>
                  <a:pt x="14358099" y="0"/>
                </a:lnTo>
                <a:lnTo>
                  <a:pt x="14358099" y="4074111"/>
                </a:lnTo>
                <a:lnTo>
                  <a:pt x="0" y="40741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41211" y="290993"/>
            <a:ext cx="6519700" cy="9705013"/>
          </a:xfrm>
          <a:custGeom>
            <a:avLst/>
            <a:gdLst/>
            <a:ahLst/>
            <a:cxnLst/>
            <a:rect l="l" t="t" r="r" b="b"/>
            <a:pathLst>
              <a:path w="6519700" h="9705013">
                <a:moveTo>
                  <a:pt x="0" y="0"/>
                </a:moveTo>
                <a:lnTo>
                  <a:pt x="6519700" y="0"/>
                </a:lnTo>
                <a:lnTo>
                  <a:pt x="6519700" y="9705014"/>
                </a:lnTo>
                <a:lnTo>
                  <a:pt x="0" y="97050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096" t="-20118" b="-35264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144000" y="1517354"/>
            <a:ext cx="6254190" cy="6465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8"/>
              </a:lnSpc>
            </a:pPr>
            <a:r>
              <a:rPr lang="en-US" sz="9205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LEGAL FRAMEWORK FOR </a:t>
            </a:r>
          </a:p>
          <a:p>
            <a:pPr algn="ctr">
              <a:lnSpc>
                <a:spcPts val="12888"/>
              </a:lnSpc>
              <a:spcBef>
                <a:spcPct val="0"/>
              </a:spcBef>
            </a:pPr>
            <a:r>
              <a:rPr lang="en-US" sz="9205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RECOVERY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314BAC50-5D7E-F316-15EC-01E00E64474E}"/>
              </a:ext>
            </a:extLst>
          </p:cNvPr>
          <p:cNvSpPr txBox="1"/>
          <p:nvPr/>
        </p:nvSpPr>
        <p:spPr>
          <a:xfrm>
            <a:off x="12271095" y="9503614"/>
            <a:ext cx="5268713" cy="481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S DALMIYA AND ASSOCIATES</a:t>
            </a: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30A46345-1409-0A60-CB75-CFDDEEBC319D}"/>
              </a:ext>
            </a:extLst>
          </p:cNvPr>
          <p:cNvSpPr/>
          <p:nvPr/>
        </p:nvSpPr>
        <p:spPr>
          <a:xfrm>
            <a:off x="18268335" y="8395410"/>
            <a:ext cx="1582471" cy="1589535"/>
          </a:xfrm>
          <a:custGeom>
            <a:avLst/>
            <a:gdLst/>
            <a:ahLst/>
            <a:cxnLst/>
            <a:rect l="l" t="t" r="r" b="b"/>
            <a:pathLst>
              <a:path w="1582471" h="1589535">
                <a:moveTo>
                  <a:pt x="0" y="0"/>
                </a:moveTo>
                <a:lnTo>
                  <a:pt x="1582471" y="0"/>
                </a:lnTo>
                <a:lnTo>
                  <a:pt x="1582471" y="1589535"/>
                </a:lnTo>
                <a:lnTo>
                  <a:pt x="0" y="1589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443</Words>
  <Application>Microsoft Office PowerPoint</Application>
  <PresentationFormat>Custom</PresentationFormat>
  <Paragraphs>82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Staatliches</vt:lpstr>
      <vt:lpstr>Arial</vt:lpstr>
      <vt:lpstr>DM Sans Bold</vt:lpstr>
      <vt:lpstr>DM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 DALMIYA AND ASSOCIATES</dc:title>
  <cp:lastModifiedBy>Shweta Dalmiya</cp:lastModifiedBy>
  <cp:revision>1</cp:revision>
  <dcterms:created xsi:type="dcterms:W3CDTF">2006-08-16T00:00:00Z</dcterms:created>
  <dcterms:modified xsi:type="dcterms:W3CDTF">2025-04-23T08:29:32Z</dcterms:modified>
  <dc:identifier>DAGlVcK5Gpw</dc:identifier>
</cp:coreProperties>
</file>