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7" r:id="rId1"/>
  </p:sldMasterIdLst>
  <p:notesMasterIdLst>
    <p:notesMasterId r:id="rId34"/>
  </p:notesMasterIdLst>
  <p:sldIdLst>
    <p:sldId id="256" r:id="rId2"/>
    <p:sldId id="257" r:id="rId3"/>
    <p:sldId id="366" r:id="rId4"/>
    <p:sldId id="367" r:id="rId5"/>
    <p:sldId id="374" r:id="rId6"/>
    <p:sldId id="371" r:id="rId7"/>
    <p:sldId id="368" r:id="rId8"/>
    <p:sldId id="385" r:id="rId9"/>
    <p:sldId id="386" r:id="rId10"/>
    <p:sldId id="375" r:id="rId11"/>
    <p:sldId id="376" r:id="rId12"/>
    <p:sldId id="369" r:id="rId13"/>
    <p:sldId id="370" r:id="rId14"/>
    <p:sldId id="365" r:id="rId15"/>
    <p:sldId id="373" r:id="rId16"/>
    <p:sldId id="377" r:id="rId17"/>
    <p:sldId id="378" r:id="rId18"/>
    <p:sldId id="379" r:id="rId19"/>
    <p:sldId id="380" r:id="rId20"/>
    <p:sldId id="381" r:id="rId21"/>
    <p:sldId id="382" r:id="rId22"/>
    <p:sldId id="383" r:id="rId23"/>
    <p:sldId id="384" r:id="rId24"/>
    <p:sldId id="387" r:id="rId25"/>
    <p:sldId id="388" r:id="rId26"/>
    <p:sldId id="389" r:id="rId27"/>
    <p:sldId id="390" r:id="rId28"/>
    <p:sldId id="394" r:id="rId29"/>
    <p:sldId id="392" r:id="rId30"/>
    <p:sldId id="393" r:id="rId31"/>
    <p:sldId id="395" r:id="rId32"/>
    <p:sldId id="372" r:id="rId33"/>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8D"/>
    <a:srgbClr val="00163E"/>
    <a:srgbClr val="00A3A1"/>
    <a:srgbClr val="483698"/>
    <a:srgbClr val="6D2077"/>
    <a:srgbClr val="0091DA"/>
    <a:srgbClr val="0024CD"/>
    <a:srgbClr val="F2F2F2"/>
    <a:srgbClr val="79CE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52" autoAdjust="0"/>
    <p:restoredTop sz="83353" autoAdjust="0"/>
  </p:normalViewPr>
  <p:slideViewPr>
    <p:cSldViewPr snapToGrid="0">
      <p:cViewPr varScale="1">
        <p:scale>
          <a:sx n="94" d="100"/>
          <a:sy n="94" d="100"/>
        </p:scale>
        <p:origin x="1554" y="96"/>
      </p:cViewPr>
      <p:guideLst/>
    </p:cSldViewPr>
  </p:slideViewPr>
  <p:outlineViewPr>
    <p:cViewPr>
      <p:scale>
        <a:sx n="33" d="100"/>
        <a:sy n="33" d="100"/>
      </p:scale>
      <p:origin x="0" y="-168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en-IN" dirty="0"/>
          </a:p>
        </p:txBody>
      </p:sp>
      <p:sp>
        <p:nvSpPr>
          <p:cNvPr id="3" name="Date Placeholder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3FCA41EE-D617-408F-8DE5-1FADFCB05FF1}" type="datetimeFigureOut">
              <a:rPr lang="en-IN" smtClean="0"/>
              <a:t>17-04-2025</a:t>
            </a:fld>
            <a:endParaRPr lang="en-IN" dirty="0"/>
          </a:p>
        </p:txBody>
      </p:sp>
      <p:sp>
        <p:nvSpPr>
          <p:cNvPr id="4" name="Slide Image Placehold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9075" tIns="49538" rIns="99075" bIns="49538" rtlCol="0" anchor="ctr"/>
          <a:lstStyle/>
          <a:p>
            <a:endParaRPr lang="en-IN" dirty="0"/>
          </a:p>
        </p:txBody>
      </p:sp>
      <p:sp>
        <p:nvSpPr>
          <p:cNvPr id="5" name="Notes Placeholder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en-IN" dirty="0"/>
          </a:p>
        </p:txBody>
      </p:sp>
      <p:sp>
        <p:nvSpPr>
          <p:cNvPr id="7" name="Slide Number Placeholder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8EEC55A0-6BEF-44D8-852F-6AD7D857A536}" type="slidenum">
              <a:rPr lang="en-IN" smtClean="0"/>
              <a:t>‹#›</a:t>
            </a:fld>
            <a:endParaRPr lang="en-IN" dirty="0"/>
          </a:p>
        </p:txBody>
      </p:sp>
    </p:spTree>
    <p:extLst>
      <p:ext uri="{BB962C8B-B14F-4D97-AF65-F5344CB8AC3E}">
        <p14:creationId xmlns:p14="http://schemas.microsoft.com/office/powerpoint/2010/main" val="2528464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8EEC55A0-6BEF-44D8-852F-6AD7D857A536}" type="slidenum">
              <a:rPr lang="en-IN" smtClean="0"/>
              <a:t>2</a:t>
            </a:fld>
            <a:endParaRPr lang="en-IN" dirty="0"/>
          </a:p>
        </p:txBody>
      </p:sp>
    </p:spTree>
    <p:extLst>
      <p:ext uri="{BB962C8B-B14F-4D97-AF65-F5344CB8AC3E}">
        <p14:creationId xmlns:p14="http://schemas.microsoft.com/office/powerpoint/2010/main" val="2152714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4DBBC6-DA10-6DCF-56A5-D274E908F6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F1D73A-3C9F-0B11-36FA-5BFA59E1B3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E1C6EB-BA38-C9C3-64C0-BBDAFFD4BB55}"/>
              </a:ext>
            </a:extLst>
          </p:cNvPr>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0899E8E-3E15-B0AD-0C68-1D2CCA0D89F6}"/>
              </a:ext>
            </a:extLst>
          </p:cNvPr>
          <p:cNvSpPr>
            <a:spLocks noGrp="1"/>
          </p:cNvSpPr>
          <p:nvPr>
            <p:ph type="sldNum" sz="quarter" idx="5"/>
          </p:nvPr>
        </p:nvSpPr>
        <p:spPr/>
        <p:txBody>
          <a:bodyPr/>
          <a:lstStyle/>
          <a:p>
            <a:fld id="{8EEC55A0-6BEF-44D8-852F-6AD7D857A536}" type="slidenum">
              <a:rPr lang="en-IN" smtClean="0"/>
              <a:t>11</a:t>
            </a:fld>
            <a:endParaRPr lang="en-IN" dirty="0"/>
          </a:p>
        </p:txBody>
      </p:sp>
    </p:spTree>
    <p:extLst>
      <p:ext uri="{BB962C8B-B14F-4D97-AF65-F5344CB8AC3E}">
        <p14:creationId xmlns:p14="http://schemas.microsoft.com/office/powerpoint/2010/main" val="24398520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DF403-273C-0E59-0D13-5F62439C7F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FEFE5F-521D-F52A-F1EC-36CE402E43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2BEE54-234F-4014-26F4-D7D8291730C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This is the favourite point of GST department. However, in the matter of </a:t>
            </a:r>
            <a:r>
              <a:rPr lang="en-US" sz="2800" b="1" i="0" dirty="0" err="1">
                <a:solidFill>
                  <a:srgbClr val="000000"/>
                </a:solidFill>
                <a:effectLst/>
                <a:latin typeface="Times New Roman" panose="02020603050405020304" pitchFamily="18" charset="0"/>
              </a:rPr>
              <a:t>Nirlon</a:t>
            </a:r>
            <a:r>
              <a:rPr lang="en-US" sz="2800" b="1" i="0" dirty="0">
                <a:solidFill>
                  <a:srgbClr val="000000"/>
                </a:solidFill>
                <a:effectLst/>
                <a:latin typeface="Times New Roman" panose="02020603050405020304" pitchFamily="18" charset="0"/>
              </a:rPr>
              <a:t> Ltd. vs </a:t>
            </a:r>
            <a:r>
              <a:rPr lang="en-US" sz="2800" b="1" i="0" dirty="0" err="1">
                <a:solidFill>
                  <a:srgbClr val="000000"/>
                </a:solidFill>
                <a:effectLst/>
                <a:latin typeface="Times New Roman" panose="02020603050405020304" pitchFamily="18" charset="0"/>
              </a:rPr>
              <a:t>Commnr</a:t>
            </a:r>
            <a:r>
              <a:rPr lang="en-US" sz="2800" b="1" i="0" dirty="0">
                <a:solidFill>
                  <a:srgbClr val="000000"/>
                </a:solidFill>
                <a:effectLst/>
                <a:latin typeface="Times New Roman" panose="02020603050405020304" pitchFamily="18" charset="0"/>
              </a:rPr>
              <a:t>. Of Central Excise, Mumbai on 23 April, 2015 9 {</a:t>
            </a:r>
            <a:r>
              <a:rPr lang="en-US" sz="4000" dirty="0"/>
              <a:t>CIVIL APPEAL NO. 7642 OF 2004} it was held that it is revenue neutral activity and extended period cannot be invoked.</a:t>
            </a:r>
            <a:endParaRPr lang="en-US" sz="2800" b="1" i="0" dirty="0">
              <a:solidFill>
                <a:srgbClr val="000000"/>
              </a:solidFill>
              <a:effectLst/>
              <a:latin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22 services currently – </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1. GTA 2. Lawyer 3. Arbitral Tribunal 4. Sponsorship 5. Govt services 6. Govt renting 7. residential rent 8. commercial rent 9. TDR / FSI 10. LT lease 11. Director service 12. Insurance Co 13. Recovery agent for bank 14. Music composer, artist, photographer 15. Author 16. Overseeing committee of RBI 17. DSA 18. Business facilitator 19. Business </a:t>
            </a:r>
            <a:r>
              <a:rPr lang="en-IN" sz="1800" kern="100" dirty="0" err="1">
                <a:effectLst/>
                <a:latin typeface="Calibri" panose="020F0502020204030204" pitchFamily="34" charset="0"/>
                <a:ea typeface="Calibri" panose="020F0502020204030204" pitchFamily="34" charset="0"/>
                <a:cs typeface="Times New Roman" panose="02020603050405020304" pitchFamily="18" charset="0"/>
              </a:rPr>
              <a:t>correcpondent</a:t>
            </a: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 20. Security service 21. Motor car hire 22. Lending of securities</a:t>
            </a:r>
          </a:p>
        </p:txBody>
      </p:sp>
      <p:sp>
        <p:nvSpPr>
          <p:cNvPr id="4" name="Slide Number Placeholder 3">
            <a:extLst>
              <a:ext uri="{FF2B5EF4-FFF2-40B4-BE49-F238E27FC236}">
                <a16:creationId xmlns:a16="http://schemas.microsoft.com/office/drawing/2014/main" id="{91B9107C-3C9C-95BF-AB64-62F12058681F}"/>
              </a:ext>
            </a:extLst>
          </p:cNvPr>
          <p:cNvSpPr>
            <a:spLocks noGrp="1"/>
          </p:cNvSpPr>
          <p:nvPr>
            <p:ph type="sldNum" sz="quarter" idx="5"/>
          </p:nvPr>
        </p:nvSpPr>
        <p:spPr/>
        <p:txBody>
          <a:bodyPr/>
          <a:lstStyle/>
          <a:p>
            <a:fld id="{8EEC55A0-6BEF-44D8-852F-6AD7D857A536}" type="slidenum">
              <a:rPr lang="en-IN" smtClean="0"/>
              <a:t>12</a:t>
            </a:fld>
            <a:endParaRPr lang="en-IN" dirty="0"/>
          </a:p>
        </p:txBody>
      </p:sp>
    </p:spTree>
    <p:extLst>
      <p:ext uri="{BB962C8B-B14F-4D97-AF65-F5344CB8AC3E}">
        <p14:creationId xmlns:p14="http://schemas.microsoft.com/office/powerpoint/2010/main" val="11101447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F574F-9BC5-7158-AA76-479FB00ED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23A093-8F9C-8891-9CFC-9F27B95E9A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40D061-FD80-BABA-44A1-B78B6CE5AC34}"/>
              </a:ext>
            </a:extLst>
          </p:cNvPr>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Security guard – if non body corporate</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Motor car hire</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Residential rent – Any person (even if provided by registered person will be under RCM) w.e.f 18.7.2022 </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Commercial rent- Only by unregistered person w.e.f 10.10.2024</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Director remuneration</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BFCAC54-F9CF-C65B-FCD2-456B68A5C9F3}"/>
              </a:ext>
            </a:extLst>
          </p:cNvPr>
          <p:cNvSpPr>
            <a:spLocks noGrp="1"/>
          </p:cNvSpPr>
          <p:nvPr>
            <p:ph type="sldNum" sz="quarter" idx="5"/>
          </p:nvPr>
        </p:nvSpPr>
        <p:spPr/>
        <p:txBody>
          <a:bodyPr/>
          <a:lstStyle/>
          <a:p>
            <a:fld id="{8EEC55A0-6BEF-44D8-852F-6AD7D857A536}" type="slidenum">
              <a:rPr lang="en-IN" smtClean="0"/>
              <a:t>13</a:t>
            </a:fld>
            <a:endParaRPr lang="en-IN" dirty="0"/>
          </a:p>
        </p:txBody>
      </p:sp>
    </p:spTree>
    <p:extLst>
      <p:ext uri="{BB962C8B-B14F-4D97-AF65-F5344CB8AC3E}">
        <p14:creationId xmlns:p14="http://schemas.microsoft.com/office/powerpoint/2010/main" val="12924141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C058D-EF48-AF3A-2E61-067703CDDB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E6CEA1-7E7D-C898-D4B4-75C4AE938D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378A03-50B3-3E97-F21D-8E478E827369}"/>
              </a:ext>
            </a:extLst>
          </p:cNvPr>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30B68B0-D009-BE78-065A-AB949536EA5F}"/>
              </a:ext>
            </a:extLst>
          </p:cNvPr>
          <p:cNvSpPr>
            <a:spLocks noGrp="1"/>
          </p:cNvSpPr>
          <p:nvPr>
            <p:ph type="sldNum" sz="quarter" idx="5"/>
          </p:nvPr>
        </p:nvSpPr>
        <p:spPr/>
        <p:txBody>
          <a:bodyPr/>
          <a:lstStyle/>
          <a:p>
            <a:fld id="{8EEC55A0-6BEF-44D8-852F-6AD7D857A536}" type="slidenum">
              <a:rPr lang="en-IN" smtClean="0"/>
              <a:t>15</a:t>
            </a:fld>
            <a:endParaRPr lang="en-IN" dirty="0"/>
          </a:p>
        </p:txBody>
      </p:sp>
    </p:spTree>
    <p:extLst>
      <p:ext uri="{BB962C8B-B14F-4D97-AF65-F5344CB8AC3E}">
        <p14:creationId xmlns:p14="http://schemas.microsoft.com/office/powerpoint/2010/main" val="40901371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71D87-C9EF-5963-3B14-98CD84920B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E7172B-C09F-3B09-81DF-7774B22767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BE1DAA-38B7-009E-CE85-5CC093F1CBF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21677E1-5832-3133-C2A9-5317B92174EA}"/>
              </a:ext>
            </a:extLst>
          </p:cNvPr>
          <p:cNvSpPr>
            <a:spLocks noGrp="1"/>
          </p:cNvSpPr>
          <p:nvPr>
            <p:ph type="sldNum" sz="quarter" idx="5"/>
          </p:nvPr>
        </p:nvSpPr>
        <p:spPr/>
        <p:txBody>
          <a:bodyPr/>
          <a:lstStyle/>
          <a:p>
            <a:fld id="{8EEC55A0-6BEF-44D8-852F-6AD7D857A536}" type="slidenum">
              <a:rPr lang="en-IN" smtClean="0"/>
              <a:t>16</a:t>
            </a:fld>
            <a:endParaRPr lang="en-IN" dirty="0"/>
          </a:p>
        </p:txBody>
      </p:sp>
    </p:spTree>
    <p:extLst>
      <p:ext uri="{BB962C8B-B14F-4D97-AF65-F5344CB8AC3E}">
        <p14:creationId xmlns:p14="http://schemas.microsoft.com/office/powerpoint/2010/main" val="21682700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DDEC8C-A27D-EACC-F75A-DFEEE07C06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BB1415-8193-B7A6-3DA5-2FC8AF6468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46E312-1D81-72BD-C818-43EE4DD0949D}"/>
              </a:ext>
            </a:extLst>
          </p:cNvPr>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B363088-6F25-0B0D-8574-100140301048}"/>
              </a:ext>
            </a:extLst>
          </p:cNvPr>
          <p:cNvSpPr>
            <a:spLocks noGrp="1"/>
          </p:cNvSpPr>
          <p:nvPr>
            <p:ph type="sldNum" sz="quarter" idx="5"/>
          </p:nvPr>
        </p:nvSpPr>
        <p:spPr/>
        <p:txBody>
          <a:bodyPr/>
          <a:lstStyle/>
          <a:p>
            <a:fld id="{8EEC55A0-6BEF-44D8-852F-6AD7D857A536}" type="slidenum">
              <a:rPr lang="en-IN" smtClean="0"/>
              <a:t>17</a:t>
            </a:fld>
            <a:endParaRPr lang="en-IN" dirty="0"/>
          </a:p>
        </p:txBody>
      </p:sp>
    </p:spTree>
    <p:extLst>
      <p:ext uri="{BB962C8B-B14F-4D97-AF65-F5344CB8AC3E}">
        <p14:creationId xmlns:p14="http://schemas.microsoft.com/office/powerpoint/2010/main" val="33700321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935D7-486E-D26A-19F6-724869EDF2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0622D3-37EC-90FB-440D-6BC4B8272C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FE2023-AEB1-A85F-C4B9-AA74A16F74AF}"/>
              </a:ext>
            </a:extLst>
          </p:cNvPr>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3C5E139-3F7E-8D47-1467-3690A2DED2F9}"/>
              </a:ext>
            </a:extLst>
          </p:cNvPr>
          <p:cNvSpPr>
            <a:spLocks noGrp="1"/>
          </p:cNvSpPr>
          <p:nvPr>
            <p:ph type="sldNum" sz="quarter" idx="5"/>
          </p:nvPr>
        </p:nvSpPr>
        <p:spPr/>
        <p:txBody>
          <a:bodyPr/>
          <a:lstStyle/>
          <a:p>
            <a:fld id="{8EEC55A0-6BEF-44D8-852F-6AD7D857A536}" type="slidenum">
              <a:rPr lang="en-IN" smtClean="0"/>
              <a:t>18</a:t>
            </a:fld>
            <a:endParaRPr lang="en-IN" dirty="0"/>
          </a:p>
        </p:txBody>
      </p:sp>
    </p:spTree>
    <p:extLst>
      <p:ext uri="{BB962C8B-B14F-4D97-AF65-F5344CB8AC3E}">
        <p14:creationId xmlns:p14="http://schemas.microsoft.com/office/powerpoint/2010/main" val="15135327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CFAA8-2912-A760-945B-699D2CDB50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595C6D-314E-1E53-A37D-8AA820C717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6AC80E-1B76-B0B5-5FFF-0BFDE2D0B341}"/>
              </a:ext>
            </a:extLst>
          </p:cNvPr>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4E2A47D1-59E2-B1C7-463D-BE60FAE88C27}"/>
              </a:ext>
            </a:extLst>
          </p:cNvPr>
          <p:cNvSpPr>
            <a:spLocks noGrp="1"/>
          </p:cNvSpPr>
          <p:nvPr>
            <p:ph type="sldNum" sz="quarter" idx="5"/>
          </p:nvPr>
        </p:nvSpPr>
        <p:spPr/>
        <p:txBody>
          <a:bodyPr/>
          <a:lstStyle/>
          <a:p>
            <a:fld id="{8EEC55A0-6BEF-44D8-852F-6AD7D857A536}" type="slidenum">
              <a:rPr lang="en-IN" smtClean="0"/>
              <a:t>19</a:t>
            </a:fld>
            <a:endParaRPr lang="en-IN" dirty="0"/>
          </a:p>
        </p:txBody>
      </p:sp>
    </p:spTree>
    <p:extLst>
      <p:ext uri="{BB962C8B-B14F-4D97-AF65-F5344CB8AC3E}">
        <p14:creationId xmlns:p14="http://schemas.microsoft.com/office/powerpoint/2010/main" val="40892543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54B05-8C83-132C-9D80-DC5A4204C3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F26DCB-C727-EEFB-733A-AEADBE2732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FAA87E-F7A3-9A41-7F6F-B010B37A05B2}"/>
              </a:ext>
            </a:extLst>
          </p:cNvPr>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A4CF03F-F556-4D38-D9C5-E4C403751CE2}"/>
              </a:ext>
            </a:extLst>
          </p:cNvPr>
          <p:cNvSpPr>
            <a:spLocks noGrp="1"/>
          </p:cNvSpPr>
          <p:nvPr>
            <p:ph type="sldNum" sz="quarter" idx="5"/>
          </p:nvPr>
        </p:nvSpPr>
        <p:spPr/>
        <p:txBody>
          <a:bodyPr/>
          <a:lstStyle/>
          <a:p>
            <a:fld id="{8EEC55A0-6BEF-44D8-852F-6AD7D857A536}" type="slidenum">
              <a:rPr lang="en-IN" smtClean="0"/>
              <a:t>20</a:t>
            </a:fld>
            <a:endParaRPr lang="en-IN" dirty="0"/>
          </a:p>
        </p:txBody>
      </p:sp>
    </p:spTree>
    <p:extLst>
      <p:ext uri="{BB962C8B-B14F-4D97-AF65-F5344CB8AC3E}">
        <p14:creationId xmlns:p14="http://schemas.microsoft.com/office/powerpoint/2010/main" val="36566055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D527B2-B30D-9F29-8EAC-5F735AE759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648724-5B89-E2E9-4289-FEAAF4A3A1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6ED7DE-8E1B-B357-AFF8-977B8B0F716B}"/>
              </a:ext>
            </a:extLst>
          </p:cNvPr>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23E32B6-5D4F-E23A-E21A-7458A22C70E6}"/>
              </a:ext>
            </a:extLst>
          </p:cNvPr>
          <p:cNvSpPr>
            <a:spLocks noGrp="1"/>
          </p:cNvSpPr>
          <p:nvPr>
            <p:ph type="sldNum" sz="quarter" idx="5"/>
          </p:nvPr>
        </p:nvSpPr>
        <p:spPr/>
        <p:txBody>
          <a:bodyPr/>
          <a:lstStyle/>
          <a:p>
            <a:fld id="{8EEC55A0-6BEF-44D8-852F-6AD7D857A536}" type="slidenum">
              <a:rPr lang="en-IN" smtClean="0"/>
              <a:t>21</a:t>
            </a:fld>
            <a:endParaRPr lang="en-IN" dirty="0"/>
          </a:p>
        </p:txBody>
      </p:sp>
    </p:spTree>
    <p:extLst>
      <p:ext uri="{BB962C8B-B14F-4D97-AF65-F5344CB8AC3E}">
        <p14:creationId xmlns:p14="http://schemas.microsoft.com/office/powerpoint/2010/main" val="2453824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A15B6-2D6F-1FDA-34F1-84EC53F310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1AE358-90FD-8CC0-769A-AE2BF060FD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BD4D4E-4347-749E-AF73-7708C1C85CC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Tax comparison sheet has details – (1) Output tax liability (2) RCM with 2A vs liability (3) Export and SEZ sales (4) ITC other than imports (5) Import ITC (6) RCM ITC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One should begin with this. It is very effective and powerful tool.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AATO computation</a:t>
            </a:r>
          </a:p>
        </p:txBody>
      </p:sp>
      <p:sp>
        <p:nvSpPr>
          <p:cNvPr id="4" name="Slide Number Placeholder 3">
            <a:extLst>
              <a:ext uri="{FF2B5EF4-FFF2-40B4-BE49-F238E27FC236}">
                <a16:creationId xmlns:a16="http://schemas.microsoft.com/office/drawing/2014/main" id="{FB7613ED-0A5C-8679-9CF2-8E2C31B41DE2}"/>
              </a:ext>
            </a:extLst>
          </p:cNvPr>
          <p:cNvSpPr>
            <a:spLocks noGrp="1"/>
          </p:cNvSpPr>
          <p:nvPr>
            <p:ph type="sldNum" sz="quarter" idx="5"/>
          </p:nvPr>
        </p:nvSpPr>
        <p:spPr/>
        <p:txBody>
          <a:bodyPr/>
          <a:lstStyle/>
          <a:p>
            <a:fld id="{8EEC55A0-6BEF-44D8-852F-6AD7D857A536}" type="slidenum">
              <a:rPr lang="en-IN" smtClean="0"/>
              <a:t>3</a:t>
            </a:fld>
            <a:endParaRPr lang="en-IN" dirty="0"/>
          </a:p>
        </p:txBody>
      </p:sp>
    </p:spTree>
    <p:extLst>
      <p:ext uri="{BB962C8B-B14F-4D97-AF65-F5344CB8AC3E}">
        <p14:creationId xmlns:p14="http://schemas.microsoft.com/office/powerpoint/2010/main" val="21438373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945AC-536C-E0C4-8364-F7A4F03D1D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84BEA2-C334-577C-794C-AF59FDF46B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9465B4-F62D-A5C9-D7DB-C99D9E790CA0}"/>
              </a:ext>
            </a:extLst>
          </p:cNvPr>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39B69550-B931-5101-C1C3-BA40FEA01394}"/>
              </a:ext>
            </a:extLst>
          </p:cNvPr>
          <p:cNvSpPr>
            <a:spLocks noGrp="1"/>
          </p:cNvSpPr>
          <p:nvPr>
            <p:ph type="sldNum" sz="quarter" idx="5"/>
          </p:nvPr>
        </p:nvSpPr>
        <p:spPr/>
        <p:txBody>
          <a:bodyPr/>
          <a:lstStyle/>
          <a:p>
            <a:fld id="{8EEC55A0-6BEF-44D8-852F-6AD7D857A536}" type="slidenum">
              <a:rPr lang="en-IN" smtClean="0"/>
              <a:t>22</a:t>
            </a:fld>
            <a:endParaRPr lang="en-IN" dirty="0"/>
          </a:p>
        </p:txBody>
      </p:sp>
    </p:spTree>
    <p:extLst>
      <p:ext uri="{BB962C8B-B14F-4D97-AF65-F5344CB8AC3E}">
        <p14:creationId xmlns:p14="http://schemas.microsoft.com/office/powerpoint/2010/main" val="20534335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251AA-224F-02E2-477D-9822E0B9F0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B89E17-205E-FB93-F81A-30000CC64C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EFA943-7AD1-F25E-B6DC-B24EBF24C219}"/>
              </a:ext>
            </a:extLst>
          </p:cNvPr>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A174CAC-739A-A087-A2A9-09F23A4C82D8}"/>
              </a:ext>
            </a:extLst>
          </p:cNvPr>
          <p:cNvSpPr>
            <a:spLocks noGrp="1"/>
          </p:cNvSpPr>
          <p:nvPr>
            <p:ph type="sldNum" sz="quarter" idx="5"/>
          </p:nvPr>
        </p:nvSpPr>
        <p:spPr/>
        <p:txBody>
          <a:bodyPr/>
          <a:lstStyle/>
          <a:p>
            <a:fld id="{8EEC55A0-6BEF-44D8-852F-6AD7D857A536}" type="slidenum">
              <a:rPr lang="en-IN" smtClean="0"/>
              <a:t>23</a:t>
            </a:fld>
            <a:endParaRPr lang="en-IN" dirty="0"/>
          </a:p>
        </p:txBody>
      </p:sp>
    </p:spTree>
    <p:extLst>
      <p:ext uri="{BB962C8B-B14F-4D97-AF65-F5344CB8AC3E}">
        <p14:creationId xmlns:p14="http://schemas.microsoft.com/office/powerpoint/2010/main" val="38744983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B41AA-ED8F-44DE-E505-0FE7543500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898671-E32E-899C-C34F-9DAD240CE6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C9885A-CAA3-D2F9-4C00-52865A3FE5EF}"/>
              </a:ext>
            </a:extLst>
          </p:cNvPr>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Partners paying tax of Rs. 1.0 lakhs for 2 years</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Received refund of Rs. 1.0 lakhs </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Cumulatively paid more till date</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Govt department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07DE8FA-08B7-4379-F601-710778AD6001}"/>
              </a:ext>
            </a:extLst>
          </p:cNvPr>
          <p:cNvSpPr>
            <a:spLocks noGrp="1"/>
          </p:cNvSpPr>
          <p:nvPr>
            <p:ph type="sldNum" sz="quarter" idx="5"/>
          </p:nvPr>
        </p:nvSpPr>
        <p:spPr/>
        <p:txBody>
          <a:bodyPr/>
          <a:lstStyle/>
          <a:p>
            <a:fld id="{8EEC55A0-6BEF-44D8-852F-6AD7D857A536}" type="slidenum">
              <a:rPr lang="en-IN" smtClean="0"/>
              <a:t>24</a:t>
            </a:fld>
            <a:endParaRPr lang="en-IN" dirty="0"/>
          </a:p>
        </p:txBody>
      </p:sp>
    </p:spTree>
    <p:extLst>
      <p:ext uri="{BB962C8B-B14F-4D97-AF65-F5344CB8AC3E}">
        <p14:creationId xmlns:p14="http://schemas.microsoft.com/office/powerpoint/2010/main" val="39066756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9CD91-66BB-5657-857A-B6CFDF2C52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2B7A44-59B1-23C1-A4EE-36CC3EBE9D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5A2ECF-2DC6-336D-0684-1D18092DEFCE}"/>
              </a:ext>
            </a:extLst>
          </p:cNvPr>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Rule 47A w.e.f Nov-24</a:t>
            </a:r>
          </a:p>
        </p:txBody>
      </p:sp>
      <p:sp>
        <p:nvSpPr>
          <p:cNvPr id="4" name="Slide Number Placeholder 3">
            <a:extLst>
              <a:ext uri="{FF2B5EF4-FFF2-40B4-BE49-F238E27FC236}">
                <a16:creationId xmlns:a16="http://schemas.microsoft.com/office/drawing/2014/main" id="{9414977E-123E-E0F6-D757-E8A476555AAB}"/>
              </a:ext>
            </a:extLst>
          </p:cNvPr>
          <p:cNvSpPr>
            <a:spLocks noGrp="1"/>
          </p:cNvSpPr>
          <p:nvPr>
            <p:ph type="sldNum" sz="quarter" idx="5"/>
          </p:nvPr>
        </p:nvSpPr>
        <p:spPr/>
        <p:txBody>
          <a:bodyPr/>
          <a:lstStyle/>
          <a:p>
            <a:fld id="{8EEC55A0-6BEF-44D8-852F-6AD7D857A536}" type="slidenum">
              <a:rPr lang="en-IN" smtClean="0"/>
              <a:t>25</a:t>
            </a:fld>
            <a:endParaRPr lang="en-IN" dirty="0"/>
          </a:p>
        </p:txBody>
      </p:sp>
    </p:spTree>
    <p:extLst>
      <p:ext uri="{BB962C8B-B14F-4D97-AF65-F5344CB8AC3E}">
        <p14:creationId xmlns:p14="http://schemas.microsoft.com/office/powerpoint/2010/main" val="6022497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1F812-2892-44B4-9F77-7CED60AB17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83EB4B-2086-7F3C-8178-F680D95F63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BF8BA7-F477-850A-C0A7-50EDDB3DA93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77DA682-AF32-7A4B-189E-0821A5F9DC92}"/>
              </a:ext>
            </a:extLst>
          </p:cNvPr>
          <p:cNvSpPr>
            <a:spLocks noGrp="1"/>
          </p:cNvSpPr>
          <p:nvPr>
            <p:ph type="sldNum" sz="quarter" idx="5"/>
          </p:nvPr>
        </p:nvSpPr>
        <p:spPr/>
        <p:txBody>
          <a:bodyPr/>
          <a:lstStyle/>
          <a:p>
            <a:fld id="{8EEC55A0-6BEF-44D8-852F-6AD7D857A536}" type="slidenum">
              <a:rPr lang="en-IN" smtClean="0"/>
              <a:t>26</a:t>
            </a:fld>
            <a:endParaRPr lang="en-IN" dirty="0"/>
          </a:p>
        </p:txBody>
      </p:sp>
    </p:spTree>
    <p:extLst>
      <p:ext uri="{BB962C8B-B14F-4D97-AF65-F5344CB8AC3E}">
        <p14:creationId xmlns:p14="http://schemas.microsoft.com/office/powerpoint/2010/main" val="25553724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D7F52-4C89-BBA4-733F-1A9FBE765C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7BFB61-5FD9-FBE4-FFB5-21DE29FDA2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EA964C-1809-5705-CB20-E6ACB8CF831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Reco of GSTR-7 with 3B and GSTR-8 with GSTr-3B</a:t>
            </a:r>
          </a:p>
        </p:txBody>
      </p:sp>
      <p:sp>
        <p:nvSpPr>
          <p:cNvPr id="4" name="Slide Number Placeholder 3">
            <a:extLst>
              <a:ext uri="{FF2B5EF4-FFF2-40B4-BE49-F238E27FC236}">
                <a16:creationId xmlns:a16="http://schemas.microsoft.com/office/drawing/2014/main" id="{6A759746-1152-782F-4020-788D49066653}"/>
              </a:ext>
            </a:extLst>
          </p:cNvPr>
          <p:cNvSpPr>
            <a:spLocks noGrp="1"/>
          </p:cNvSpPr>
          <p:nvPr>
            <p:ph type="sldNum" sz="quarter" idx="5"/>
          </p:nvPr>
        </p:nvSpPr>
        <p:spPr/>
        <p:txBody>
          <a:bodyPr/>
          <a:lstStyle/>
          <a:p>
            <a:fld id="{8EEC55A0-6BEF-44D8-852F-6AD7D857A536}" type="slidenum">
              <a:rPr lang="en-IN" smtClean="0"/>
              <a:t>27</a:t>
            </a:fld>
            <a:endParaRPr lang="en-IN" dirty="0"/>
          </a:p>
        </p:txBody>
      </p:sp>
    </p:spTree>
    <p:extLst>
      <p:ext uri="{BB962C8B-B14F-4D97-AF65-F5344CB8AC3E}">
        <p14:creationId xmlns:p14="http://schemas.microsoft.com/office/powerpoint/2010/main" val="32995861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DFC81-9A60-509A-0607-084E9D9D24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9E80E8-137C-CD02-83A7-A47A9A14BA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E04BF8-8F39-D912-CBE4-066A13AFB5B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FAEF60D-37DB-7450-24C7-D6BBBC9B6529}"/>
              </a:ext>
            </a:extLst>
          </p:cNvPr>
          <p:cNvSpPr>
            <a:spLocks noGrp="1"/>
          </p:cNvSpPr>
          <p:nvPr>
            <p:ph type="sldNum" sz="quarter" idx="5"/>
          </p:nvPr>
        </p:nvSpPr>
        <p:spPr/>
        <p:txBody>
          <a:bodyPr/>
          <a:lstStyle/>
          <a:p>
            <a:fld id="{8EEC55A0-6BEF-44D8-852F-6AD7D857A536}" type="slidenum">
              <a:rPr lang="en-IN" smtClean="0"/>
              <a:t>28</a:t>
            </a:fld>
            <a:endParaRPr lang="en-IN" dirty="0"/>
          </a:p>
        </p:txBody>
      </p:sp>
    </p:spTree>
    <p:extLst>
      <p:ext uri="{BB962C8B-B14F-4D97-AF65-F5344CB8AC3E}">
        <p14:creationId xmlns:p14="http://schemas.microsoft.com/office/powerpoint/2010/main" val="23535855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420347-DDB5-6691-92E7-6B56A90A89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D59F2D-C06F-ACBF-44C0-BE6CA1FF7F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7A5DCD-A7A2-E351-F0B5-1FF0FCF5C5A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D3C6F4B-53DC-821F-8320-81A42BE5DE76}"/>
              </a:ext>
            </a:extLst>
          </p:cNvPr>
          <p:cNvSpPr>
            <a:spLocks noGrp="1"/>
          </p:cNvSpPr>
          <p:nvPr>
            <p:ph type="sldNum" sz="quarter" idx="5"/>
          </p:nvPr>
        </p:nvSpPr>
        <p:spPr/>
        <p:txBody>
          <a:bodyPr/>
          <a:lstStyle/>
          <a:p>
            <a:fld id="{8EEC55A0-6BEF-44D8-852F-6AD7D857A536}" type="slidenum">
              <a:rPr lang="en-IN" smtClean="0"/>
              <a:t>30</a:t>
            </a:fld>
            <a:endParaRPr lang="en-IN" dirty="0"/>
          </a:p>
        </p:txBody>
      </p:sp>
    </p:spTree>
    <p:extLst>
      <p:ext uri="{BB962C8B-B14F-4D97-AF65-F5344CB8AC3E}">
        <p14:creationId xmlns:p14="http://schemas.microsoft.com/office/powerpoint/2010/main" val="33616912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345E65-29CC-47DE-61DC-D76D3DDEC7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71ADCE-65F0-67CC-4EAA-7AD7D4A3EF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2AB286-A8BF-6A10-705D-F821B077E536}"/>
              </a:ext>
            </a:extLst>
          </p:cNvPr>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Interest payment for delayed 3B or GSTR-1</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Prepare for 9/9C</a:t>
            </a:r>
          </a:p>
        </p:txBody>
      </p:sp>
      <p:sp>
        <p:nvSpPr>
          <p:cNvPr id="4" name="Slide Number Placeholder 3">
            <a:extLst>
              <a:ext uri="{FF2B5EF4-FFF2-40B4-BE49-F238E27FC236}">
                <a16:creationId xmlns:a16="http://schemas.microsoft.com/office/drawing/2014/main" id="{0FC5344C-6978-309B-2C2F-A037EBACA640}"/>
              </a:ext>
            </a:extLst>
          </p:cNvPr>
          <p:cNvSpPr>
            <a:spLocks noGrp="1"/>
          </p:cNvSpPr>
          <p:nvPr>
            <p:ph type="sldNum" sz="quarter" idx="5"/>
          </p:nvPr>
        </p:nvSpPr>
        <p:spPr/>
        <p:txBody>
          <a:bodyPr/>
          <a:lstStyle/>
          <a:p>
            <a:fld id="{8EEC55A0-6BEF-44D8-852F-6AD7D857A536}" type="slidenum">
              <a:rPr lang="en-IN" smtClean="0"/>
              <a:t>31</a:t>
            </a:fld>
            <a:endParaRPr lang="en-IN" dirty="0"/>
          </a:p>
        </p:txBody>
      </p:sp>
    </p:spTree>
    <p:extLst>
      <p:ext uri="{BB962C8B-B14F-4D97-AF65-F5344CB8AC3E}">
        <p14:creationId xmlns:p14="http://schemas.microsoft.com/office/powerpoint/2010/main" val="3181286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36DE32-EBEC-6C72-B5CF-8B55498FA4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FB5C00-1262-44CC-897B-857DA4946E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D0FD04-097E-4B46-BEAE-67895F9A04C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F292FC5-3456-2572-5E26-45452664994B}"/>
              </a:ext>
            </a:extLst>
          </p:cNvPr>
          <p:cNvSpPr>
            <a:spLocks noGrp="1"/>
          </p:cNvSpPr>
          <p:nvPr>
            <p:ph type="sldNum" sz="quarter" idx="5"/>
          </p:nvPr>
        </p:nvSpPr>
        <p:spPr/>
        <p:txBody>
          <a:bodyPr/>
          <a:lstStyle/>
          <a:p>
            <a:fld id="{8EEC55A0-6BEF-44D8-852F-6AD7D857A536}" type="slidenum">
              <a:rPr lang="en-IN" smtClean="0"/>
              <a:t>4</a:t>
            </a:fld>
            <a:endParaRPr lang="en-IN" dirty="0"/>
          </a:p>
        </p:txBody>
      </p:sp>
    </p:spTree>
    <p:extLst>
      <p:ext uri="{BB962C8B-B14F-4D97-AF65-F5344CB8AC3E}">
        <p14:creationId xmlns:p14="http://schemas.microsoft.com/office/powerpoint/2010/main" val="21515637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5CDCE8-C0FB-07CA-B543-2435BE9EF4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C60A6E-7F5F-2581-7450-A2FBBE031C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34E157-1045-8B98-2CCB-25EE2511403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1) EWB v/s HSN summary is also checked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A463B30-3B4F-982E-F893-9EC3D05A8A9A}"/>
              </a:ext>
            </a:extLst>
          </p:cNvPr>
          <p:cNvSpPr>
            <a:spLocks noGrp="1"/>
          </p:cNvSpPr>
          <p:nvPr>
            <p:ph type="sldNum" sz="quarter" idx="5"/>
          </p:nvPr>
        </p:nvSpPr>
        <p:spPr/>
        <p:txBody>
          <a:bodyPr/>
          <a:lstStyle/>
          <a:p>
            <a:fld id="{8EEC55A0-6BEF-44D8-852F-6AD7D857A536}" type="slidenum">
              <a:rPr lang="en-IN" smtClean="0"/>
              <a:t>5</a:t>
            </a:fld>
            <a:endParaRPr lang="en-IN" dirty="0"/>
          </a:p>
        </p:txBody>
      </p:sp>
    </p:spTree>
    <p:extLst>
      <p:ext uri="{BB962C8B-B14F-4D97-AF65-F5344CB8AC3E}">
        <p14:creationId xmlns:p14="http://schemas.microsoft.com/office/powerpoint/2010/main" val="1965524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D408B-7A46-9449-C68F-8234483B13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311596-3A44-75EE-1FCD-23E0920D2F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CB67C3-16D5-9F37-77EC-D61417616E0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7D321CCE-E00F-3F9A-2D9B-5157362D32F9}"/>
              </a:ext>
            </a:extLst>
          </p:cNvPr>
          <p:cNvSpPr>
            <a:spLocks noGrp="1"/>
          </p:cNvSpPr>
          <p:nvPr>
            <p:ph type="sldNum" sz="quarter" idx="5"/>
          </p:nvPr>
        </p:nvSpPr>
        <p:spPr/>
        <p:txBody>
          <a:bodyPr/>
          <a:lstStyle/>
          <a:p>
            <a:fld id="{8EEC55A0-6BEF-44D8-852F-6AD7D857A536}" type="slidenum">
              <a:rPr lang="en-IN" smtClean="0"/>
              <a:t>6</a:t>
            </a:fld>
            <a:endParaRPr lang="en-IN" dirty="0"/>
          </a:p>
        </p:txBody>
      </p:sp>
    </p:spTree>
    <p:extLst>
      <p:ext uri="{BB962C8B-B14F-4D97-AF65-F5344CB8AC3E}">
        <p14:creationId xmlns:p14="http://schemas.microsoft.com/office/powerpoint/2010/main" val="24883646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0920C-871A-69EA-F9E8-B348BF4E4A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3EF849-E3D0-9E90-6392-6EF9D2344C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DD864F-8BFC-4927-8908-F821DA934A2B}"/>
              </a:ext>
            </a:extLst>
          </p:cNvPr>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Reconcile with GSTR-2B</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Electronic credit reversal and re-claim statement</a:t>
            </a:r>
          </a:p>
        </p:txBody>
      </p:sp>
      <p:sp>
        <p:nvSpPr>
          <p:cNvPr id="4" name="Slide Number Placeholder 3">
            <a:extLst>
              <a:ext uri="{FF2B5EF4-FFF2-40B4-BE49-F238E27FC236}">
                <a16:creationId xmlns:a16="http://schemas.microsoft.com/office/drawing/2014/main" id="{0805EE2E-DCC8-48E8-EBA1-78A86770B38B}"/>
              </a:ext>
            </a:extLst>
          </p:cNvPr>
          <p:cNvSpPr>
            <a:spLocks noGrp="1"/>
          </p:cNvSpPr>
          <p:nvPr>
            <p:ph type="sldNum" sz="quarter" idx="5"/>
          </p:nvPr>
        </p:nvSpPr>
        <p:spPr/>
        <p:txBody>
          <a:bodyPr/>
          <a:lstStyle/>
          <a:p>
            <a:fld id="{8EEC55A0-6BEF-44D8-852F-6AD7D857A536}" type="slidenum">
              <a:rPr lang="en-IN" smtClean="0"/>
              <a:t>7</a:t>
            </a:fld>
            <a:endParaRPr lang="en-IN" dirty="0"/>
          </a:p>
        </p:txBody>
      </p:sp>
    </p:spTree>
    <p:extLst>
      <p:ext uri="{BB962C8B-B14F-4D97-AF65-F5344CB8AC3E}">
        <p14:creationId xmlns:p14="http://schemas.microsoft.com/office/powerpoint/2010/main" val="4465757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A22BF-25F8-DF8E-2726-B0B1E2E3EA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3A8754-B472-D13D-F662-32E9D9C195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04B168-A4F0-FB87-8E98-9B564DCE917D}"/>
              </a:ext>
            </a:extLst>
          </p:cNvPr>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7552826-A2D4-0B5E-FD6D-D1FDE3F3C5B9}"/>
              </a:ext>
            </a:extLst>
          </p:cNvPr>
          <p:cNvSpPr>
            <a:spLocks noGrp="1"/>
          </p:cNvSpPr>
          <p:nvPr>
            <p:ph type="sldNum" sz="quarter" idx="5"/>
          </p:nvPr>
        </p:nvSpPr>
        <p:spPr/>
        <p:txBody>
          <a:bodyPr/>
          <a:lstStyle/>
          <a:p>
            <a:fld id="{8EEC55A0-6BEF-44D8-852F-6AD7D857A536}" type="slidenum">
              <a:rPr lang="en-IN" smtClean="0"/>
              <a:t>8</a:t>
            </a:fld>
            <a:endParaRPr lang="en-IN" dirty="0"/>
          </a:p>
        </p:txBody>
      </p:sp>
    </p:spTree>
    <p:extLst>
      <p:ext uri="{BB962C8B-B14F-4D97-AF65-F5344CB8AC3E}">
        <p14:creationId xmlns:p14="http://schemas.microsoft.com/office/powerpoint/2010/main" val="109392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7B9A2-9CFA-EDBF-D0D2-4CFFDA8FF7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8401E2-E6CD-7D6A-4AA6-0AC6DEAAD1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374287-2084-EA0E-6B2A-53080811A035}"/>
              </a:ext>
            </a:extLst>
          </p:cNvPr>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FAD408C-600F-86C3-EB95-24088DD07391}"/>
              </a:ext>
            </a:extLst>
          </p:cNvPr>
          <p:cNvSpPr>
            <a:spLocks noGrp="1"/>
          </p:cNvSpPr>
          <p:nvPr>
            <p:ph type="sldNum" sz="quarter" idx="5"/>
          </p:nvPr>
        </p:nvSpPr>
        <p:spPr/>
        <p:txBody>
          <a:bodyPr/>
          <a:lstStyle/>
          <a:p>
            <a:fld id="{8EEC55A0-6BEF-44D8-852F-6AD7D857A536}" type="slidenum">
              <a:rPr lang="en-IN" smtClean="0"/>
              <a:t>9</a:t>
            </a:fld>
            <a:endParaRPr lang="en-IN" dirty="0"/>
          </a:p>
        </p:txBody>
      </p:sp>
    </p:spTree>
    <p:extLst>
      <p:ext uri="{BB962C8B-B14F-4D97-AF65-F5344CB8AC3E}">
        <p14:creationId xmlns:p14="http://schemas.microsoft.com/office/powerpoint/2010/main" val="11497870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3C964-3D24-E9F2-7E07-4BF0908726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29E80D-BA15-8CD5-1BD7-C733EFD2E4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EE7868-CF52-CC92-A43F-03E44B7EB30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Liability written back</a:t>
            </a:r>
          </a:p>
        </p:txBody>
      </p:sp>
      <p:sp>
        <p:nvSpPr>
          <p:cNvPr id="4" name="Slide Number Placeholder 3">
            <a:extLst>
              <a:ext uri="{FF2B5EF4-FFF2-40B4-BE49-F238E27FC236}">
                <a16:creationId xmlns:a16="http://schemas.microsoft.com/office/drawing/2014/main" id="{558A6060-28A9-0B77-BBB1-5A8DF5C1A05B}"/>
              </a:ext>
            </a:extLst>
          </p:cNvPr>
          <p:cNvSpPr>
            <a:spLocks noGrp="1"/>
          </p:cNvSpPr>
          <p:nvPr>
            <p:ph type="sldNum" sz="quarter" idx="5"/>
          </p:nvPr>
        </p:nvSpPr>
        <p:spPr/>
        <p:txBody>
          <a:bodyPr/>
          <a:lstStyle/>
          <a:p>
            <a:fld id="{8EEC55A0-6BEF-44D8-852F-6AD7D857A536}" type="slidenum">
              <a:rPr lang="en-IN" smtClean="0"/>
              <a:t>10</a:t>
            </a:fld>
            <a:endParaRPr lang="en-IN" dirty="0"/>
          </a:p>
        </p:txBody>
      </p:sp>
    </p:spTree>
    <p:extLst>
      <p:ext uri="{BB962C8B-B14F-4D97-AF65-F5344CB8AC3E}">
        <p14:creationId xmlns:p14="http://schemas.microsoft.com/office/powerpoint/2010/main" val="1744910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F93D2AB9-57FB-4C52-8B78-173064FE9CA4}" type="datetimeFigureOut">
              <a:rPr lang="en-IN" smtClean="0"/>
              <a:t>17-04-2025</a:t>
            </a:fld>
            <a:endParaRPr lang="en-IN"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IN"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530738E2-F96A-41F4-920A-4EA54792003D}" type="slidenum">
              <a:rPr lang="en-IN" smtClean="0"/>
              <a:t>‹#›</a:t>
            </a:fld>
            <a:endParaRPr lang="en-IN"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5968748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D2AB9-57FB-4C52-8B78-173064FE9CA4}" type="datetimeFigureOut">
              <a:rPr lang="en-IN" smtClean="0"/>
              <a:t>17-04-2025</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530738E2-F96A-41F4-920A-4EA54792003D}" type="slidenum">
              <a:rPr lang="en-IN" smtClean="0"/>
              <a:t>‹#›</a:t>
            </a:fld>
            <a:endParaRPr lang="en-IN" dirty="0"/>
          </a:p>
        </p:txBody>
      </p:sp>
    </p:spTree>
    <p:extLst>
      <p:ext uri="{BB962C8B-B14F-4D97-AF65-F5344CB8AC3E}">
        <p14:creationId xmlns:p14="http://schemas.microsoft.com/office/powerpoint/2010/main" val="175373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D2AB9-57FB-4C52-8B78-173064FE9CA4}" type="datetimeFigureOut">
              <a:rPr lang="en-IN" smtClean="0"/>
              <a:t>17-04-2025</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530738E2-F96A-41F4-920A-4EA54792003D}" type="slidenum">
              <a:rPr lang="en-IN" smtClean="0"/>
              <a:t>‹#›</a:t>
            </a:fld>
            <a:endParaRPr lang="en-IN" dirty="0"/>
          </a:p>
        </p:txBody>
      </p:sp>
    </p:spTree>
    <p:extLst>
      <p:ext uri="{BB962C8B-B14F-4D97-AF65-F5344CB8AC3E}">
        <p14:creationId xmlns:p14="http://schemas.microsoft.com/office/powerpoint/2010/main" val="2292695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D2AB9-57FB-4C52-8B78-173064FE9CA4}" type="datetimeFigureOut">
              <a:rPr lang="en-IN" smtClean="0"/>
              <a:t>17-04-2025</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530738E2-F96A-41F4-920A-4EA54792003D}" type="slidenum">
              <a:rPr lang="en-IN" smtClean="0"/>
              <a:t>‹#›</a:t>
            </a:fld>
            <a:endParaRPr lang="en-IN" dirty="0"/>
          </a:p>
        </p:txBody>
      </p:sp>
    </p:spTree>
    <p:extLst>
      <p:ext uri="{BB962C8B-B14F-4D97-AF65-F5344CB8AC3E}">
        <p14:creationId xmlns:p14="http://schemas.microsoft.com/office/powerpoint/2010/main" val="563502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3D2AB9-57FB-4C52-8B78-173064FE9CA4}" type="datetimeFigureOut">
              <a:rPr lang="en-IN" smtClean="0"/>
              <a:t>17-04-2025</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530738E2-F96A-41F4-920A-4EA54792003D}" type="slidenum">
              <a:rPr lang="en-IN" smtClean="0"/>
              <a:t>‹#›</a:t>
            </a:fld>
            <a:endParaRPr lang="en-IN"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49334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3D2AB9-57FB-4C52-8B78-173064FE9CA4}" type="datetimeFigureOut">
              <a:rPr lang="en-IN" smtClean="0"/>
              <a:t>17-04-2025</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530738E2-F96A-41F4-920A-4EA54792003D}" type="slidenum">
              <a:rPr lang="en-IN" smtClean="0"/>
              <a:t>‹#›</a:t>
            </a:fld>
            <a:endParaRPr lang="en-IN" dirty="0"/>
          </a:p>
        </p:txBody>
      </p:sp>
    </p:spTree>
    <p:extLst>
      <p:ext uri="{BB962C8B-B14F-4D97-AF65-F5344CB8AC3E}">
        <p14:creationId xmlns:p14="http://schemas.microsoft.com/office/powerpoint/2010/main" val="2336255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3D2AB9-57FB-4C52-8B78-173064FE9CA4}" type="datetimeFigureOut">
              <a:rPr lang="en-IN" smtClean="0"/>
              <a:t>17-04-2025</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530738E2-F96A-41F4-920A-4EA54792003D}" type="slidenum">
              <a:rPr lang="en-IN" smtClean="0"/>
              <a:t>‹#›</a:t>
            </a:fld>
            <a:endParaRPr lang="en-IN" dirty="0"/>
          </a:p>
        </p:txBody>
      </p:sp>
    </p:spTree>
    <p:extLst>
      <p:ext uri="{BB962C8B-B14F-4D97-AF65-F5344CB8AC3E}">
        <p14:creationId xmlns:p14="http://schemas.microsoft.com/office/powerpoint/2010/main" val="1896709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3D2AB9-57FB-4C52-8B78-173064FE9CA4}" type="datetimeFigureOut">
              <a:rPr lang="en-IN" smtClean="0"/>
              <a:t>17-04-2025</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530738E2-F96A-41F4-920A-4EA54792003D}" type="slidenum">
              <a:rPr lang="en-IN" smtClean="0"/>
              <a:t>‹#›</a:t>
            </a:fld>
            <a:endParaRPr lang="en-IN" dirty="0"/>
          </a:p>
        </p:txBody>
      </p:sp>
    </p:spTree>
    <p:extLst>
      <p:ext uri="{BB962C8B-B14F-4D97-AF65-F5344CB8AC3E}">
        <p14:creationId xmlns:p14="http://schemas.microsoft.com/office/powerpoint/2010/main" val="3132655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3D2AB9-57FB-4C52-8B78-173064FE9CA4}" type="datetimeFigureOut">
              <a:rPr lang="en-IN" smtClean="0"/>
              <a:t>17-04-2025</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530738E2-F96A-41F4-920A-4EA54792003D}" type="slidenum">
              <a:rPr lang="en-IN" smtClean="0"/>
              <a:t>‹#›</a:t>
            </a:fld>
            <a:endParaRPr lang="en-IN" dirty="0"/>
          </a:p>
        </p:txBody>
      </p:sp>
    </p:spTree>
    <p:extLst>
      <p:ext uri="{BB962C8B-B14F-4D97-AF65-F5344CB8AC3E}">
        <p14:creationId xmlns:p14="http://schemas.microsoft.com/office/powerpoint/2010/main" val="67797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3D2AB9-57FB-4C52-8B78-173064FE9CA4}" type="datetimeFigureOut">
              <a:rPr lang="en-IN" smtClean="0"/>
              <a:t>17-04-2025</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530738E2-F96A-41F4-920A-4EA54792003D}" type="slidenum">
              <a:rPr lang="en-IN" smtClean="0"/>
              <a:t>‹#›</a:t>
            </a:fld>
            <a:endParaRPr lang="en-IN" dirty="0"/>
          </a:p>
        </p:txBody>
      </p:sp>
    </p:spTree>
    <p:extLst>
      <p:ext uri="{BB962C8B-B14F-4D97-AF65-F5344CB8AC3E}">
        <p14:creationId xmlns:p14="http://schemas.microsoft.com/office/powerpoint/2010/main" val="501794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3D2AB9-57FB-4C52-8B78-173064FE9CA4}" type="datetimeFigureOut">
              <a:rPr lang="en-IN" smtClean="0"/>
              <a:t>17-04-2025</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530738E2-F96A-41F4-920A-4EA54792003D}" type="slidenum">
              <a:rPr lang="en-IN" smtClean="0"/>
              <a:t>‹#›</a:t>
            </a:fld>
            <a:endParaRPr lang="en-IN" dirty="0"/>
          </a:p>
        </p:txBody>
      </p:sp>
    </p:spTree>
    <p:extLst>
      <p:ext uri="{BB962C8B-B14F-4D97-AF65-F5344CB8AC3E}">
        <p14:creationId xmlns:p14="http://schemas.microsoft.com/office/powerpoint/2010/main" val="1154574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F93D2AB9-57FB-4C52-8B78-173064FE9CA4}" type="datetimeFigureOut">
              <a:rPr lang="en-IN" smtClean="0"/>
              <a:t>17-04-2025</a:t>
            </a:fld>
            <a:endParaRPr lang="en-IN"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IN"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530738E2-F96A-41F4-920A-4EA54792003D}" type="slidenum">
              <a:rPr lang="en-IN" smtClean="0"/>
              <a:t>‹#›</a:t>
            </a:fld>
            <a:endParaRPr lang="en-IN" dirty="0"/>
          </a:p>
        </p:txBody>
      </p:sp>
    </p:spTree>
    <p:extLst>
      <p:ext uri="{BB962C8B-B14F-4D97-AF65-F5344CB8AC3E}">
        <p14:creationId xmlns:p14="http://schemas.microsoft.com/office/powerpoint/2010/main" val="1821400531"/>
      </p:ext>
    </p:extLst>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deepak@djas.in"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mailto:deepak@djas.i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mailto:deepak@djas.i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deepak@djas.in"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59F1D5A-C624-41DD-B976-59583D575F66}"/>
              </a:ext>
            </a:extLst>
          </p:cNvPr>
          <p:cNvSpPr>
            <a:spLocks noGrp="1"/>
          </p:cNvSpPr>
          <p:nvPr>
            <p:ph type="subTitle" idx="4294967295"/>
          </p:nvPr>
        </p:nvSpPr>
        <p:spPr>
          <a:xfrm>
            <a:off x="1" y="5613828"/>
            <a:ext cx="11260182" cy="812075"/>
          </a:xfrm>
        </p:spPr>
        <p:txBody>
          <a:bodyPr/>
          <a:lstStyle/>
          <a:p>
            <a:pPr marL="0" lvl="0" indent="0" algn="ctr">
              <a:spcBef>
                <a:spcPts val="0"/>
              </a:spcBef>
              <a:spcAft>
                <a:spcPts val="0"/>
              </a:spcAft>
              <a:buNone/>
            </a:pPr>
            <a:r>
              <a:rPr lang="en-US" sz="2400" b="1" dirty="0">
                <a:solidFill>
                  <a:srgbClr val="008000"/>
                </a:solidFill>
                <a:latin typeface="Garamond"/>
                <a:ea typeface="Garamond"/>
                <a:cs typeface="Garamond"/>
                <a:sym typeface="Garamond"/>
              </a:rPr>
              <a:t>2A, Ganesh Chandra Avenue, </a:t>
            </a:r>
          </a:p>
          <a:p>
            <a:pPr marL="0" lvl="0" indent="0" algn="ctr">
              <a:spcBef>
                <a:spcPts val="0"/>
              </a:spcBef>
              <a:spcAft>
                <a:spcPts val="0"/>
              </a:spcAft>
              <a:buNone/>
            </a:pPr>
            <a:r>
              <a:rPr lang="en-US" sz="2400" b="1" dirty="0">
                <a:solidFill>
                  <a:srgbClr val="008000"/>
                </a:solidFill>
                <a:latin typeface="Garamond"/>
                <a:ea typeface="Garamond"/>
                <a:cs typeface="Garamond"/>
                <a:sym typeface="Garamond"/>
              </a:rPr>
              <a:t>Commerce House, 6</a:t>
            </a:r>
            <a:r>
              <a:rPr lang="en-US" sz="2400" b="1" baseline="30000" dirty="0">
                <a:solidFill>
                  <a:srgbClr val="008000"/>
                </a:solidFill>
                <a:latin typeface="Garamond"/>
                <a:ea typeface="Garamond"/>
                <a:cs typeface="Garamond"/>
                <a:sym typeface="Garamond"/>
              </a:rPr>
              <a:t>th</a:t>
            </a:r>
            <a:r>
              <a:rPr lang="en-US" sz="2400" b="1" dirty="0">
                <a:solidFill>
                  <a:srgbClr val="008000"/>
                </a:solidFill>
                <a:latin typeface="Garamond"/>
                <a:ea typeface="Garamond"/>
                <a:cs typeface="Garamond"/>
                <a:sym typeface="Garamond"/>
              </a:rPr>
              <a:t> Floor, Room 6, Kolkata – 700 013</a:t>
            </a:r>
          </a:p>
        </p:txBody>
      </p:sp>
      <p:sp>
        <p:nvSpPr>
          <p:cNvPr id="2" name="Title 1">
            <a:extLst>
              <a:ext uri="{FF2B5EF4-FFF2-40B4-BE49-F238E27FC236}">
                <a16:creationId xmlns:a16="http://schemas.microsoft.com/office/drawing/2014/main" id="{E92F9184-BD5F-4814-83B5-C5DD8C5FB386}"/>
              </a:ext>
            </a:extLst>
          </p:cNvPr>
          <p:cNvSpPr>
            <a:spLocks noGrp="1"/>
          </p:cNvSpPr>
          <p:nvPr>
            <p:ph type="ctrTitle" idx="4294967295"/>
          </p:nvPr>
        </p:nvSpPr>
        <p:spPr>
          <a:xfrm>
            <a:off x="0" y="3535679"/>
            <a:ext cx="11068594" cy="812074"/>
          </a:xfrm>
        </p:spPr>
        <p:txBody>
          <a:bodyPr>
            <a:normAutofit/>
          </a:bodyPr>
          <a:lstStyle/>
          <a:p>
            <a:pPr algn="ctr"/>
            <a:r>
              <a:rPr lang="en-US" b="1" dirty="0">
                <a:solidFill>
                  <a:srgbClr val="002060"/>
                </a:solidFill>
                <a:latin typeface="Garamond"/>
              </a:rPr>
              <a:t>Year end control measures in GST</a:t>
            </a:r>
            <a:endParaRPr lang="en-IN" b="1" dirty="0">
              <a:solidFill>
                <a:srgbClr val="002060"/>
              </a:solidFill>
              <a:latin typeface="Garamond"/>
            </a:endParaRPr>
          </a:p>
        </p:txBody>
      </p:sp>
      <p:sp>
        <p:nvSpPr>
          <p:cNvPr id="4" name="TextBox 3">
            <a:extLst>
              <a:ext uri="{FF2B5EF4-FFF2-40B4-BE49-F238E27FC236}">
                <a16:creationId xmlns:a16="http://schemas.microsoft.com/office/drawing/2014/main" id="{2C3D77C6-33F1-E011-E5B3-C68139EA1217}"/>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pic>
        <p:nvPicPr>
          <p:cNvPr id="6" name="Picture 5" descr="DJAS logo">
            <a:extLst>
              <a:ext uri="{FF2B5EF4-FFF2-40B4-BE49-F238E27FC236}">
                <a16:creationId xmlns:a16="http://schemas.microsoft.com/office/drawing/2014/main" id="{99FCAD08-2AB0-0293-AAFD-A312C83944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0330" y="1359406"/>
            <a:ext cx="5239523" cy="1395987"/>
          </a:xfrm>
          <a:prstGeom prst="rect">
            <a:avLst/>
          </a:prstGeom>
        </p:spPr>
      </p:pic>
    </p:spTree>
    <p:extLst>
      <p:ext uri="{BB962C8B-B14F-4D97-AF65-F5344CB8AC3E}">
        <p14:creationId xmlns:p14="http://schemas.microsoft.com/office/powerpoint/2010/main" val="819167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0CDDD-73E2-9D6E-0FC0-87BDBA4E638D}"/>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35BD78A8-61B6-DBDC-6965-5B64F79249A3}"/>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FEA5293C-1665-60BB-0285-F7D387BFC72B}"/>
              </a:ext>
            </a:extLst>
          </p:cNvPr>
          <p:cNvSpPr>
            <a:spLocks noGrp="1"/>
          </p:cNvSpPr>
          <p:nvPr>
            <p:ph idx="1"/>
          </p:nvPr>
        </p:nvSpPr>
        <p:spPr/>
        <p:txBody>
          <a:bodyPr>
            <a:normAutofit/>
          </a:bodyPr>
          <a:lstStyle/>
          <a:p>
            <a:pPr algn="l"/>
            <a:r>
              <a:rPr lang="en-US" sz="3200" b="0" i="0" u="none" strike="noStrike" baseline="0" dirty="0">
                <a:latin typeface="ArialNarrow"/>
              </a:rPr>
              <a:t>Non payment </a:t>
            </a:r>
            <a:r>
              <a:rPr lang="en-US" sz="3200" dirty="0">
                <a:latin typeface="ArialNarrow"/>
              </a:rPr>
              <a:t>in 180 days</a:t>
            </a:r>
          </a:p>
          <a:p>
            <a:pPr algn="l"/>
            <a:endParaRPr lang="en-US" sz="3200" b="0" i="0" u="none" strike="noStrike" baseline="0" dirty="0">
              <a:latin typeface="ArialNarrow"/>
            </a:endParaRPr>
          </a:p>
          <a:p>
            <a:pPr algn="l"/>
            <a:r>
              <a:rPr lang="en-US" sz="3200" dirty="0">
                <a:latin typeface="ArialNarrow"/>
              </a:rPr>
              <a:t>Non filers of GSTR-3B</a:t>
            </a:r>
          </a:p>
          <a:p>
            <a:pPr algn="l"/>
            <a:endParaRPr lang="en-US" sz="3200" b="0" i="0" u="none" strike="noStrike" baseline="0" dirty="0">
              <a:latin typeface="ArialNarrow"/>
            </a:endParaRPr>
          </a:p>
          <a:p>
            <a:pPr algn="l"/>
            <a:r>
              <a:rPr lang="en-US" sz="3200" dirty="0">
                <a:latin typeface="ArialNarrow"/>
              </a:rPr>
              <a:t>Supplier cancelled retrospectively</a:t>
            </a:r>
            <a:endParaRPr lang="en-US" sz="3200" b="0" i="0" u="none" strike="noStrike" baseline="0" dirty="0">
              <a:latin typeface="ArialNarrow"/>
            </a:endParaRPr>
          </a:p>
          <a:p>
            <a:pPr algn="l"/>
            <a:endParaRPr lang="en-US" sz="3200" dirty="0">
              <a:latin typeface="ArialNarrow"/>
            </a:endParaRPr>
          </a:p>
        </p:txBody>
      </p:sp>
      <p:sp>
        <p:nvSpPr>
          <p:cNvPr id="7" name="Title 6">
            <a:extLst>
              <a:ext uri="{FF2B5EF4-FFF2-40B4-BE49-F238E27FC236}">
                <a16:creationId xmlns:a16="http://schemas.microsoft.com/office/drawing/2014/main" id="{90D58756-D094-EC51-8D2F-33242BF2D5FE}"/>
              </a:ext>
            </a:extLst>
          </p:cNvPr>
          <p:cNvSpPr>
            <a:spLocks noGrp="1"/>
          </p:cNvSpPr>
          <p:nvPr>
            <p:ph type="title"/>
          </p:nvPr>
        </p:nvSpPr>
        <p:spPr/>
        <p:txBody>
          <a:bodyPr/>
          <a:lstStyle/>
          <a:p>
            <a:r>
              <a:rPr lang="en-IN" u="sng" dirty="0">
                <a:solidFill>
                  <a:srgbClr val="00338D"/>
                </a:solidFill>
              </a:rPr>
              <a:t>ITC reversals</a:t>
            </a:r>
          </a:p>
        </p:txBody>
      </p:sp>
      <p:graphicFrame>
        <p:nvGraphicFramePr>
          <p:cNvPr id="4" name="Table 3">
            <a:extLst>
              <a:ext uri="{FF2B5EF4-FFF2-40B4-BE49-F238E27FC236}">
                <a16:creationId xmlns:a16="http://schemas.microsoft.com/office/drawing/2014/main" id="{665FDB7E-8352-E39B-2DF4-9FF65F74C3EB}"/>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17122499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A5EEE-8134-BF4E-97B5-BB3260171B49}"/>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0A1F5F6B-7C0A-FECD-FF81-CAA5E034DDA8}"/>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688EF43D-FECF-429F-54D0-5F0A1DD1A825}"/>
              </a:ext>
            </a:extLst>
          </p:cNvPr>
          <p:cNvSpPr>
            <a:spLocks noGrp="1"/>
          </p:cNvSpPr>
          <p:nvPr>
            <p:ph idx="1"/>
          </p:nvPr>
        </p:nvSpPr>
        <p:spPr/>
        <p:txBody>
          <a:bodyPr>
            <a:normAutofit/>
          </a:bodyPr>
          <a:lstStyle/>
          <a:p>
            <a:pPr algn="l"/>
            <a:r>
              <a:rPr lang="en-US" sz="3200" b="0" i="0" u="none" strike="noStrike" baseline="0" dirty="0">
                <a:latin typeface="ArialNarrow"/>
              </a:rPr>
              <a:t>ITC not appearing in GSTR-2B</a:t>
            </a:r>
          </a:p>
          <a:p>
            <a:pPr algn="l"/>
            <a:endParaRPr lang="en-US" sz="3200" dirty="0">
              <a:latin typeface="ArialNarrow"/>
            </a:endParaRPr>
          </a:p>
          <a:p>
            <a:pPr algn="l"/>
            <a:r>
              <a:rPr lang="en-US" sz="3200" b="0" i="0" u="none" strike="noStrike" baseline="0" dirty="0">
                <a:latin typeface="ArialNarrow"/>
              </a:rPr>
              <a:t>Last date – 31</a:t>
            </a:r>
            <a:r>
              <a:rPr lang="en-US" sz="3200" b="0" i="0" u="none" strike="noStrike" baseline="30000" dirty="0">
                <a:latin typeface="ArialNarrow"/>
              </a:rPr>
              <a:t>st</a:t>
            </a:r>
            <a:r>
              <a:rPr lang="en-US" sz="3200" b="0" i="0" u="none" strike="noStrike" baseline="0" dirty="0">
                <a:latin typeface="ArialNarrow"/>
              </a:rPr>
              <a:t> Oct (for regular) and 30</a:t>
            </a:r>
            <a:r>
              <a:rPr lang="en-US" sz="3200" b="0" i="0" u="none" strike="noStrike" baseline="30000" dirty="0">
                <a:latin typeface="ArialNarrow"/>
              </a:rPr>
              <a:t>th</a:t>
            </a:r>
            <a:r>
              <a:rPr lang="en-US" sz="3200" b="0" i="0" u="none" strike="noStrike" baseline="0" dirty="0">
                <a:latin typeface="ArialNarrow"/>
              </a:rPr>
              <a:t> Sep (for QRMP)</a:t>
            </a:r>
          </a:p>
          <a:p>
            <a:pPr algn="l"/>
            <a:endParaRPr lang="en-US" sz="3200" dirty="0">
              <a:latin typeface="ArialNarrow"/>
            </a:endParaRPr>
          </a:p>
          <a:p>
            <a:pPr algn="l"/>
            <a:r>
              <a:rPr lang="en-US" sz="3200" b="0" i="0" u="none" strike="noStrike" baseline="0" dirty="0">
                <a:latin typeface="ArialNarrow"/>
              </a:rPr>
              <a:t>Reclaimable ITC</a:t>
            </a:r>
          </a:p>
          <a:p>
            <a:pPr algn="l"/>
            <a:endParaRPr lang="en-US" sz="3200" dirty="0">
              <a:latin typeface="ArialNarrow"/>
            </a:endParaRPr>
          </a:p>
        </p:txBody>
      </p:sp>
      <p:sp>
        <p:nvSpPr>
          <p:cNvPr id="7" name="Title 6">
            <a:extLst>
              <a:ext uri="{FF2B5EF4-FFF2-40B4-BE49-F238E27FC236}">
                <a16:creationId xmlns:a16="http://schemas.microsoft.com/office/drawing/2014/main" id="{B56E827A-E332-CB14-8AD0-B2A2E0397D5F}"/>
              </a:ext>
            </a:extLst>
          </p:cNvPr>
          <p:cNvSpPr>
            <a:spLocks noGrp="1"/>
          </p:cNvSpPr>
          <p:nvPr>
            <p:ph type="title"/>
          </p:nvPr>
        </p:nvSpPr>
        <p:spPr/>
        <p:txBody>
          <a:bodyPr/>
          <a:lstStyle/>
          <a:p>
            <a:r>
              <a:rPr lang="en-IN" u="sng" dirty="0">
                <a:solidFill>
                  <a:srgbClr val="00338D"/>
                </a:solidFill>
              </a:rPr>
              <a:t>ITC loss</a:t>
            </a:r>
          </a:p>
        </p:txBody>
      </p:sp>
      <p:graphicFrame>
        <p:nvGraphicFramePr>
          <p:cNvPr id="4" name="Table 3">
            <a:extLst>
              <a:ext uri="{FF2B5EF4-FFF2-40B4-BE49-F238E27FC236}">
                <a16:creationId xmlns:a16="http://schemas.microsoft.com/office/drawing/2014/main" id="{B89C23A0-4F08-52E8-F2CC-03FC5450407E}"/>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548691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FF8AA-81D0-C18D-00C8-A8F8BBA6497B}"/>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4423F70C-A93F-39D7-8F73-EE7818CBAF03}"/>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BF2AA695-FF82-B1A6-B912-7874D5E478AD}"/>
              </a:ext>
            </a:extLst>
          </p:cNvPr>
          <p:cNvSpPr>
            <a:spLocks noGrp="1"/>
          </p:cNvSpPr>
          <p:nvPr>
            <p:ph idx="1"/>
          </p:nvPr>
        </p:nvSpPr>
        <p:spPr/>
        <p:txBody>
          <a:bodyPr>
            <a:normAutofit lnSpcReduction="10000"/>
          </a:bodyPr>
          <a:lstStyle/>
          <a:p>
            <a:pPr algn="l"/>
            <a:r>
              <a:rPr lang="en-US" sz="3200" dirty="0">
                <a:latin typeface="ArialNarrow"/>
              </a:rPr>
              <a:t>Any expenses liable for RCM</a:t>
            </a:r>
          </a:p>
          <a:p>
            <a:pPr algn="l"/>
            <a:endParaRPr lang="en-US" sz="3200" dirty="0">
              <a:latin typeface="ArialNarrow"/>
            </a:endParaRPr>
          </a:p>
          <a:p>
            <a:pPr algn="l"/>
            <a:r>
              <a:rPr lang="en-US" sz="3200" dirty="0">
                <a:latin typeface="ArialNarrow"/>
              </a:rPr>
              <a:t>Check with N/N – 13/2017 – CT (R) </a:t>
            </a:r>
          </a:p>
          <a:p>
            <a:pPr algn="l"/>
            <a:endParaRPr lang="en-US" sz="3200" dirty="0">
              <a:latin typeface="ArialNarrow"/>
            </a:endParaRPr>
          </a:p>
          <a:p>
            <a:pPr algn="l"/>
            <a:r>
              <a:rPr lang="en-US" sz="3200" dirty="0">
                <a:latin typeface="ArialNarrow"/>
              </a:rPr>
              <a:t>RCM register</a:t>
            </a:r>
          </a:p>
          <a:p>
            <a:pPr algn="l"/>
            <a:endParaRPr lang="en-US" sz="3200" dirty="0">
              <a:latin typeface="ArialNarrow"/>
            </a:endParaRPr>
          </a:p>
          <a:p>
            <a:pPr algn="l"/>
            <a:r>
              <a:rPr lang="en-US" sz="3200" dirty="0">
                <a:latin typeface="ArialNarrow"/>
              </a:rPr>
              <a:t>Look for any amendments in RCM list</a:t>
            </a:r>
          </a:p>
          <a:p>
            <a:pPr algn="l"/>
            <a:endParaRPr lang="en-US" sz="3200" b="0" i="0" u="none" strike="noStrike" baseline="0" dirty="0">
              <a:latin typeface="ArialNarrow"/>
            </a:endParaRPr>
          </a:p>
          <a:p>
            <a:pPr algn="l"/>
            <a:endParaRPr lang="en-US" sz="3200" b="0" i="0" u="none" strike="noStrike" baseline="0" dirty="0">
              <a:latin typeface="ArialNarrow"/>
            </a:endParaRPr>
          </a:p>
          <a:p>
            <a:pPr algn="l"/>
            <a:endParaRPr lang="en-US" sz="3200" dirty="0">
              <a:latin typeface="ArialNarrow"/>
            </a:endParaRPr>
          </a:p>
        </p:txBody>
      </p:sp>
      <p:sp>
        <p:nvSpPr>
          <p:cNvPr id="7" name="Title 6">
            <a:extLst>
              <a:ext uri="{FF2B5EF4-FFF2-40B4-BE49-F238E27FC236}">
                <a16:creationId xmlns:a16="http://schemas.microsoft.com/office/drawing/2014/main" id="{7F5206F3-1FC4-F78E-59E8-1A18D628A8F4}"/>
              </a:ext>
            </a:extLst>
          </p:cNvPr>
          <p:cNvSpPr>
            <a:spLocks noGrp="1"/>
          </p:cNvSpPr>
          <p:nvPr>
            <p:ph type="title"/>
          </p:nvPr>
        </p:nvSpPr>
        <p:spPr/>
        <p:txBody>
          <a:bodyPr/>
          <a:lstStyle/>
          <a:p>
            <a:r>
              <a:rPr lang="en-IN" u="sng" dirty="0">
                <a:solidFill>
                  <a:srgbClr val="00338D"/>
                </a:solidFill>
              </a:rPr>
              <a:t>Books of accounts – RCM</a:t>
            </a:r>
          </a:p>
        </p:txBody>
      </p:sp>
      <p:graphicFrame>
        <p:nvGraphicFramePr>
          <p:cNvPr id="4" name="Table 3">
            <a:extLst>
              <a:ext uri="{FF2B5EF4-FFF2-40B4-BE49-F238E27FC236}">
                <a16:creationId xmlns:a16="http://schemas.microsoft.com/office/drawing/2014/main" id="{AB29B757-E5BE-6B04-9C52-90B3379505F4}"/>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2713250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0592A-298D-F3FD-8350-5A799472B1A5}"/>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4B60056C-0000-1CCD-8A60-493FB453147E}"/>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0768ECDA-8CFA-8BCA-7AE0-B357529B116D}"/>
              </a:ext>
            </a:extLst>
          </p:cNvPr>
          <p:cNvSpPr>
            <a:spLocks noGrp="1"/>
          </p:cNvSpPr>
          <p:nvPr>
            <p:ph idx="1"/>
          </p:nvPr>
        </p:nvSpPr>
        <p:spPr/>
        <p:txBody>
          <a:bodyPr>
            <a:normAutofit lnSpcReduction="10000"/>
          </a:bodyPr>
          <a:lstStyle/>
          <a:p>
            <a:pPr algn="l"/>
            <a:r>
              <a:rPr lang="en-US" sz="3200" dirty="0">
                <a:latin typeface="ArialNarrow"/>
              </a:rPr>
              <a:t>Sponsorship fees</a:t>
            </a:r>
          </a:p>
          <a:p>
            <a:pPr algn="l"/>
            <a:endParaRPr lang="en-US" sz="3200" dirty="0">
              <a:latin typeface="ArialNarrow"/>
            </a:endParaRPr>
          </a:p>
          <a:p>
            <a:pPr algn="l"/>
            <a:r>
              <a:rPr lang="en-US" sz="3200" dirty="0">
                <a:latin typeface="ArialNarrow"/>
              </a:rPr>
              <a:t>Fees paid to Government in excess of Rs. 5k</a:t>
            </a:r>
          </a:p>
          <a:p>
            <a:pPr algn="l"/>
            <a:endParaRPr lang="en-US" sz="3200" dirty="0">
              <a:latin typeface="ArialNarrow"/>
            </a:endParaRPr>
          </a:p>
          <a:p>
            <a:pPr algn="l"/>
            <a:r>
              <a:rPr lang="en-US" sz="3200" dirty="0">
                <a:latin typeface="ArialNarrow"/>
              </a:rPr>
              <a:t>Foreign expenses in nature of service</a:t>
            </a:r>
          </a:p>
          <a:p>
            <a:pPr algn="l"/>
            <a:endParaRPr lang="en-US" sz="3200" dirty="0">
              <a:latin typeface="ArialNarrow"/>
            </a:endParaRPr>
          </a:p>
          <a:p>
            <a:pPr algn="l"/>
            <a:r>
              <a:rPr lang="en-US" sz="3200" dirty="0">
                <a:latin typeface="ArialNarrow"/>
              </a:rPr>
              <a:t>Rent – residential / commercial property</a:t>
            </a:r>
          </a:p>
          <a:p>
            <a:pPr algn="l"/>
            <a:endParaRPr lang="en-US" sz="3200" dirty="0">
              <a:latin typeface="ArialNarrow"/>
            </a:endParaRPr>
          </a:p>
          <a:p>
            <a:pPr algn="l"/>
            <a:endParaRPr lang="en-US" sz="3200" dirty="0">
              <a:latin typeface="ArialNarrow"/>
            </a:endParaRPr>
          </a:p>
        </p:txBody>
      </p:sp>
      <p:sp>
        <p:nvSpPr>
          <p:cNvPr id="7" name="Title 6">
            <a:extLst>
              <a:ext uri="{FF2B5EF4-FFF2-40B4-BE49-F238E27FC236}">
                <a16:creationId xmlns:a16="http://schemas.microsoft.com/office/drawing/2014/main" id="{023F0CB7-4C9C-D173-EC77-9CBEA8B49599}"/>
              </a:ext>
            </a:extLst>
          </p:cNvPr>
          <p:cNvSpPr>
            <a:spLocks noGrp="1"/>
          </p:cNvSpPr>
          <p:nvPr>
            <p:ph type="title"/>
          </p:nvPr>
        </p:nvSpPr>
        <p:spPr/>
        <p:txBody>
          <a:bodyPr/>
          <a:lstStyle/>
          <a:p>
            <a:r>
              <a:rPr lang="en-IN" u="sng" dirty="0">
                <a:solidFill>
                  <a:srgbClr val="00338D"/>
                </a:solidFill>
              </a:rPr>
              <a:t>RCM expenses – generally missed</a:t>
            </a:r>
          </a:p>
        </p:txBody>
      </p:sp>
      <p:graphicFrame>
        <p:nvGraphicFramePr>
          <p:cNvPr id="4" name="Table 3">
            <a:extLst>
              <a:ext uri="{FF2B5EF4-FFF2-40B4-BE49-F238E27FC236}">
                <a16:creationId xmlns:a16="http://schemas.microsoft.com/office/drawing/2014/main" id="{3A286423-BEEF-4CC0-5CE3-C0E40DFC6FA5}"/>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2762552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44956FC-1F19-4D79-BE64-F217A1A1A9C3}"/>
              </a:ext>
            </a:extLst>
          </p:cNvPr>
          <p:cNvSpPr>
            <a:spLocks noGrp="1"/>
          </p:cNvSpPr>
          <p:nvPr>
            <p:ph type="title"/>
          </p:nvPr>
        </p:nvSpPr>
        <p:spPr>
          <a:xfrm>
            <a:off x="885952" y="2546096"/>
            <a:ext cx="9692640" cy="1325562"/>
          </a:xfrm>
        </p:spPr>
        <p:txBody>
          <a:bodyPr>
            <a:noAutofit/>
          </a:bodyPr>
          <a:lstStyle/>
          <a:p>
            <a:pPr algn="ctr"/>
            <a:r>
              <a:rPr lang="en-US" sz="4800" b="1" dirty="0"/>
              <a:t>Specific cases which Department look for at the time of audit / scrutiny</a:t>
            </a:r>
            <a:endParaRPr lang="en-IN" sz="4800" b="1" dirty="0"/>
          </a:p>
        </p:txBody>
      </p:sp>
      <p:sp>
        <p:nvSpPr>
          <p:cNvPr id="7" name="TextBox 6">
            <a:extLst>
              <a:ext uri="{FF2B5EF4-FFF2-40B4-BE49-F238E27FC236}">
                <a16:creationId xmlns:a16="http://schemas.microsoft.com/office/drawing/2014/main" id="{D13458A5-7BC4-4C10-98CB-C5DADD554038}"/>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2" name="TextBox 1">
            <a:extLst>
              <a:ext uri="{FF2B5EF4-FFF2-40B4-BE49-F238E27FC236}">
                <a16:creationId xmlns:a16="http://schemas.microsoft.com/office/drawing/2014/main" id="{4134A639-3F1F-4055-9EA3-59E19EABF7AD}"/>
              </a:ext>
              <a:ext uri="{C183D7F6-B498-43B3-948B-1728B52AA6E4}">
                <adec:decorative xmlns:adec="http://schemas.microsoft.com/office/drawing/2017/decorative" val="1"/>
              </a:ext>
            </a:extLst>
          </p:cNvPr>
          <p:cNvSpPr txBox="1"/>
          <p:nvPr/>
        </p:nvSpPr>
        <p:spPr>
          <a:xfrm>
            <a:off x="885952" y="2509520"/>
            <a:ext cx="9692640" cy="646331"/>
          </a:xfrm>
          <a:prstGeom prst="rect">
            <a:avLst/>
          </a:prstGeom>
          <a:noFill/>
        </p:spPr>
        <p:txBody>
          <a:bodyPr wrap="square" rtlCol="0">
            <a:spAutoFit/>
          </a:bodyPr>
          <a:lstStyle/>
          <a:p>
            <a:endParaRPr lang="en-IN" dirty="0"/>
          </a:p>
          <a:p>
            <a:endParaRPr lang="en-IN" dirty="0"/>
          </a:p>
        </p:txBody>
      </p:sp>
      <p:graphicFrame>
        <p:nvGraphicFramePr>
          <p:cNvPr id="4" name="Table 3">
            <a:extLst>
              <a:ext uri="{FF2B5EF4-FFF2-40B4-BE49-F238E27FC236}">
                <a16:creationId xmlns:a16="http://schemas.microsoft.com/office/drawing/2014/main" id="{BC9F312F-2D0A-0AB4-B9F7-C28DE9545606}"/>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2">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1976521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DFF85-D3AD-D0B1-456A-8D1F56A427D8}"/>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625B19CF-835B-E65D-3D58-9FDB8FA1191E}"/>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48C98B5A-3F44-3A94-9CCA-54258D7D0912}"/>
              </a:ext>
            </a:extLst>
          </p:cNvPr>
          <p:cNvSpPr>
            <a:spLocks noGrp="1"/>
          </p:cNvSpPr>
          <p:nvPr>
            <p:ph idx="1"/>
          </p:nvPr>
        </p:nvSpPr>
        <p:spPr/>
        <p:txBody>
          <a:bodyPr>
            <a:normAutofit/>
          </a:bodyPr>
          <a:lstStyle/>
          <a:p>
            <a:pPr algn="l"/>
            <a:r>
              <a:rPr lang="en-US" sz="3200" dirty="0">
                <a:latin typeface="ArialNarrow"/>
              </a:rPr>
              <a:t>Tax on providing corporate guarantee @ 1% </a:t>
            </a:r>
          </a:p>
          <a:p>
            <a:pPr algn="l"/>
            <a:endParaRPr lang="en-US" sz="3200" dirty="0">
              <a:latin typeface="ArialNarrow"/>
            </a:endParaRPr>
          </a:p>
          <a:p>
            <a:pPr algn="l"/>
            <a:r>
              <a:rPr lang="en-US" sz="3200" dirty="0">
                <a:latin typeface="ArialNarrow"/>
              </a:rPr>
              <a:t>Effective from 26.10.2023</a:t>
            </a:r>
          </a:p>
          <a:p>
            <a:pPr algn="l"/>
            <a:endParaRPr lang="en-US" sz="3200" dirty="0">
              <a:latin typeface="ArialNarrow"/>
            </a:endParaRPr>
          </a:p>
          <a:p>
            <a:pPr algn="l"/>
            <a:r>
              <a:rPr lang="en-US" sz="3200" dirty="0">
                <a:latin typeface="ArialNarrow"/>
              </a:rPr>
              <a:t>Where full ITC eligible, invoice value = OMV</a:t>
            </a:r>
          </a:p>
        </p:txBody>
      </p:sp>
      <p:sp>
        <p:nvSpPr>
          <p:cNvPr id="7" name="Title 6">
            <a:extLst>
              <a:ext uri="{FF2B5EF4-FFF2-40B4-BE49-F238E27FC236}">
                <a16:creationId xmlns:a16="http://schemas.microsoft.com/office/drawing/2014/main" id="{47B48843-A8DC-9891-658E-A1A9F402F23E}"/>
              </a:ext>
            </a:extLst>
          </p:cNvPr>
          <p:cNvSpPr>
            <a:spLocks noGrp="1"/>
          </p:cNvSpPr>
          <p:nvPr>
            <p:ph type="title"/>
          </p:nvPr>
        </p:nvSpPr>
        <p:spPr/>
        <p:txBody>
          <a:bodyPr/>
          <a:lstStyle/>
          <a:p>
            <a:r>
              <a:rPr lang="en-IN" u="sng" dirty="0">
                <a:solidFill>
                  <a:srgbClr val="00338D"/>
                </a:solidFill>
              </a:rPr>
              <a:t>Corporate Guarantee</a:t>
            </a:r>
          </a:p>
        </p:txBody>
      </p:sp>
      <p:graphicFrame>
        <p:nvGraphicFramePr>
          <p:cNvPr id="4" name="Table 3">
            <a:extLst>
              <a:ext uri="{FF2B5EF4-FFF2-40B4-BE49-F238E27FC236}">
                <a16:creationId xmlns:a16="http://schemas.microsoft.com/office/drawing/2014/main" id="{E3299725-94CE-D53E-2A92-5109291DA603}"/>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29922104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85E98-82BE-3FE7-7BB2-17F46512CB80}"/>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29D4BA5C-82BB-F323-26DE-524EC17DDC36}"/>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2CB19062-2446-1F28-4BC3-E86A64AF8C39}"/>
              </a:ext>
            </a:extLst>
          </p:cNvPr>
          <p:cNvSpPr>
            <a:spLocks noGrp="1"/>
          </p:cNvSpPr>
          <p:nvPr>
            <p:ph idx="1"/>
          </p:nvPr>
        </p:nvSpPr>
        <p:spPr/>
        <p:txBody>
          <a:bodyPr>
            <a:normAutofit/>
          </a:bodyPr>
          <a:lstStyle/>
          <a:p>
            <a:pPr algn="l"/>
            <a:r>
              <a:rPr lang="en-US" sz="3200" dirty="0">
                <a:latin typeface="ArialNarrow"/>
              </a:rPr>
              <a:t>Reversal of ITC of common inputs </a:t>
            </a:r>
          </a:p>
          <a:p>
            <a:pPr algn="l"/>
            <a:endParaRPr lang="en-US" sz="3200" dirty="0">
              <a:latin typeface="ArialNarrow"/>
            </a:endParaRPr>
          </a:p>
          <a:p>
            <a:pPr algn="l"/>
            <a:r>
              <a:rPr lang="en-US" sz="3200" dirty="0">
                <a:latin typeface="ArialNarrow"/>
              </a:rPr>
              <a:t>On account of non-taxable supplies</a:t>
            </a:r>
          </a:p>
          <a:p>
            <a:pPr algn="l"/>
            <a:endParaRPr lang="en-US" sz="3200" dirty="0">
              <a:latin typeface="ArialNarrow"/>
            </a:endParaRPr>
          </a:p>
          <a:p>
            <a:pPr algn="l"/>
            <a:r>
              <a:rPr lang="en-US" sz="3200" dirty="0">
                <a:latin typeface="ArialNarrow"/>
              </a:rPr>
              <a:t>Done periodically and annually</a:t>
            </a:r>
          </a:p>
        </p:txBody>
      </p:sp>
      <p:sp>
        <p:nvSpPr>
          <p:cNvPr id="7" name="Title 6">
            <a:extLst>
              <a:ext uri="{FF2B5EF4-FFF2-40B4-BE49-F238E27FC236}">
                <a16:creationId xmlns:a16="http://schemas.microsoft.com/office/drawing/2014/main" id="{CB6C3D31-B75C-4F53-0C3D-D94E0DF9C88B}"/>
              </a:ext>
            </a:extLst>
          </p:cNvPr>
          <p:cNvSpPr>
            <a:spLocks noGrp="1"/>
          </p:cNvSpPr>
          <p:nvPr>
            <p:ph type="title"/>
          </p:nvPr>
        </p:nvSpPr>
        <p:spPr/>
        <p:txBody>
          <a:bodyPr/>
          <a:lstStyle/>
          <a:p>
            <a:r>
              <a:rPr lang="en-IN" u="sng" dirty="0">
                <a:solidFill>
                  <a:srgbClr val="00338D"/>
                </a:solidFill>
              </a:rPr>
              <a:t>ITC reversal under R. 42/43</a:t>
            </a:r>
          </a:p>
        </p:txBody>
      </p:sp>
      <p:graphicFrame>
        <p:nvGraphicFramePr>
          <p:cNvPr id="4" name="Table 3">
            <a:extLst>
              <a:ext uri="{FF2B5EF4-FFF2-40B4-BE49-F238E27FC236}">
                <a16:creationId xmlns:a16="http://schemas.microsoft.com/office/drawing/2014/main" id="{9917A367-E778-9235-9B1A-831E71326F20}"/>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3914275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C12E8-9381-0728-7A9B-B41892E64B99}"/>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A5F6F060-4F7B-2F88-2354-01128505A89B}"/>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E21BD93E-71BA-B957-CBFC-2D2D0A6C1ACD}"/>
              </a:ext>
            </a:extLst>
          </p:cNvPr>
          <p:cNvSpPr>
            <a:spLocks noGrp="1"/>
          </p:cNvSpPr>
          <p:nvPr>
            <p:ph idx="1"/>
          </p:nvPr>
        </p:nvSpPr>
        <p:spPr/>
        <p:txBody>
          <a:bodyPr>
            <a:normAutofit/>
          </a:bodyPr>
          <a:lstStyle/>
          <a:p>
            <a:pPr algn="l"/>
            <a:r>
              <a:rPr lang="en-US" sz="3200" dirty="0">
                <a:latin typeface="ArialNarrow"/>
              </a:rPr>
              <a:t>Verify staff welfare</a:t>
            </a:r>
          </a:p>
          <a:p>
            <a:pPr algn="l"/>
            <a:endParaRPr lang="en-US" sz="3200" dirty="0">
              <a:latin typeface="ArialNarrow"/>
            </a:endParaRPr>
          </a:p>
          <a:p>
            <a:pPr algn="l"/>
            <a:r>
              <a:rPr lang="en-US" sz="3200" dirty="0">
                <a:latin typeface="ArialNarrow"/>
              </a:rPr>
              <a:t>Annual gift to employee &gt; Rs. 50k</a:t>
            </a:r>
          </a:p>
          <a:p>
            <a:pPr algn="l"/>
            <a:endParaRPr lang="en-US" sz="3200" dirty="0">
              <a:latin typeface="ArialNarrow"/>
            </a:endParaRPr>
          </a:p>
          <a:p>
            <a:pPr algn="l"/>
            <a:r>
              <a:rPr lang="en-US" sz="3200" dirty="0">
                <a:latin typeface="ArialNarrow"/>
              </a:rPr>
              <a:t>Deemed taxable, if not excluded through contract</a:t>
            </a:r>
          </a:p>
        </p:txBody>
      </p:sp>
      <p:sp>
        <p:nvSpPr>
          <p:cNvPr id="7" name="Title 6">
            <a:extLst>
              <a:ext uri="{FF2B5EF4-FFF2-40B4-BE49-F238E27FC236}">
                <a16:creationId xmlns:a16="http://schemas.microsoft.com/office/drawing/2014/main" id="{C6BC77F8-50AB-21D7-1F50-4604574C9F02}"/>
              </a:ext>
            </a:extLst>
          </p:cNvPr>
          <p:cNvSpPr>
            <a:spLocks noGrp="1"/>
          </p:cNvSpPr>
          <p:nvPr>
            <p:ph type="title"/>
          </p:nvPr>
        </p:nvSpPr>
        <p:spPr/>
        <p:txBody>
          <a:bodyPr/>
          <a:lstStyle/>
          <a:p>
            <a:r>
              <a:rPr lang="en-IN" u="sng" dirty="0">
                <a:solidFill>
                  <a:srgbClr val="00338D"/>
                </a:solidFill>
              </a:rPr>
              <a:t>Annual gifts to employees</a:t>
            </a:r>
          </a:p>
        </p:txBody>
      </p:sp>
      <p:graphicFrame>
        <p:nvGraphicFramePr>
          <p:cNvPr id="4" name="Table 3">
            <a:extLst>
              <a:ext uri="{FF2B5EF4-FFF2-40B4-BE49-F238E27FC236}">
                <a16:creationId xmlns:a16="http://schemas.microsoft.com/office/drawing/2014/main" id="{95C46133-38AA-3B2B-1801-C8308EC2F246}"/>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2144894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6F227-8B9F-62A9-D6E3-CD1869C5F39B}"/>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04D6E217-EDCA-4240-C8D9-C132B76C28C9}"/>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0A4C1FB7-0922-4C20-FE22-1589E7601A6B}"/>
              </a:ext>
            </a:extLst>
          </p:cNvPr>
          <p:cNvSpPr>
            <a:spLocks noGrp="1"/>
          </p:cNvSpPr>
          <p:nvPr>
            <p:ph idx="1"/>
          </p:nvPr>
        </p:nvSpPr>
        <p:spPr/>
        <p:txBody>
          <a:bodyPr>
            <a:normAutofit/>
          </a:bodyPr>
          <a:lstStyle/>
          <a:p>
            <a:pPr algn="l"/>
            <a:r>
              <a:rPr lang="en-US" sz="3200" dirty="0">
                <a:latin typeface="ArialNarrow"/>
              </a:rPr>
              <a:t>Foreign bank charges deducted by Foreign banks</a:t>
            </a:r>
          </a:p>
          <a:p>
            <a:pPr algn="l"/>
            <a:endParaRPr lang="en-US" sz="3200" dirty="0">
              <a:latin typeface="ArialNarrow"/>
            </a:endParaRPr>
          </a:p>
          <a:p>
            <a:pPr algn="l"/>
            <a:r>
              <a:rPr lang="en-US" sz="3200" dirty="0">
                <a:latin typeface="ArialNarrow"/>
              </a:rPr>
              <a:t>Taxable under RCM, despite closure of EDPMS</a:t>
            </a:r>
          </a:p>
          <a:p>
            <a:pPr algn="l"/>
            <a:endParaRPr lang="en-US" sz="3200" dirty="0">
              <a:latin typeface="ArialNarrow"/>
            </a:endParaRPr>
          </a:p>
          <a:p>
            <a:pPr algn="l"/>
            <a:endParaRPr lang="en-US" sz="3200" dirty="0">
              <a:latin typeface="ArialNarrow"/>
            </a:endParaRPr>
          </a:p>
        </p:txBody>
      </p:sp>
      <p:sp>
        <p:nvSpPr>
          <p:cNvPr id="7" name="Title 6">
            <a:extLst>
              <a:ext uri="{FF2B5EF4-FFF2-40B4-BE49-F238E27FC236}">
                <a16:creationId xmlns:a16="http://schemas.microsoft.com/office/drawing/2014/main" id="{9056B0F1-0897-7D55-79E5-729080921D81}"/>
              </a:ext>
            </a:extLst>
          </p:cNvPr>
          <p:cNvSpPr>
            <a:spLocks noGrp="1"/>
          </p:cNvSpPr>
          <p:nvPr>
            <p:ph type="title"/>
          </p:nvPr>
        </p:nvSpPr>
        <p:spPr/>
        <p:txBody>
          <a:bodyPr/>
          <a:lstStyle/>
          <a:p>
            <a:r>
              <a:rPr lang="en-IN" u="sng" dirty="0">
                <a:solidFill>
                  <a:srgbClr val="00338D"/>
                </a:solidFill>
              </a:rPr>
              <a:t>Foreign Bank Charges</a:t>
            </a:r>
          </a:p>
        </p:txBody>
      </p:sp>
      <p:graphicFrame>
        <p:nvGraphicFramePr>
          <p:cNvPr id="4" name="Table 3">
            <a:extLst>
              <a:ext uri="{FF2B5EF4-FFF2-40B4-BE49-F238E27FC236}">
                <a16:creationId xmlns:a16="http://schemas.microsoft.com/office/drawing/2014/main" id="{EFE6386A-C975-C0EF-146B-B3F9B27D2E08}"/>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26947023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52FC5-A3D0-4944-F33D-B271F01855FE}"/>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5F556E64-E601-FEE4-A990-6D53CDAE57BB}"/>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536F46BE-7F14-4006-F9C2-6F3444BD38EB}"/>
              </a:ext>
            </a:extLst>
          </p:cNvPr>
          <p:cNvSpPr>
            <a:spLocks noGrp="1"/>
          </p:cNvSpPr>
          <p:nvPr>
            <p:ph idx="1"/>
          </p:nvPr>
        </p:nvSpPr>
        <p:spPr/>
        <p:txBody>
          <a:bodyPr>
            <a:normAutofit/>
          </a:bodyPr>
          <a:lstStyle/>
          <a:p>
            <a:pPr algn="l"/>
            <a:r>
              <a:rPr lang="en-US" sz="3200" dirty="0">
                <a:latin typeface="ArialNarrow"/>
              </a:rPr>
              <a:t>Receipts against all exports as per FEMA</a:t>
            </a:r>
          </a:p>
          <a:p>
            <a:pPr algn="l"/>
            <a:endParaRPr lang="en-US" sz="3200" dirty="0">
              <a:latin typeface="ArialNarrow"/>
            </a:endParaRPr>
          </a:p>
          <a:p>
            <a:pPr algn="l"/>
            <a:r>
              <a:rPr lang="en-US" sz="3200" dirty="0">
                <a:latin typeface="ArialNarrow"/>
              </a:rPr>
              <a:t>Cancellation of LUT</a:t>
            </a:r>
          </a:p>
          <a:p>
            <a:pPr algn="l"/>
            <a:endParaRPr lang="en-US" sz="3200" dirty="0">
              <a:latin typeface="ArialNarrow"/>
            </a:endParaRPr>
          </a:p>
          <a:p>
            <a:pPr algn="l"/>
            <a:r>
              <a:rPr lang="en-US" sz="3200" dirty="0">
                <a:latin typeface="ArialNarrow"/>
              </a:rPr>
              <a:t>Recovery of refunds</a:t>
            </a:r>
          </a:p>
        </p:txBody>
      </p:sp>
      <p:sp>
        <p:nvSpPr>
          <p:cNvPr id="7" name="Title 6">
            <a:extLst>
              <a:ext uri="{FF2B5EF4-FFF2-40B4-BE49-F238E27FC236}">
                <a16:creationId xmlns:a16="http://schemas.microsoft.com/office/drawing/2014/main" id="{6162641C-AB17-A976-978D-AF01F5FC67FB}"/>
              </a:ext>
            </a:extLst>
          </p:cNvPr>
          <p:cNvSpPr>
            <a:spLocks noGrp="1"/>
          </p:cNvSpPr>
          <p:nvPr>
            <p:ph type="title"/>
          </p:nvPr>
        </p:nvSpPr>
        <p:spPr/>
        <p:txBody>
          <a:bodyPr/>
          <a:lstStyle/>
          <a:p>
            <a:r>
              <a:rPr lang="en-IN" u="sng" dirty="0">
                <a:solidFill>
                  <a:srgbClr val="00338D"/>
                </a:solidFill>
              </a:rPr>
              <a:t>BRC / FIRC Closures</a:t>
            </a:r>
          </a:p>
        </p:txBody>
      </p:sp>
      <p:graphicFrame>
        <p:nvGraphicFramePr>
          <p:cNvPr id="4" name="Table 3">
            <a:extLst>
              <a:ext uri="{FF2B5EF4-FFF2-40B4-BE49-F238E27FC236}">
                <a16:creationId xmlns:a16="http://schemas.microsoft.com/office/drawing/2014/main" id="{E3A40F3F-B542-97AD-932F-B0FF7501B3EA}"/>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3133684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70EB8751-806D-4CD0-9E78-8928D6BFF3C9}"/>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E4A6C97B-F657-EAC9-F22A-CF8DA3C66965}"/>
              </a:ext>
            </a:extLst>
          </p:cNvPr>
          <p:cNvSpPr>
            <a:spLocks noGrp="1"/>
          </p:cNvSpPr>
          <p:nvPr>
            <p:ph idx="1"/>
          </p:nvPr>
        </p:nvSpPr>
        <p:spPr/>
        <p:txBody>
          <a:bodyPr>
            <a:normAutofit lnSpcReduction="10000"/>
          </a:bodyPr>
          <a:lstStyle/>
          <a:p>
            <a:r>
              <a:rPr lang="en-US" sz="3200" dirty="0">
                <a:latin typeface="ArialNarrow"/>
              </a:rPr>
              <a:t>To keep records reconciled</a:t>
            </a:r>
            <a:endParaRPr lang="en-US" sz="3200" b="0" i="0" u="none" strike="noStrike" baseline="0" dirty="0">
              <a:latin typeface="ArialNarrow"/>
            </a:endParaRPr>
          </a:p>
          <a:p>
            <a:pPr algn="l"/>
            <a:endParaRPr lang="en-US" sz="3200" b="0" i="0" u="none" strike="noStrike" baseline="0" dirty="0">
              <a:latin typeface="ArialNarrow"/>
            </a:endParaRPr>
          </a:p>
          <a:p>
            <a:pPr algn="l"/>
            <a:r>
              <a:rPr lang="en-US" sz="3200" b="0" i="0" u="none" strike="noStrike" baseline="0" dirty="0">
                <a:latin typeface="ArialNarrow"/>
              </a:rPr>
              <a:t>To prepare for scrutiny / audit</a:t>
            </a:r>
          </a:p>
          <a:p>
            <a:pPr algn="l"/>
            <a:endParaRPr lang="en-US" sz="3200" dirty="0">
              <a:latin typeface="ArialNarrow"/>
            </a:endParaRPr>
          </a:p>
          <a:p>
            <a:pPr algn="l"/>
            <a:r>
              <a:rPr lang="en-US" sz="3200" dirty="0">
                <a:latin typeface="ArialNarrow"/>
              </a:rPr>
              <a:t>To prevent oneself from litigation</a:t>
            </a:r>
            <a:endParaRPr lang="en-US" sz="3200" b="0" i="0" u="none" strike="noStrike" baseline="0" dirty="0">
              <a:latin typeface="ArialNarrow"/>
            </a:endParaRPr>
          </a:p>
          <a:p>
            <a:pPr marL="0" indent="0" algn="l">
              <a:buNone/>
            </a:pPr>
            <a:endParaRPr lang="en-US" sz="3200" b="0" i="0" u="none" strike="noStrike" baseline="0" dirty="0">
              <a:latin typeface="ArialNarrow"/>
            </a:endParaRPr>
          </a:p>
          <a:p>
            <a:pPr algn="l"/>
            <a:r>
              <a:rPr lang="en-US" sz="3200" b="0" i="0" u="none" strike="noStrike" baseline="0" dirty="0">
                <a:latin typeface="ArialNarrow"/>
              </a:rPr>
              <a:t>To be on the right side of the law</a:t>
            </a:r>
          </a:p>
        </p:txBody>
      </p:sp>
      <p:sp>
        <p:nvSpPr>
          <p:cNvPr id="7" name="Title 6">
            <a:extLst>
              <a:ext uri="{FF2B5EF4-FFF2-40B4-BE49-F238E27FC236}">
                <a16:creationId xmlns:a16="http://schemas.microsoft.com/office/drawing/2014/main" id="{5B2BE838-CADB-0D66-7907-DD6E2E2C9BB0}"/>
              </a:ext>
            </a:extLst>
          </p:cNvPr>
          <p:cNvSpPr>
            <a:spLocks noGrp="1"/>
          </p:cNvSpPr>
          <p:nvPr>
            <p:ph type="title"/>
          </p:nvPr>
        </p:nvSpPr>
        <p:spPr/>
        <p:txBody>
          <a:bodyPr/>
          <a:lstStyle/>
          <a:p>
            <a:r>
              <a:rPr lang="en-IN" u="sng" dirty="0">
                <a:solidFill>
                  <a:srgbClr val="00338D"/>
                </a:solidFill>
              </a:rPr>
              <a:t>Need</a:t>
            </a:r>
          </a:p>
        </p:txBody>
      </p:sp>
      <p:graphicFrame>
        <p:nvGraphicFramePr>
          <p:cNvPr id="4" name="Table 3">
            <a:extLst>
              <a:ext uri="{FF2B5EF4-FFF2-40B4-BE49-F238E27FC236}">
                <a16:creationId xmlns:a16="http://schemas.microsoft.com/office/drawing/2014/main" id="{2AE7FABF-1D0D-1404-563D-186AC901728F}"/>
              </a:ext>
            </a:extLst>
          </p:cNvPr>
          <p:cNvGraphicFramePr>
            <a:graphicFrameLocks noGrp="1"/>
          </p:cNvGraphicFramePr>
          <p:nvPr>
            <p:extLst>
              <p:ext uri="{D42A27DB-BD31-4B8C-83A1-F6EECF244321}">
                <p14:modId xmlns:p14="http://schemas.microsoft.com/office/powerpoint/2010/main" val="3915596604"/>
              </p:ext>
            </p:extLst>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33847091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006B36-2040-83BF-7B05-381E699363DC}"/>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9094A008-E641-B2AB-E3D6-B7D901CE5770}"/>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2F5F6F28-ECD3-2A23-E931-73DF32B44459}"/>
              </a:ext>
            </a:extLst>
          </p:cNvPr>
          <p:cNvSpPr>
            <a:spLocks noGrp="1"/>
          </p:cNvSpPr>
          <p:nvPr>
            <p:ph idx="1"/>
          </p:nvPr>
        </p:nvSpPr>
        <p:spPr/>
        <p:txBody>
          <a:bodyPr>
            <a:normAutofit/>
          </a:bodyPr>
          <a:lstStyle/>
          <a:p>
            <a:pPr algn="l"/>
            <a:r>
              <a:rPr lang="en-US" sz="3200" dirty="0">
                <a:latin typeface="ArialNarrow"/>
              </a:rPr>
              <a:t>Receipt of advance for service</a:t>
            </a:r>
          </a:p>
          <a:p>
            <a:pPr algn="l"/>
            <a:endParaRPr lang="en-US" sz="3200" dirty="0">
              <a:latin typeface="ArialNarrow"/>
            </a:endParaRPr>
          </a:p>
          <a:p>
            <a:pPr algn="l"/>
            <a:r>
              <a:rPr lang="en-US" sz="3200" dirty="0">
                <a:latin typeface="ArialNarrow"/>
              </a:rPr>
              <a:t>Taxable on receipt without provision of supply</a:t>
            </a:r>
          </a:p>
          <a:p>
            <a:pPr algn="l"/>
            <a:endParaRPr lang="en-US" sz="3200" dirty="0">
              <a:latin typeface="ArialNarrow"/>
            </a:endParaRPr>
          </a:p>
          <a:p>
            <a:pPr algn="l"/>
            <a:r>
              <a:rPr lang="en-US" sz="3200" dirty="0">
                <a:latin typeface="ArialNarrow"/>
              </a:rPr>
              <a:t>To be paid and reported</a:t>
            </a:r>
          </a:p>
        </p:txBody>
      </p:sp>
      <p:sp>
        <p:nvSpPr>
          <p:cNvPr id="7" name="Title 6">
            <a:extLst>
              <a:ext uri="{FF2B5EF4-FFF2-40B4-BE49-F238E27FC236}">
                <a16:creationId xmlns:a16="http://schemas.microsoft.com/office/drawing/2014/main" id="{73F04ABE-31D6-852D-3962-B79BA0484DB4}"/>
              </a:ext>
            </a:extLst>
          </p:cNvPr>
          <p:cNvSpPr>
            <a:spLocks noGrp="1"/>
          </p:cNvSpPr>
          <p:nvPr>
            <p:ph type="title"/>
          </p:nvPr>
        </p:nvSpPr>
        <p:spPr/>
        <p:txBody>
          <a:bodyPr/>
          <a:lstStyle/>
          <a:p>
            <a:r>
              <a:rPr lang="en-IN" u="sng" dirty="0">
                <a:solidFill>
                  <a:srgbClr val="00338D"/>
                </a:solidFill>
              </a:rPr>
              <a:t>Taxes on service advances</a:t>
            </a:r>
          </a:p>
        </p:txBody>
      </p:sp>
      <p:graphicFrame>
        <p:nvGraphicFramePr>
          <p:cNvPr id="4" name="Table 3">
            <a:extLst>
              <a:ext uri="{FF2B5EF4-FFF2-40B4-BE49-F238E27FC236}">
                <a16:creationId xmlns:a16="http://schemas.microsoft.com/office/drawing/2014/main" id="{C9A1C7EE-CC9D-9009-9017-2A25B8E35AD4}"/>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27944769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F4F65-66E8-FBD0-0937-AFDE7FD56384}"/>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BAC00B17-0B0D-8807-6F9D-F179C86023F0}"/>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B3AD4309-8A26-CAAB-272F-74B8A16BD506}"/>
              </a:ext>
            </a:extLst>
          </p:cNvPr>
          <p:cNvSpPr>
            <a:spLocks noGrp="1"/>
          </p:cNvSpPr>
          <p:nvPr>
            <p:ph idx="1"/>
          </p:nvPr>
        </p:nvSpPr>
        <p:spPr/>
        <p:txBody>
          <a:bodyPr>
            <a:normAutofit/>
          </a:bodyPr>
          <a:lstStyle/>
          <a:p>
            <a:pPr algn="l"/>
            <a:r>
              <a:rPr lang="en-US" sz="3200" dirty="0">
                <a:latin typeface="ArialNarrow"/>
              </a:rPr>
              <a:t>Ensure goods or services are received</a:t>
            </a:r>
          </a:p>
          <a:p>
            <a:pPr algn="l"/>
            <a:endParaRPr lang="en-US" sz="3200" dirty="0">
              <a:latin typeface="ArialNarrow"/>
            </a:endParaRPr>
          </a:p>
          <a:p>
            <a:pPr algn="l"/>
            <a:r>
              <a:rPr lang="en-US" sz="3200" dirty="0">
                <a:latin typeface="ArialNarrow"/>
              </a:rPr>
              <a:t>Ensure payment is done</a:t>
            </a:r>
          </a:p>
          <a:p>
            <a:pPr algn="l"/>
            <a:endParaRPr lang="en-US" sz="3200" dirty="0">
              <a:latin typeface="ArialNarrow"/>
            </a:endParaRPr>
          </a:p>
          <a:p>
            <a:pPr algn="l"/>
            <a:r>
              <a:rPr lang="en-US" sz="3200" dirty="0">
                <a:latin typeface="ArialNarrow"/>
              </a:rPr>
              <a:t>Corporate guarantee</a:t>
            </a:r>
          </a:p>
        </p:txBody>
      </p:sp>
      <p:sp>
        <p:nvSpPr>
          <p:cNvPr id="7" name="Title 6">
            <a:extLst>
              <a:ext uri="{FF2B5EF4-FFF2-40B4-BE49-F238E27FC236}">
                <a16:creationId xmlns:a16="http://schemas.microsoft.com/office/drawing/2014/main" id="{0BD5589B-CDAF-85BB-69A2-65E120CF90DA}"/>
              </a:ext>
            </a:extLst>
          </p:cNvPr>
          <p:cNvSpPr>
            <a:spLocks noGrp="1"/>
          </p:cNvSpPr>
          <p:nvPr>
            <p:ph type="title"/>
          </p:nvPr>
        </p:nvSpPr>
        <p:spPr/>
        <p:txBody>
          <a:bodyPr/>
          <a:lstStyle/>
          <a:p>
            <a:r>
              <a:rPr lang="en-IN" u="sng" dirty="0">
                <a:solidFill>
                  <a:srgbClr val="00338D"/>
                </a:solidFill>
              </a:rPr>
              <a:t>Related Party Transactions</a:t>
            </a:r>
          </a:p>
        </p:txBody>
      </p:sp>
      <p:graphicFrame>
        <p:nvGraphicFramePr>
          <p:cNvPr id="4" name="Table 3">
            <a:extLst>
              <a:ext uri="{FF2B5EF4-FFF2-40B4-BE49-F238E27FC236}">
                <a16:creationId xmlns:a16="http://schemas.microsoft.com/office/drawing/2014/main" id="{F0789CA3-95FB-BC5B-0996-FFD853B4C53A}"/>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1127943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ADE1F-9286-6171-4818-53547C9D7303}"/>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F270C697-39C0-F3F1-98E1-0E7227BA4675}"/>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1A41A21E-3506-C5F0-0FC5-48BFA49607E1}"/>
              </a:ext>
            </a:extLst>
          </p:cNvPr>
          <p:cNvSpPr>
            <a:spLocks noGrp="1"/>
          </p:cNvSpPr>
          <p:nvPr>
            <p:ph idx="1"/>
          </p:nvPr>
        </p:nvSpPr>
        <p:spPr/>
        <p:txBody>
          <a:bodyPr>
            <a:normAutofit/>
          </a:bodyPr>
          <a:lstStyle/>
          <a:p>
            <a:pPr algn="l"/>
            <a:r>
              <a:rPr lang="en-US" sz="3200" dirty="0">
                <a:latin typeface="ArialNarrow"/>
              </a:rPr>
              <a:t>Verify trade payable ageing in financials</a:t>
            </a:r>
          </a:p>
          <a:p>
            <a:pPr algn="l"/>
            <a:endParaRPr lang="en-US" sz="3200" dirty="0">
              <a:latin typeface="ArialNarrow"/>
            </a:endParaRPr>
          </a:p>
          <a:p>
            <a:pPr algn="l"/>
            <a:r>
              <a:rPr lang="en-US" sz="3200" dirty="0">
                <a:latin typeface="ArialNarrow"/>
              </a:rPr>
              <a:t>ITC reversal on greater than 180 days</a:t>
            </a:r>
          </a:p>
          <a:p>
            <a:pPr algn="l"/>
            <a:endParaRPr lang="en-US" sz="3200" dirty="0">
              <a:latin typeface="ArialNarrow"/>
            </a:endParaRPr>
          </a:p>
          <a:p>
            <a:pPr algn="l"/>
            <a:r>
              <a:rPr lang="en-US" sz="3200" dirty="0">
                <a:latin typeface="ArialNarrow"/>
              </a:rPr>
              <a:t>ITC reversal on liability write back</a:t>
            </a:r>
          </a:p>
        </p:txBody>
      </p:sp>
      <p:sp>
        <p:nvSpPr>
          <p:cNvPr id="7" name="Title 6">
            <a:extLst>
              <a:ext uri="{FF2B5EF4-FFF2-40B4-BE49-F238E27FC236}">
                <a16:creationId xmlns:a16="http://schemas.microsoft.com/office/drawing/2014/main" id="{8AB56ABC-D76E-75DD-7BAD-67AD027896FB}"/>
              </a:ext>
            </a:extLst>
          </p:cNvPr>
          <p:cNvSpPr>
            <a:spLocks noGrp="1"/>
          </p:cNvSpPr>
          <p:nvPr>
            <p:ph type="title"/>
          </p:nvPr>
        </p:nvSpPr>
        <p:spPr/>
        <p:txBody>
          <a:bodyPr/>
          <a:lstStyle/>
          <a:p>
            <a:r>
              <a:rPr lang="en-IN" u="sng" dirty="0">
                <a:solidFill>
                  <a:srgbClr val="00338D"/>
                </a:solidFill>
              </a:rPr>
              <a:t>Trade Payables – ageing</a:t>
            </a:r>
          </a:p>
        </p:txBody>
      </p:sp>
      <p:graphicFrame>
        <p:nvGraphicFramePr>
          <p:cNvPr id="4" name="Table 3">
            <a:extLst>
              <a:ext uri="{FF2B5EF4-FFF2-40B4-BE49-F238E27FC236}">
                <a16:creationId xmlns:a16="http://schemas.microsoft.com/office/drawing/2014/main" id="{BC41A186-47D1-D955-9D59-CF7549268C2C}"/>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14804559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1955D-53A2-BBB7-3049-485D0EC25EB7}"/>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1F29C264-48F1-3699-87FA-CD480EEFEF93}"/>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E62C2B3F-9D03-0473-FC7F-12411469B27B}"/>
              </a:ext>
            </a:extLst>
          </p:cNvPr>
          <p:cNvSpPr>
            <a:spLocks noGrp="1"/>
          </p:cNvSpPr>
          <p:nvPr>
            <p:ph idx="1"/>
          </p:nvPr>
        </p:nvSpPr>
        <p:spPr/>
        <p:txBody>
          <a:bodyPr>
            <a:normAutofit/>
          </a:bodyPr>
          <a:lstStyle/>
          <a:p>
            <a:pPr algn="l"/>
            <a:r>
              <a:rPr lang="en-US" sz="3200" dirty="0">
                <a:latin typeface="ArialNarrow"/>
              </a:rPr>
              <a:t>ITC reversal in case sold below transaction value as per S. 18(6)</a:t>
            </a:r>
          </a:p>
          <a:p>
            <a:pPr algn="l"/>
            <a:endParaRPr lang="en-US" sz="3200" dirty="0">
              <a:latin typeface="ArialNarrow"/>
            </a:endParaRPr>
          </a:p>
          <a:p>
            <a:pPr algn="l"/>
            <a:r>
              <a:rPr lang="en-US" sz="3200" dirty="0">
                <a:latin typeface="ArialNarrow"/>
              </a:rPr>
              <a:t>ITC allowed @ 5% per quarter</a:t>
            </a:r>
          </a:p>
          <a:p>
            <a:pPr algn="l"/>
            <a:endParaRPr lang="en-US" sz="3200" dirty="0">
              <a:latin typeface="ArialNarrow"/>
            </a:endParaRPr>
          </a:p>
          <a:p>
            <a:pPr algn="l"/>
            <a:r>
              <a:rPr lang="en-US" sz="3200" dirty="0">
                <a:latin typeface="ArialNarrow"/>
              </a:rPr>
              <a:t>Balance ITC to be reversed</a:t>
            </a:r>
          </a:p>
          <a:p>
            <a:pPr algn="l"/>
            <a:endParaRPr lang="en-US" sz="3200" dirty="0">
              <a:latin typeface="ArialNarrow"/>
            </a:endParaRPr>
          </a:p>
        </p:txBody>
      </p:sp>
      <p:sp>
        <p:nvSpPr>
          <p:cNvPr id="7" name="Title 6">
            <a:extLst>
              <a:ext uri="{FF2B5EF4-FFF2-40B4-BE49-F238E27FC236}">
                <a16:creationId xmlns:a16="http://schemas.microsoft.com/office/drawing/2014/main" id="{103F7AEC-F879-DCED-061D-25F20D185B7B}"/>
              </a:ext>
            </a:extLst>
          </p:cNvPr>
          <p:cNvSpPr>
            <a:spLocks noGrp="1"/>
          </p:cNvSpPr>
          <p:nvPr>
            <p:ph type="title"/>
          </p:nvPr>
        </p:nvSpPr>
        <p:spPr/>
        <p:txBody>
          <a:bodyPr/>
          <a:lstStyle/>
          <a:p>
            <a:r>
              <a:rPr lang="en-IN" u="sng" dirty="0">
                <a:solidFill>
                  <a:srgbClr val="00338D"/>
                </a:solidFill>
              </a:rPr>
              <a:t>Sale of capital goods</a:t>
            </a:r>
          </a:p>
        </p:txBody>
      </p:sp>
      <p:graphicFrame>
        <p:nvGraphicFramePr>
          <p:cNvPr id="4" name="Table 3">
            <a:extLst>
              <a:ext uri="{FF2B5EF4-FFF2-40B4-BE49-F238E27FC236}">
                <a16:creationId xmlns:a16="http://schemas.microsoft.com/office/drawing/2014/main" id="{5756152B-EB8E-759C-374A-A0533F903BC6}"/>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26987367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C6B01-1EA3-6C9B-CC99-AEA4A517DC21}"/>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4E235235-4624-B002-EA11-E9811C9D44FE}"/>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86461BC9-5AC0-CBEE-42E2-E41123549333}"/>
              </a:ext>
            </a:extLst>
          </p:cNvPr>
          <p:cNvSpPr>
            <a:spLocks noGrp="1"/>
          </p:cNvSpPr>
          <p:nvPr>
            <p:ph idx="1"/>
          </p:nvPr>
        </p:nvSpPr>
        <p:spPr/>
        <p:txBody>
          <a:bodyPr>
            <a:normAutofit/>
          </a:bodyPr>
          <a:lstStyle/>
          <a:p>
            <a:pPr algn="l"/>
            <a:r>
              <a:rPr lang="en-US" sz="3200" dirty="0">
                <a:latin typeface="ArialNarrow"/>
              </a:rPr>
              <a:t>1% of the liability to be paid in cash</a:t>
            </a:r>
          </a:p>
          <a:p>
            <a:pPr algn="l"/>
            <a:endParaRPr lang="en-US" sz="3200" dirty="0">
              <a:latin typeface="ArialNarrow"/>
            </a:endParaRPr>
          </a:p>
          <a:p>
            <a:pPr algn="l"/>
            <a:r>
              <a:rPr lang="en-US" sz="3200" dirty="0">
                <a:latin typeface="ArialNarrow"/>
              </a:rPr>
              <a:t>Not applicable for TO &lt; 50 lakhs / month</a:t>
            </a:r>
          </a:p>
          <a:p>
            <a:pPr algn="l"/>
            <a:endParaRPr lang="en-US" sz="3200" dirty="0">
              <a:latin typeface="ArialNarrow"/>
            </a:endParaRPr>
          </a:p>
          <a:p>
            <a:pPr algn="l"/>
            <a:r>
              <a:rPr lang="en-US" sz="3200" dirty="0">
                <a:latin typeface="ArialNarrow"/>
              </a:rPr>
              <a:t>Other exclusion criteria</a:t>
            </a:r>
          </a:p>
          <a:p>
            <a:pPr algn="l"/>
            <a:endParaRPr lang="en-US" sz="3200" dirty="0">
              <a:latin typeface="ArialNarrow"/>
            </a:endParaRPr>
          </a:p>
        </p:txBody>
      </p:sp>
      <p:sp>
        <p:nvSpPr>
          <p:cNvPr id="7" name="Title 6">
            <a:extLst>
              <a:ext uri="{FF2B5EF4-FFF2-40B4-BE49-F238E27FC236}">
                <a16:creationId xmlns:a16="http://schemas.microsoft.com/office/drawing/2014/main" id="{8486D9CF-3847-A29E-ED55-EA33010A7CD6}"/>
              </a:ext>
            </a:extLst>
          </p:cNvPr>
          <p:cNvSpPr>
            <a:spLocks noGrp="1"/>
          </p:cNvSpPr>
          <p:nvPr>
            <p:ph type="title"/>
          </p:nvPr>
        </p:nvSpPr>
        <p:spPr/>
        <p:txBody>
          <a:bodyPr/>
          <a:lstStyle/>
          <a:p>
            <a:r>
              <a:rPr lang="en-IN" u="sng" dirty="0">
                <a:solidFill>
                  <a:srgbClr val="00338D"/>
                </a:solidFill>
              </a:rPr>
              <a:t>Compliance with Rule 86B</a:t>
            </a:r>
          </a:p>
        </p:txBody>
      </p:sp>
      <p:graphicFrame>
        <p:nvGraphicFramePr>
          <p:cNvPr id="4" name="Table 3">
            <a:extLst>
              <a:ext uri="{FF2B5EF4-FFF2-40B4-BE49-F238E27FC236}">
                <a16:creationId xmlns:a16="http://schemas.microsoft.com/office/drawing/2014/main" id="{A120618E-E115-EB92-491D-0023C060E3F0}"/>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28513551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2806B7-7DF3-1FCC-3FB4-F85029A53C95}"/>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324DABA9-2B4B-A201-1C1C-87BC2E478BF4}"/>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F503486F-7F4C-62D0-941A-8815FF789886}"/>
              </a:ext>
            </a:extLst>
          </p:cNvPr>
          <p:cNvSpPr>
            <a:spLocks noGrp="1"/>
          </p:cNvSpPr>
          <p:nvPr>
            <p:ph idx="1"/>
          </p:nvPr>
        </p:nvSpPr>
        <p:spPr/>
        <p:txBody>
          <a:bodyPr>
            <a:normAutofit/>
          </a:bodyPr>
          <a:lstStyle/>
          <a:p>
            <a:pPr algn="l"/>
            <a:r>
              <a:rPr lang="en-US" sz="3200" dirty="0">
                <a:latin typeface="ArialNarrow"/>
              </a:rPr>
              <a:t>Self invoicing for RCM from unregistered suppliers</a:t>
            </a:r>
          </a:p>
          <a:p>
            <a:pPr algn="l"/>
            <a:endParaRPr lang="en-US" sz="3200" dirty="0">
              <a:latin typeface="ArialNarrow"/>
            </a:endParaRPr>
          </a:p>
          <a:p>
            <a:pPr algn="l"/>
            <a:r>
              <a:rPr lang="en-US" sz="3200" dirty="0">
                <a:latin typeface="ArialNarrow"/>
              </a:rPr>
              <a:t>Must be reported in T-13 of GSTR-1</a:t>
            </a:r>
          </a:p>
          <a:p>
            <a:pPr algn="l"/>
            <a:endParaRPr lang="en-US" sz="3200" dirty="0">
              <a:latin typeface="ArialNarrow"/>
            </a:endParaRPr>
          </a:p>
          <a:p>
            <a:pPr algn="l"/>
            <a:r>
              <a:rPr lang="en-US" sz="3200" dirty="0">
                <a:latin typeface="ArialNarrow"/>
              </a:rPr>
              <a:t>RCM ITC may be disallowed</a:t>
            </a:r>
          </a:p>
        </p:txBody>
      </p:sp>
      <p:sp>
        <p:nvSpPr>
          <p:cNvPr id="7" name="Title 6">
            <a:extLst>
              <a:ext uri="{FF2B5EF4-FFF2-40B4-BE49-F238E27FC236}">
                <a16:creationId xmlns:a16="http://schemas.microsoft.com/office/drawing/2014/main" id="{A2947766-7A8A-7B30-858F-980F977FE45B}"/>
              </a:ext>
            </a:extLst>
          </p:cNvPr>
          <p:cNvSpPr>
            <a:spLocks noGrp="1"/>
          </p:cNvSpPr>
          <p:nvPr>
            <p:ph type="title"/>
          </p:nvPr>
        </p:nvSpPr>
        <p:spPr/>
        <p:txBody>
          <a:bodyPr/>
          <a:lstStyle/>
          <a:p>
            <a:r>
              <a:rPr lang="en-IN" u="sng" dirty="0">
                <a:solidFill>
                  <a:srgbClr val="00338D"/>
                </a:solidFill>
              </a:rPr>
              <a:t>Self invoicing for RCM</a:t>
            </a:r>
          </a:p>
        </p:txBody>
      </p:sp>
      <p:graphicFrame>
        <p:nvGraphicFramePr>
          <p:cNvPr id="4" name="Table 3">
            <a:extLst>
              <a:ext uri="{FF2B5EF4-FFF2-40B4-BE49-F238E27FC236}">
                <a16:creationId xmlns:a16="http://schemas.microsoft.com/office/drawing/2014/main" id="{8853B997-1622-5257-DDA3-D46725029CE9}"/>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25418440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03B46-80E8-6A0A-1C5D-4D1E8EEB5B36}"/>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6566C1F3-C222-208A-A8AD-1A5CF466E4C6}"/>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4CA80043-44DF-E516-1D69-3626C0BCAEF8}"/>
              </a:ext>
            </a:extLst>
          </p:cNvPr>
          <p:cNvSpPr>
            <a:spLocks noGrp="1"/>
          </p:cNvSpPr>
          <p:nvPr>
            <p:ph idx="1"/>
          </p:nvPr>
        </p:nvSpPr>
        <p:spPr/>
        <p:txBody>
          <a:bodyPr>
            <a:normAutofit/>
          </a:bodyPr>
          <a:lstStyle/>
          <a:p>
            <a:pPr algn="l"/>
            <a:r>
              <a:rPr lang="en-US" sz="3200" dirty="0">
                <a:latin typeface="ArialNarrow"/>
              </a:rPr>
              <a:t>Applicable for construction of real estate projects</a:t>
            </a:r>
          </a:p>
          <a:p>
            <a:pPr algn="l"/>
            <a:endParaRPr lang="en-US" sz="3200" dirty="0">
              <a:latin typeface="ArialNarrow"/>
            </a:endParaRPr>
          </a:p>
          <a:p>
            <a:pPr algn="l"/>
            <a:r>
              <a:rPr lang="en-US" sz="3200" dirty="0">
                <a:latin typeface="ArialNarrow"/>
              </a:rPr>
              <a:t>Shortage to be paid as RCM </a:t>
            </a:r>
          </a:p>
          <a:p>
            <a:pPr algn="l"/>
            <a:endParaRPr lang="en-US" sz="3200" dirty="0">
              <a:latin typeface="ArialNarrow"/>
            </a:endParaRPr>
          </a:p>
          <a:p>
            <a:pPr algn="l"/>
            <a:r>
              <a:rPr lang="en-US" sz="3200" dirty="0">
                <a:latin typeface="ArialNarrow"/>
              </a:rPr>
              <a:t>Within 30</a:t>
            </a:r>
            <a:r>
              <a:rPr lang="en-US" sz="3200" baseline="30000" dirty="0">
                <a:latin typeface="ArialNarrow"/>
              </a:rPr>
              <a:t>th</a:t>
            </a:r>
            <a:r>
              <a:rPr lang="en-US" sz="3200" dirty="0">
                <a:latin typeface="ArialNarrow"/>
              </a:rPr>
              <a:t> June of the subsequent year</a:t>
            </a:r>
          </a:p>
        </p:txBody>
      </p:sp>
      <p:sp>
        <p:nvSpPr>
          <p:cNvPr id="7" name="Title 6">
            <a:extLst>
              <a:ext uri="{FF2B5EF4-FFF2-40B4-BE49-F238E27FC236}">
                <a16:creationId xmlns:a16="http://schemas.microsoft.com/office/drawing/2014/main" id="{C8CFED31-3D61-B380-89D2-036937223F8C}"/>
              </a:ext>
            </a:extLst>
          </p:cNvPr>
          <p:cNvSpPr>
            <a:spLocks noGrp="1"/>
          </p:cNvSpPr>
          <p:nvPr>
            <p:ph type="title"/>
          </p:nvPr>
        </p:nvSpPr>
        <p:spPr/>
        <p:txBody>
          <a:bodyPr/>
          <a:lstStyle/>
          <a:p>
            <a:r>
              <a:rPr lang="en-IN" u="sng" dirty="0">
                <a:solidFill>
                  <a:srgbClr val="00338D"/>
                </a:solidFill>
              </a:rPr>
              <a:t>80% purchase from registered person</a:t>
            </a:r>
          </a:p>
        </p:txBody>
      </p:sp>
      <p:graphicFrame>
        <p:nvGraphicFramePr>
          <p:cNvPr id="4" name="Table 3">
            <a:extLst>
              <a:ext uri="{FF2B5EF4-FFF2-40B4-BE49-F238E27FC236}">
                <a16:creationId xmlns:a16="http://schemas.microsoft.com/office/drawing/2014/main" id="{5522671E-668F-4DAA-9282-48A9C8F3F014}"/>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35550760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486C0-C41D-75AB-1980-6BF24730D4E7}"/>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752A89BA-9FCF-CEB1-C232-FAA0389C29D8}"/>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35F56AC7-CD0F-5A32-F950-7B7C2A929BDC}"/>
              </a:ext>
            </a:extLst>
          </p:cNvPr>
          <p:cNvSpPr>
            <a:spLocks noGrp="1"/>
          </p:cNvSpPr>
          <p:nvPr>
            <p:ph idx="1"/>
          </p:nvPr>
        </p:nvSpPr>
        <p:spPr/>
        <p:txBody>
          <a:bodyPr>
            <a:normAutofit/>
          </a:bodyPr>
          <a:lstStyle/>
          <a:p>
            <a:pPr algn="l"/>
            <a:r>
              <a:rPr lang="en-US" sz="3200" dirty="0">
                <a:latin typeface="ArialNarrow"/>
              </a:rPr>
              <a:t>Non deduction of TDS attracts tax, interest and penalty</a:t>
            </a:r>
          </a:p>
          <a:p>
            <a:pPr algn="l"/>
            <a:endParaRPr lang="en-US" sz="3200" dirty="0">
              <a:latin typeface="ArialNarrow"/>
            </a:endParaRPr>
          </a:p>
          <a:p>
            <a:pPr algn="l"/>
            <a:r>
              <a:rPr lang="en-US" sz="3200" dirty="0">
                <a:latin typeface="ArialNarrow"/>
              </a:rPr>
              <a:t>Late fees also applicable</a:t>
            </a:r>
          </a:p>
        </p:txBody>
      </p:sp>
      <p:sp>
        <p:nvSpPr>
          <p:cNvPr id="7" name="Title 6">
            <a:extLst>
              <a:ext uri="{FF2B5EF4-FFF2-40B4-BE49-F238E27FC236}">
                <a16:creationId xmlns:a16="http://schemas.microsoft.com/office/drawing/2014/main" id="{B48DEA89-8518-C4D7-DAF5-BFF801B619BC}"/>
              </a:ext>
            </a:extLst>
          </p:cNvPr>
          <p:cNvSpPr>
            <a:spLocks noGrp="1"/>
          </p:cNvSpPr>
          <p:nvPr>
            <p:ph type="title"/>
          </p:nvPr>
        </p:nvSpPr>
        <p:spPr/>
        <p:txBody>
          <a:bodyPr/>
          <a:lstStyle/>
          <a:p>
            <a:r>
              <a:rPr lang="en-IN" u="sng" dirty="0">
                <a:solidFill>
                  <a:srgbClr val="00338D"/>
                </a:solidFill>
              </a:rPr>
              <a:t>Non Deduction of TDS</a:t>
            </a:r>
          </a:p>
        </p:txBody>
      </p:sp>
      <p:graphicFrame>
        <p:nvGraphicFramePr>
          <p:cNvPr id="4" name="Table 3">
            <a:extLst>
              <a:ext uri="{FF2B5EF4-FFF2-40B4-BE49-F238E27FC236}">
                <a16:creationId xmlns:a16="http://schemas.microsoft.com/office/drawing/2014/main" id="{0FF845EE-2979-0352-BFCC-737ADD86DB7F}"/>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19688050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1D0CF-9CE0-BDAB-2582-F7C36466B202}"/>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C5411A8D-9803-53FE-6927-381172F5DA74}"/>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1C5882F8-19B9-9597-9857-C3E49FD5A075}"/>
              </a:ext>
            </a:extLst>
          </p:cNvPr>
          <p:cNvSpPr>
            <a:spLocks noGrp="1"/>
          </p:cNvSpPr>
          <p:nvPr>
            <p:ph idx="1"/>
          </p:nvPr>
        </p:nvSpPr>
        <p:spPr/>
        <p:txBody>
          <a:bodyPr>
            <a:normAutofit/>
          </a:bodyPr>
          <a:lstStyle/>
          <a:p>
            <a:pPr algn="l"/>
            <a:r>
              <a:rPr lang="en-US" sz="3200" dirty="0">
                <a:latin typeface="ArialNarrow"/>
              </a:rPr>
              <a:t>Non distribution may lead to disallowance</a:t>
            </a:r>
          </a:p>
          <a:p>
            <a:pPr algn="l"/>
            <a:endParaRPr lang="en-US" sz="3200" dirty="0">
              <a:latin typeface="ArialNarrow"/>
            </a:endParaRPr>
          </a:p>
          <a:p>
            <a:pPr algn="l"/>
            <a:r>
              <a:rPr lang="en-US" sz="3200" dirty="0">
                <a:latin typeface="ArialNarrow"/>
              </a:rPr>
              <a:t>Interest and penalty applicable</a:t>
            </a:r>
          </a:p>
          <a:p>
            <a:pPr algn="l"/>
            <a:endParaRPr lang="en-US" sz="3200" dirty="0">
              <a:latin typeface="ArialNarrow"/>
            </a:endParaRPr>
          </a:p>
          <a:p>
            <a:pPr algn="l"/>
            <a:r>
              <a:rPr lang="en-US" sz="3200" dirty="0">
                <a:latin typeface="ArialNarrow"/>
              </a:rPr>
              <a:t>Late fees applicable</a:t>
            </a:r>
          </a:p>
        </p:txBody>
      </p:sp>
      <p:sp>
        <p:nvSpPr>
          <p:cNvPr id="7" name="Title 6">
            <a:extLst>
              <a:ext uri="{FF2B5EF4-FFF2-40B4-BE49-F238E27FC236}">
                <a16:creationId xmlns:a16="http://schemas.microsoft.com/office/drawing/2014/main" id="{3093975D-8408-6274-E555-3407FF8CEB03}"/>
              </a:ext>
            </a:extLst>
          </p:cNvPr>
          <p:cNvSpPr>
            <a:spLocks noGrp="1"/>
          </p:cNvSpPr>
          <p:nvPr>
            <p:ph type="title"/>
          </p:nvPr>
        </p:nvSpPr>
        <p:spPr/>
        <p:txBody>
          <a:bodyPr/>
          <a:lstStyle/>
          <a:p>
            <a:r>
              <a:rPr lang="en-IN" u="sng" dirty="0">
                <a:solidFill>
                  <a:srgbClr val="00338D"/>
                </a:solidFill>
              </a:rPr>
              <a:t>Distribute ISD ITC</a:t>
            </a:r>
          </a:p>
        </p:txBody>
      </p:sp>
      <p:graphicFrame>
        <p:nvGraphicFramePr>
          <p:cNvPr id="4" name="Table 3">
            <a:extLst>
              <a:ext uri="{FF2B5EF4-FFF2-40B4-BE49-F238E27FC236}">
                <a16:creationId xmlns:a16="http://schemas.microsoft.com/office/drawing/2014/main" id="{1620E5D9-4B95-43EA-99F6-E3C233ECA557}"/>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1355785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96C12-81CF-E516-EBD7-DCA5FEEE27F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8209B1D-3B81-3788-5735-6347355F75A5}"/>
              </a:ext>
            </a:extLst>
          </p:cNvPr>
          <p:cNvSpPr>
            <a:spLocks noGrp="1"/>
          </p:cNvSpPr>
          <p:nvPr>
            <p:ph type="title"/>
          </p:nvPr>
        </p:nvSpPr>
        <p:spPr>
          <a:xfrm>
            <a:off x="885952" y="808736"/>
            <a:ext cx="9692640" cy="1325562"/>
          </a:xfrm>
        </p:spPr>
        <p:txBody>
          <a:bodyPr>
            <a:noAutofit/>
          </a:bodyPr>
          <a:lstStyle/>
          <a:p>
            <a:pPr algn="ctr"/>
            <a:r>
              <a:rPr lang="en-US" sz="4800" b="1" dirty="0"/>
              <a:t>Actionable at own end</a:t>
            </a:r>
            <a:endParaRPr lang="en-IN" sz="4800" b="1" dirty="0"/>
          </a:p>
        </p:txBody>
      </p:sp>
      <p:sp>
        <p:nvSpPr>
          <p:cNvPr id="7" name="TextBox 6">
            <a:extLst>
              <a:ext uri="{FF2B5EF4-FFF2-40B4-BE49-F238E27FC236}">
                <a16:creationId xmlns:a16="http://schemas.microsoft.com/office/drawing/2014/main" id="{FFE0747A-A50D-FA0D-B441-B72782503125}"/>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2" name="TextBox 1">
            <a:extLst>
              <a:ext uri="{FF2B5EF4-FFF2-40B4-BE49-F238E27FC236}">
                <a16:creationId xmlns:a16="http://schemas.microsoft.com/office/drawing/2014/main" id="{F4C96E6C-12D8-8CE8-CA2D-3A606971CD9A}"/>
              </a:ext>
              <a:ext uri="{C183D7F6-B498-43B3-948B-1728B52AA6E4}">
                <adec:decorative xmlns:adec="http://schemas.microsoft.com/office/drawing/2017/decorative" val="1"/>
              </a:ext>
            </a:extLst>
          </p:cNvPr>
          <p:cNvSpPr txBox="1"/>
          <p:nvPr/>
        </p:nvSpPr>
        <p:spPr>
          <a:xfrm>
            <a:off x="885952" y="2509520"/>
            <a:ext cx="9692640" cy="646331"/>
          </a:xfrm>
          <a:prstGeom prst="rect">
            <a:avLst/>
          </a:prstGeom>
          <a:noFill/>
        </p:spPr>
        <p:txBody>
          <a:bodyPr wrap="square" rtlCol="0">
            <a:spAutoFit/>
          </a:bodyPr>
          <a:lstStyle/>
          <a:p>
            <a:endParaRPr lang="en-IN" dirty="0"/>
          </a:p>
          <a:p>
            <a:endParaRPr lang="en-IN" dirty="0"/>
          </a:p>
        </p:txBody>
      </p:sp>
      <p:graphicFrame>
        <p:nvGraphicFramePr>
          <p:cNvPr id="4" name="Table 3">
            <a:extLst>
              <a:ext uri="{FF2B5EF4-FFF2-40B4-BE49-F238E27FC236}">
                <a16:creationId xmlns:a16="http://schemas.microsoft.com/office/drawing/2014/main" id="{F529079F-D444-EF42-3C37-CED7D01BC304}"/>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2">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1287540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580D7-2C62-FADE-DFDF-7C4977050921}"/>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1BD5CB3C-F3F4-9E99-BB76-8A012DD9ABA2}"/>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E5CC848A-A9E9-C3FA-9EA8-98545D65A922}"/>
              </a:ext>
            </a:extLst>
          </p:cNvPr>
          <p:cNvSpPr>
            <a:spLocks noGrp="1"/>
          </p:cNvSpPr>
          <p:nvPr>
            <p:ph idx="1"/>
          </p:nvPr>
        </p:nvSpPr>
        <p:spPr/>
        <p:txBody>
          <a:bodyPr>
            <a:normAutofit/>
          </a:bodyPr>
          <a:lstStyle/>
          <a:p>
            <a:pPr algn="l"/>
            <a:r>
              <a:rPr lang="en-US" sz="3200" dirty="0">
                <a:latin typeface="ArialNarrow"/>
              </a:rPr>
              <a:t>It covers all return-related information</a:t>
            </a:r>
          </a:p>
          <a:p>
            <a:pPr algn="l"/>
            <a:endParaRPr lang="en-US" sz="3200" b="0" i="0" u="none" strike="noStrike" baseline="0" dirty="0">
              <a:latin typeface="ArialNarrow"/>
            </a:endParaRPr>
          </a:p>
          <a:p>
            <a:pPr algn="l"/>
            <a:r>
              <a:rPr lang="en-US" sz="3200" b="0" i="0" u="none" strike="noStrike" baseline="0" dirty="0">
                <a:latin typeface="ArialNarrow"/>
              </a:rPr>
              <a:t>Flags any discrepancy instantly in red colour</a:t>
            </a:r>
          </a:p>
          <a:p>
            <a:pPr algn="l"/>
            <a:endParaRPr lang="en-US" sz="3200" dirty="0">
              <a:latin typeface="ArialNarrow"/>
            </a:endParaRPr>
          </a:p>
          <a:p>
            <a:pPr algn="l"/>
            <a:r>
              <a:rPr lang="en-US" sz="3200" b="0" i="0" u="none" strike="noStrike" baseline="0" dirty="0">
                <a:latin typeface="ArialNarrow"/>
              </a:rPr>
              <a:t>Majorly covers scrutiny points</a:t>
            </a:r>
          </a:p>
        </p:txBody>
      </p:sp>
      <p:sp>
        <p:nvSpPr>
          <p:cNvPr id="7" name="Title 6">
            <a:extLst>
              <a:ext uri="{FF2B5EF4-FFF2-40B4-BE49-F238E27FC236}">
                <a16:creationId xmlns:a16="http://schemas.microsoft.com/office/drawing/2014/main" id="{EAC1F684-B293-0A3B-5D7E-778BA01F866D}"/>
              </a:ext>
            </a:extLst>
          </p:cNvPr>
          <p:cNvSpPr>
            <a:spLocks noGrp="1"/>
          </p:cNvSpPr>
          <p:nvPr>
            <p:ph type="title"/>
          </p:nvPr>
        </p:nvSpPr>
        <p:spPr/>
        <p:txBody>
          <a:bodyPr/>
          <a:lstStyle/>
          <a:p>
            <a:r>
              <a:rPr lang="en-IN" u="sng" dirty="0">
                <a:solidFill>
                  <a:srgbClr val="00338D"/>
                </a:solidFill>
              </a:rPr>
              <a:t>Tax Comparison Sheet</a:t>
            </a:r>
          </a:p>
        </p:txBody>
      </p:sp>
      <p:graphicFrame>
        <p:nvGraphicFramePr>
          <p:cNvPr id="4" name="Table 3">
            <a:extLst>
              <a:ext uri="{FF2B5EF4-FFF2-40B4-BE49-F238E27FC236}">
                <a16:creationId xmlns:a16="http://schemas.microsoft.com/office/drawing/2014/main" id="{398EDF9F-3411-2C80-B957-857C7CBCE427}"/>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37712742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CBF47-C025-BCD3-AB10-D1966A38E046}"/>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FC759199-4A24-5631-5F27-1928D635E3E5}"/>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6038FA79-769C-121E-CD8F-F24F3B28C001}"/>
              </a:ext>
            </a:extLst>
          </p:cNvPr>
          <p:cNvSpPr>
            <a:spLocks noGrp="1"/>
          </p:cNvSpPr>
          <p:nvPr>
            <p:ph idx="1"/>
          </p:nvPr>
        </p:nvSpPr>
        <p:spPr/>
        <p:txBody>
          <a:bodyPr>
            <a:normAutofit/>
          </a:bodyPr>
          <a:lstStyle/>
          <a:p>
            <a:pPr algn="l"/>
            <a:r>
              <a:rPr lang="en-US" sz="3200" dirty="0">
                <a:latin typeface="ArialNarrow"/>
              </a:rPr>
              <a:t>Apply for LUT</a:t>
            </a:r>
          </a:p>
          <a:p>
            <a:pPr algn="l"/>
            <a:endParaRPr lang="en-US" sz="3200" dirty="0">
              <a:latin typeface="ArialNarrow"/>
            </a:endParaRPr>
          </a:p>
          <a:p>
            <a:pPr algn="l"/>
            <a:r>
              <a:rPr lang="en-US" sz="3200" dirty="0" err="1">
                <a:latin typeface="ArialNarrow"/>
              </a:rPr>
              <a:t>Opt</a:t>
            </a:r>
            <a:r>
              <a:rPr lang="en-US" sz="3200" dirty="0">
                <a:latin typeface="ArialNarrow"/>
              </a:rPr>
              <a:t> for QRMP for Q1-2025-26</a:t>
            </a:r>
          </a:p>
          <a:p>
            <a:pPr algn="l"/>
            <a:endParaRPr lang="en-US" sz="3200" dirty="0">
              <a:latin typeface="ArialNarrow"/>
            </a:endParaRPr>
          </a:p>
          <a:p>
            <a:pPr algn="l"/>
            <a:r>
              <a:rPr lang="en-US" sz="3200" dirty="0">
                <a:latin typeface="ArialNarrow"/>
              </a:rPr>
              <a:t>Declaration of specified premises</a:t>
            </a:r>
          </a:p>
        </p:txBody>
      </p:sp>
      <p:sp>
        <p:nvSpPr>
          <p:cNvPr id="7" name="Title 6">
            <a:extLst>
              <a:ext uri="{FF2B5EF4-FFF2-40B4-BE49-F238E27FC236}">
                <a16:creationId xmlns:a16="http://schemas.microsoft.com/office/drawing/2014/main" id="{C0B99996-0085-6DCA-275A-736ACE3E0511}"/>
              </a:ext>
            </a:extLst>
          </p:cNvPr>
          <p:cNvSpPr>
            <a:spLocks noGrp="1"/>
          </p:cNvSpPr>
          <p:nvPr>
            <p:ph type="title"/>
          </p:nvPr>
        </p:nvSpPr>
        <p:spPr/>
        <p:txBody>
          <a:bodyPr/>
          <a:lstStyle/>
          <a:p>
            <a:r>
              <a:rPr lang="en-IN" u="sng" dirty="0" err="1">
                <a:solidFill>
                  <a:srgbClr val="00338D"/>
                </a:solidFill>
              </a:rPr>
              <a:t>Actionables</a:t>
            </a:r>
            <a:endParaRPr lang="en-IN" u="sng" dirty="0">
              <a:solidFill>
                <a:srgbClr val="00338D"/>
              </a:solidFill>
            </a:endParaRPr>
          </a:p>
        </p:txBody>
      </p:sp>
      <p:graphicFrame>
        <p:nvGraphicFramePr>
          <p:cNvPr id="4" name="Table 3">
            <a:extLst>
              <a:ext uri="{FF2B5EF4-FFF2-40B4-BE49-F238E27FC236}">
                <a16:creationId xmlns:a16="http://schemas.microsoft.com/office/drawing/2014/main" id="{A0A8C4C0-3B3F-ACC2-416D-66F4F2D5BB26}"/>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3322570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E756A-8589-3203-F3FD-2CA29E5F8C35}"/>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7C3D9792-59EF-7633-9E91-1CAC7B5949BD}"/>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1077E887-4DEC-DF69-267A-027534E3CE29}"/>
              </a:ext>
            </a:extLst>
          </p:cNvPr>
          <p:cNvSpPr>
            <a:spLocks noGrp="1"/>
          </p:cNvSpPr>
          <p:nvPr>
            <p:ph idx="1"/>
          </p:nvPr>
        </p:nvSpPr>
        <p:spPr/>
        <p:txBody>
          <a:bodyPr>
            <a:normAutofit/>
          </a:bodyPr>
          <a:lstStyle/>
          <a:p>
            <a:pPr algn="l"/>
            <a:r>
              <a:rPr lang="en-US" sz="3200">
                <a:latin typeface="ArialNarrow"/>
              </a:rPr>
              <a:t>ISD registration</a:t>
            </a:r>
          </a:p>
          <a:p>
            <a:pPr algn="l"/>
            <a:endParaRPr lang="en-US" sz="3200" dirty="0">
              <a:latin typeface="ArialNarrow"/>
            </a:endParaRPr>
          </a:p>
          <a:p>
            <a:pPr algn="l"/>
            <a:r>
              <a:rPr lang="en-US" sz="3200" dirty="0">
                <a:latin typeface="ArialNarrow"/>
              </a:rPr>
              <a:t>Embrace for IMS</a:t>
            </a:r>
          </a:p>
          <a:p>
            <a:pPr algn="l"/>
            <a:endParaRPr lang="en-US" sz="3200" dirty="0">
              <a:latin typeface="ArialNarrow"/>
            </a:endParaRPr>
          </a:p>
          <a:p>
            <a:pPr algn="l"/>
            <a:r>
              <a:rPr lang="en-US" sz="3200" dirty="0">
                <a:latin typeface="ArialNarrow"/>
              </a:rPr>
              <a:t>File SPL-02</a:t>
            </a:r>
          </a:p>
        </p:txBody>
      </p:sp>
      <p:sp>
        <p:nvSpPr>
          <p:cNvPr id="7" name="Title 6">
            <a:extLst>
              <a:ext uri="{FF2B5EF4-FFF2-40B4-BE49-F238E27FC236}">
                <a16:creationId xmlns:a16="http://schemas.microsoft.com/office/drawing/2014/main" id="{3877706D-88DF-95D6-AF72-A5317DEAC91A}"/>
              </a:ext>
            </a:extLst>
          </p:cNvPr>
          <p:cNvSpPr>
            <a:spLocks noGrp="1"/>
          </p:cNvSpPr>
          <p:nvPr>
            <p:ph type="title"/>
          </p:nvPr>
        </p:nvSpPr>
        <p:spPr/>
        <p:txBody>
          <a:bodyPr/>
          <a:lstStyle/>
          <a:p>
            <a:r>
              <a:rPr lang="en-IN" u="sng" dirty="0" err="1">
                <a:solidFill>
                  <a:srgbClr val="00338D"/>
                </a:solidFill>
              </a:rPr>
              <a:t>Actionables</a:t>
            </a:r>
            <a:endParaRPr lang="en-IN" u="sng" dirty="0">
              <a:solidFill>
                <a:srgbClr val="00338D"/>
              </a:solidFill>
            </a:endParaRPr>
          </a:p>
        </p:txBody>
      </p:sp>
      <p:graphicFrame>
        <p:nvGraphicFramePr>
          <p:cNvPr id="4" name="Table 3">
            <a:extLst>
              <a:ext uri="{FF2B5EF4-FFF2-40B4-BE49-F238E27FC236}">
                <a16:creationId xmlns:a16="http://schemas.microsoft.com/office/drawing/2014/main" id="{8AA9765A-DADC-CBFF-537F-6929BF9E7E92}"/>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18989354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5F040-7F80-4A04-114D-02C875E835B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05CD8E2-6946-9F4C-E445-EE0E8FA4F288}"/>
              </a:ext>
            </a:extLst>
          </p:cNvPr>
          <p:cNvSpPr>
            <a:spLocks noGrp="1"/>
          </p:cNvSpPr>
          <p:nvPr>
            <p:ph type="title"/>
          </p:nvPr>
        </p:nvSpPr>
        <p:spPr>
          <a:xfrm>
            <a:off x="885952" y="808736"/>
            <a:ext cx="9692640" cy="1325562"/>
          </a:xfrm>
        </p:spPr>
        <p:txBody>
          <a:bodyPr>
            <a:noAutofit/>
          </a:bodyPr>
          <a:lstStyle/>
          <a:p>
            <a:pPr algn="ctr"/>
            <a:r>
              <a:rPr lang="en-US" sz="4800" b="1" dirty="0"/>
              <a:t>THANK YOU !!</a:t>
            </a:r>
            <a:endParaRPr lang="en-IN" sz="4800" b="1" dirty="0"/>
          </a:p>
        </p:txBody>
      </p:sp>
      <p:sp>
        <p:nvSpPr>
          <p:cNvPr id="7" name="TextBox 6">
            <a:extLst>
              <a:ext uri="{FF2B5EF4-FFF2-40B4-BE49-F238E27FC236}">
                <a16:creationId xmlns:a16="http://schemas.microsoft.com/office/drawing/2014/main" id="{AA5FB27F-A33F-753C-C97F-69E9E136098F}"/>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2" name="TextBox 1">
            <a:extLst>
              <a:ext uri="{FF2B5EF4-FFF2-40B4-BE49-F238E27FC236}">
                <a16:creationId xmlns:a16="http://schemas.microsoft.com/office/drawing/2014/main" id="{A7B0D573-9CDE-4A2C-3F25-75B03EABC437}"/>
              </a:ext>
              <a:ext uri="{C183D7F6-B498-43B3-948B-1728B52AA6E4}">
                <adec:decorative xmlns:adec="http://schemas.microsoft.com/office/drawing/2017/decorative" val="1"/>
              </a:ext>
            </a:extLst>
          </p:cNvPr>
          <p:cNvSpPr txBox="1"/>
          <p:nvPr/>
        </p:nvSpPr>
        <p:spPr>
          <a:xfrm>
            <a:off x="885952" y="2509520"/>
            <a:ext cx="9692640" cy="646331"/>
          </a:xfrm>
          <a:prstGeom prst="rect">
            <a:avLst/>
          </a:prstGeom>
          <a:noFill/>
        </p:spPr>
        <p:txBody>
          <a:bodyPr wrap="square" rtlCol="0">
            <a:spAutoFit/>
          </a:bodyPr>
          <a:lstStyle/>
          <a:p>
            <a:endParaRPr lang="en-IN" dirty="0"/>
          </a:p>
          <a:p>
            <a:endParaRPr lang="en-IN" dirty="0"/>
          </a:p>
        </p:txBody>
      </p:sp>
      <p:graphicFrame>
        <p:nvGraphicFramePr>
          <p:cNvPr id="4" name="Table 3">
            <a:extLst>
              <a:ext uri="{FF2B5EF4-FFF2-40B4-BE49-F238E27FC236}">
                <a16:creationId xmlns:a16="http://schemas.microsoft.com/office/drawing/2014/main" id="{7B65A979-532B-EE2F-48E5-42EECA21E99E}"/>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2">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3379590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08F5C-D2D5-D485-46BC-CD67E272C05F}"/>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F697E586-9762-B0C9-9B16-9E2B46FBC0A3}"/>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3A16D1EB-D2AA-9116-DC45-1E7A72227E52}"/>
              </a:ext>
            </a:extLst>
          </p:cNvPr>
          <p:cNvSpPr>
            <a:spLocks noGrp="1"/>
          </p:cNvSpPr>
          <p:nvPr>
            <p:ph idx="1"/>
          </p:nvPr>
        </p:nvSpPr>
        <p:spPr/>
        <p:txBody>
          <a:bodyPr>
            <a:normAutofit lnSpcReduction="10000"/>
          </a:bodyPr>
          <a:lstStyle/>
          <a:p>
            <a:pPr algn="l"/>
            <a:r>
              <a:rPr lang="en-US" sz="3200" dirty="0">
                <a:latin typeface="ArialNarrow"/>
              </a:rPr>
              <a:t>Sales ledgers</a:t>
            </a:r>
          </a:p>
          <a:p>
            <a:pPr algn="l"/>
            <a:endParaRPr lang="en-US" sz="3200" dirty="0">
              <a:latin typeface="ArialNarrow"/>
            </a:endParaRPr>
          </a:p>
          <a:p>
            <a:pPr algn="l"/>
            <a:r>
              <a:rPr lang="en-US" sz="3200" b="0" i="0" u="none" strike="noStrike" baseline="0" dirty="0">
                <a:latin typeface="ArialNarrow"/>
              </a:rPr>
              <a:t>Other income ledgers</a:t>
            </a:r>
          </a:p>
          <a:p>
            <a:pPr algn="l"/>
            <a:endParaRPr lang="en-US" sz="3200" dirty="0">
              <a:latin typeface="ArialNarrow"/>
            </a:endParaRPr>
          </a:p>
          <a:p>
            <a:pPr algn="l"/>
            <a:r>
              <a:rPr lang="en-US" sz="3200" b="0" i="0" u="none" strike="noStrike" baseline="0" dirty="0">
                <a:latin typeface="ArialNarrow"/>
              </a:rPr>
              <a:t>Output liability ledgers</a:t>
            </a:r>
          </a:p>
          <a:p>
            <a:pPr algn="l"/>
            <a:endParaRPr lang="en-US" sz="3200" dirty="0">
              <a:latin typeface="ArialNarrow"/>
            </a:endParaRPr>
          </a:p>
          <a:p>
            <a:pPr algn="l"/>
            <a:r>
              <a:rPr lang="en-US" sz="3200" b="0" i="0" u="none" strike="noStrike" baseline="0" dirty="0">
                <a:latin typeface="ArialNarrow"/>
              </a:rPr>
              <a:t>Sales register</a:t>
            </a:r>
          </a:p>
        </p:txBody>
      </p:sp>
      <p:sp>
        <p:nvSpPr>
          <p:cNvPr id="7" name="Title 6">
            <a:extLst>
              <a:ext uri="{FF2B5EF4-FFF2-40B4-BE49-F238E27FC236}">
                <a16:creationId xmlns:a16="http://schemas.microsoft.com/office/drawing/2014/main" id="{F2CF85F7-C46E-5947-E286-B13B24D8EFAD}"/>
              </a:ext>
            </a:extLst>
          </p:cNvPr>
          <p:cNvSpPr>
            <a:spLocks noGrp="1"/>
          </p:cNvSpPr>
          <p:nvPr>
            <p:ph type="title"/>
          </p:nvPr>
        </p:nvSpPr>
        <p:spPr/>
        <p:txBody>
          <a:bodyPr/>
          <a:lstStyle/>
          <a:p>
            <a:r>
              <a:rPr lang="en-IN" u="sng" dirty="0">
                <a:solidFill>
                  <a:srgbClr val="00338D"/>
                </a:solidFill>
              </a:rPr>
              <a:t>Books of accounts – Sales </a:t>
            </a:r>
          </a:p>
        </p:txBody>
      </p:sp>
      <p:graphicFrame>
        <p:nvGraphicFramePr>
          <p:cNvPr id="4" name="Table 3">
            <a:extLst>
              <a:ext uri="{FF2B5EF4-FFF2-40B4-BE49-F238E27FC236}">
                <a16:creationId xmlns:a16="http://schemas.microsoft.com/office/drawing/2014/main" id="{26061F82-9A68-618E-BB04-A46C01F44A36}"/>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557843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F5984-A83E-4B79-C6D2-CC4D55E63B88}"/>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3518DEA0-FBA9-94B2-C3CC-C445EAEC8BCC}"/>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97140F87-FE22-A82C-8A99-E7A4B7DCC6F2}"/>
              </a:ext>
            </a:extLst>
          </p:cNvPr>
          <p:cNvSpPr>
            <a:spLocks noGrp="1"/>
          </p:cNvSpPr>
          <p:nvPr>
            <p:ph idx="1"/>
          </p:nvPr>
        </p:nvSpPr>
        <p:spPr/>
        <p:txBody>
          <a:bodyPr>
            <a:normAutofit/>
          </a:bodyPr>
          <a:lstStyle/>
          <a:p>
            <a:pPr algn="l"/>
            <a:r>
              <a:rPr lang="en-US" sz="3200" dirty="0">
                <a:latin typeface="ArialNarrow"/>
              </a:rPr>
              <a:t>Reconcile EWB with tax invoices</a:t>
            </a:r>
          </a:p>
          <a:p>
            <a:pPr algn="l"/>
            <a:endParaRPr lang="en-US" sz="3200" dirty="0">
              <a:latin typeface="ArialNarrow"/>
            </a:endParaRPr>
          </a:p>
          <a:p>
            <a:pPr algn="l"/>
            <a:r>
              <a:rPr lang="en-US" sz="3200" dirty="0">
                <a:latin typeface="ArialNarrow"/>
              </a:rPr>
              <a:t>Open delivery challans reconciliation</a:t>
            </a:r>
          </a:p>
          <a:p>
            <a:pPr algn="l"/>
            <a:endParaRPr lang="en-US" sz="3200" dirty="0">
              <a:latin typeface="ArialNarrow"/>
            </a:endParaRPr>
          </a:p>
          <a:p>
            <a:pPr algn="l"/>
            <a:r>
              <a:rPr lang="en-US" sz="3200" dirty="0">
                <a:latin typeface="ArialNarrow"/>
              </a:rPr>
              <a:t>Expiry of job work tenure</a:t>
            </a:r>
          </a:p>
          <a:p>
            <a:pPr algn="l"/>
            <a:endParaRPr lang="en-US" sz="3200" b="0" i="0" u="none" strike="noStrike" baseline="0" dirty="0">
              <a:latin typeface="ArialNarrow"/>
            </a:endParaRPr>
          </a:p>
          <a:p>
            <a:pPr algn="l"/>
            <a:endParaRPr lang="en-US" sz="3200" b="0" i="0" u="none" strike="noStrike" baseline="0" dirty="0">
              <a:latin typeface="ArialNarrow"/>
            </a:endParaRPr>
          </a:p>
        </p:txBody>
      </p:sp>
      <p:sp>
        <p:nvSpPr>
          <p:cNvPr id="7" name="Title 6">
            <a:extLst>
              <a:ext uri="{FF2B5EF4-FFF2-40B4-BE49-F238E27FC236}">
                <a16:creationId xmlns:a16="http://schemas.microsoft.com/office/drawing/2014/main" id="{0250109C-E093-44E1-779E-EA4142BF53DB}"/>
              </a:ext>
            </a:extLst>
          </p:cNvPr>
          <p:cNvSpPr>
            <a:spLocks noGrp="1"/>
          </p:cNvSpPr>
          <p:nvPr>
            <p:ph type="title"/>
          </p:nvPr>
        </p:nvSpPr>
        <p:spPr/>
        <p:txBody>
          <a:bodyPr/>
          <a:lstStyle/>
          <a:p>
            <a:r>
              <a:rPr lang="en-IN" u="sng" dirty="0">
                <a:solidFill>
                  <a:srgbClr val="00338D"/>
                </a:solidFill>
              </a:rPr>
              <a:t>Books of accounts – goods movement</a:t>
            </a:r>
          </a:p>
        </p:txBody>
      </p:sp>
      <p:graphicFrame>
        <p:nvGraphicFramePr>
          <p:cNvPr id="4" name="Table 3">
            <a:extLst>
              <a:ext uri="{FF2B5EF4-FFF2-40B4-BE49-F238E27FC236}">
                <a16:creationId xmlns:a16="http://schemas.microsoft.com/office/drawing/2014/main" id="{D4F12443-7ACE-0568-60C2-9E65883676E6}"/>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2223762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DAA2A-AB73-F697-76F6-1128160347B8}"/>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8457856F-FF75-3A2C-A22F-96B7235DEB85}"/>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0E95D3A5-C432-9F57-5E98-A2E15458E77B}"/>
              </a:ext>
            </a:extLst>
          </p:cNvPr>
          <p:cNvSpPr>
            <a:spLocks noGrp="1"/>
          </p:cNvSpPr>
          <p:nvPr>
            <p:ph idx="1"/>
          </p:nvPr>
        </p:nvSpPr>
        <p:spPr/>
        <p:txBody>
          <a:bodyPr>
            <a:normAutofit lnSpcReduction="10000"/>
          </a:bodyPr>
          <a:lstStyle/>
          <a:p>
            <a:pPr algn="l"/>
            <a:r>
              <a:rPr lang="en-US" sz="3200" b="0" i="0" u="none" strike="noStrike" baseline="0" dirty="0">
                <a:latin typeface="ArialNarrow"/>
              </a:rPr>
              <a:t>Foreign commission income</a:t>
            </a:r>
          </a:p>
          <a:p>
            <a:pPr algn="l"/>
            <a:endParaRPr lang="en-US" sz="3200" dirty="0">
              <a:latin typeface="ArialNarrow"/>
            </a:endParaRPr>
          </a:p>
          <a:p>
            <a:pPr algn="l"/>
            <a:r>
              <a:rPr lang="en-US" sz="3200" b="0" i="0" u="none" strike="noStrike" baseline="0" dirty="0">
                <a:latin typeface="ArialNarrow"/>
              </a:rPr>
              <a:t>Sale of motor car</a:t>
            </a:r>
          </a:p>
          <a:p>
            <a:pPr algn="l"/>
            <a:endParaRPr lang="en-US" sz="3200" dirty="0">
              <a:latin typeface="ArialNarrow"/>
            </a:endParaRPr>
          </a:p>
          <a:p>
            <a:pPr algn="l"/>
            <a:r>
              <a:rPr lang="en-US" sz="3200" b="0" i="0" u="none" strike="noStrike" baseline="0" dirty="0">
                <a:latin typeface="ArialNarrow"/>
              </a:rPr>
              <a:t>Exchange of goods</a:t>
            </a:r>
          </a:p>
          <a:p>
            <a:pPr algn="l"/>
            <a:endParaRPr lang="en-US" sz="3200" dirty="0">
              <a:latin typeface="ArialNarrow"/>
            </a:endParaRPr>
          </a:p>
          <a:p>
            <a:pPr algn="l"/>
            <a:r>
              <a:rPr lang="en-US" sz="3200" b="0" i="0" u="none" strike="noStrike" baseline="0" dirty="0">
                <a:latin typeface="ArialNarrow"/>
              </a:rPr>
              <a:t>Other credits on income side</a:t>
            </a:r>
          </a:p>
        </p:txBody>
      </p:sp>
      <p:sp>
        <p:nvSpPr>
          <p:cNvPr id="7" name="Title 6">
            <a:extLst>
              <a:ext uri="{FF2B5EF4-FFF2-40B4-BE49-F238E27FC236}">
                <a16:creationId xmlns:a16="http://schemas.microsoft.com/office/drawing/2014/main" id="{061C2724-87CA-7F8E-26AD-86D27FD77001}"/>
              </a:ext>
            </a:extLst>
          </p:cNvPr>
          <p:cNvSpPr>
            <a:spLocks noGrp="1"/>
          </p:cNvSpPr>
          <p:nvPr>
            <p:ph type="title"/>
          </p:nvPr>
        </p:nvSpPr>
        <p:spPr/>
        <p:txBody>
          <a:bodyPr/>
          <a:lstStyle/>
          <a:p>
            <a:r>
              <a:rPr lang="en-IN" u="sng" dirty="0">
                <a:solidFill>
                  <a:srgbClr val="00338D"/>
                </a:solidFill>
              </a:rPr>
              <a:t>Taxable sales – generally missed</a:t>
            </a:r>
          </a:p>
        </p:txBody>
      </p:sp>
      <p:graphicFrame>
        <p:nvGraphicFramePr>
          <p:cNvPr id="4" name="Table 3">
            <a:extLst>
              <a:ext uri="{FF2B5EF4-FFF2-40B4-BE49-F238E27FC236}">
                <a16:creationId xmlns:a16="http://schemas.microsoft.com/office/drawing/2014/main" id="{141D03EB-D01C-067C-55BA-67218339B213}"/>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4106092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E4EA7-EDDF-C576-22BD-32CD8851D2F1}"/>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9F008EFF-565E-DFCD-EA7E-72FC518E1E9A}"/>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76840FEF-E1AC-5707-CB35-F62E10073F12}"/>
              </a:ext>
            </a:extLst>
          </p:cNvPr>
          <p:cNvSpPr>
            <a:spLocks noGrp="1"/>
          </p:cNvSpPr>
          <p:nvPr>
            <p:ph idx="1"/>
          </p:nvPr>
        </p:nvSpPr>
        <p:spPr/>
        <p:txBody>
          <a:bodyPr>
            <a:normAutofit lnSpcReduction="10000"/>
          </a:bodyPr>
          <a:lstStyle/>
          <a:p>
            <a:pPr algn="l"/>
            <a:r>
              <a:rPr lang="en-US" sz="3200" dirty="0">
                <a:latin typeface="ArialNarrow"/>
              </a:rPr>
              <a:t>ITC ledgers</a:t>
            </a:r>
          </a:p>
          <a:p>
            <a:pPr algn="l"/>
            <a:endParaRPr lang="en-US" sz="3200" dirty="0">
              <a:latin typeface="ArialNarrow"/>
            </a:endParaRPr>
          </a:p>
          <a:p>
            <a:pPr algn="l"/>
            <a:r>
              <a:rPr lang="en-US" sz="3200" b="0" i="0" u="none" strike="noStrike" baseline="0" dirty="0">
                <a:latin typeface="ArialNarrow"/>
              </a:rPr>
              <a:t>ITC register</a:t>
            </a:r>
          </a:p>
          <a:p>
            <a:pPr algn="l"/>
            <a:endParaRPr lang="en-US" sz="3200" dirty="0">
              <a:latin typeface="ArialNarrow"/>
            </a:endParaRPr>
          </a:p>
          <a:p>
            <a:pPr algn="l"/>
            <a:r>
              <a:rPr lang="en-US" sz="3200" b="0" i="0" u="none" strike="noStrike" baseline="0" dirty="0">
                <a:latin typeface="ArialNarrow"/>
              </a:rPr>
              <a:t>Impact of CN and DN</a:t>
            </a:r>
          </a:p>
          <a:p>
            <a:pPr algn="l"/>
            <a:endParaRPr lang="en-US" sz="3200" dirty="0">
              <a:latin typeface="ArialNarrow"/>
            </a:endParaRPr>
          </a:p>
          <a:p>
            <a:pPr algn="l"/>
            <a:r>
              <a:rPr lang="en-US" sz="3200" b="0" i="0" u="none" strike="noStrike" baseline="0" dirty="0">
                <a:latin typeface="ArialNarrow"/>
              </a:rPr>
              <a:t>ITC reversal</a:t>
            </a:r>
          </a:p>
          <a:p>
            <a:pPr algn="l"/>
            <a:endParaRPr lang="en-US" sz="3200" dirty="0">
              <a:latin typeface="ArialNarrow"/>
            </a:endParaRPr>
          </a:p>
        </p:txBody>
      </p:sp>
      <p:sp>
        <p:nvSpPr>
          <p:cNvPr id="7" name="Title 6">
            <a:extLst>
              <a:ext uri="{FF2B5EF4-FFF2-40B4-BE49-F238E27FC236}">
                <a16:creationId xmlns:a16="http://schemas.microsoft.com/office/drawing/2014/main" id="{5367E659-DC95-EBCB-FC3C-99DBF845B46D}"/>
              </a:ext>
            </a:extLst>
          </p:cNvPr>
          <p:cNvSpPr>
            <a:spLocks noGrp="1"/>
          </p:cNvSpPr>
          <p:nvPr>
            <p:ph type="title"/>
          </p:nvPr>
        </p:nvSpPr>
        <p:spPr/>
        <p:txBody>
          <a:bodyPr/>
          <a:lstStyle/>
          <a:p>
            <a:r>
              <a:rPr lang="en-IN" u="sng" dirty="0">
                <a:solidFill>
                  <a:srgbClr val="00338D"/>
                </a:solidFill>
              </a:rPr>
              <a:t>Books of accounts – Purchases &amp; Exp</a:t>
            </a:r>
          </a:p>
        </p:txBody>
      </p:sp>
      <p:graphicFrame>
        <p:nvGraphicFramePr>
          <p:cNvPr id="4" name="Table 3">
            <a:extLst>
              <a:ext uri="{FF2B5EF4-FFF2-40B4-BE49-F238E27FC236}">
                <a16:creationId xmlns:a16="http://schemas.microsoft.com/office/drawing/2014/main" id="{8C4028B6-6CA2-ECF7-9561-D59362F5D8CD}"/>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2252301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818E0-DA32-F438-30AF-C05E61DC29A1}"/>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0DEB2B25-1E65-928C-1D98-6AE1C7B723B8}"/>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9C5D7419-5262-D8EB-86CD-CF35DDD246EB}"/>
              </a:ext>
            </a:extLst>
          </p:cNvPr>
          <p:cNvSpPr>
            <a:spLocks noGrp="1"/>
          </p:cNvSpPr>
          <p:nvPr>
            <p:ph idx="1"/>
          </p:nvPr>
        </p:nvSpPr>
        <p:spPr/>
        <p:txBody>
          <a:bodyPr>
            <a:normAutofit/>
          </a:bodyPr>
          <a:lstStyle/>
          <a:p>
            <a:pPr algn="l"/>
            <a:r>
              <a:rPr lang="en-US" sz="3200" b="0" i="0" u="none" strike="noStrike" baseline="0" dirty="0">
                <a:latin typeface="ArialNarrow"/>
              </a:rPr>
              <a:t>Insurance claim received</a:t>
            </a:r>
            <a:endParaRPr lang="en-US" sz="3200" dirty="0">
              <a:latin typeface="ArialNarrow"/>
            </a:endParaRPr>
          </a:p>
          <a:p>
            <a:pPr algn="l"/>
            <a:endParaRPr lang="en-US" sz="3200" b="0" i="0" u="none" strike="noStrike" baseline="0" dirty="0">
              <a:latin typeface="ArialNarrow"/>
            </a:endParaRPr>
          </a:p>
          <a:p>
            <a:pPr algn="l"/>
            <a:r>
              <a:rPr lang="en-US" sz="3200" dirty="0">
                <a:latin typeface="ArialNarrow"/>
              </a:rPr>
              <a:t>Negative list – S. 17(5)</a:t>
            </a:r>
          </a:p>
          <a:p>
            <a:pPr algn="l"/>
            <a:endParaRPr lang="en-US" sz="3200" b="0" i="0" u="none" strike="noStrike" baseline="0" dirty="0">
              <a:latin typeface="ArialNarrow"/>
            </a:endParaRPr>
          </a:p>
          <a:p>
            <a:pPr algn="l"/>
            <a:r>
              <a:rPr lang="en-US" sz="3200" dirty="0">
                <a:latin typeface="ArialNarrow"/>
              </a:rPr>
              <a:t>Banking / NBFC – 50% option</a:t>
            </a:r>
          </a:p>
          <a:p>
            <a:pPr marL="0" indent="0" algn="l">
              <a:buNone/>
            </a:pPr>
            <a:endParaRPr lang="en-US" sz="3200" b="0" i="0" u="none" strike="noStrike" baseline="0" dirty="0">
              <a:latin typeface="ArialNarrow"/>
            </a:endParaRPr>
          </a:p>
          <a:p>
            <a:pPr algn="l"/>
            <a:endParaRPr lang="en-US" sz="3200" dirty="0">
              <a:latin typeface="ArialNarrow"/>
            </a:endParaRPr>
          </a:p>
        </p:txBody>
      </p:sp>
      <p:sp>
        <p:nvSpPr>
          <p:cNvPr id="7" name="Title 6">
            <a:extLst>
              <a:ext uri="{FF2B5EF4-FFF2-40B4-BE49-F238E27FC236}">
                <a16:creationId xmlns:a16="http://schemas.microsoft.com/office/drawing/2014/main" id="{3319CD49-2EF0-AE67-49D7-50451B63E50B}"/>
              </a:ext>
            </a:extLst>
          </p:cNvPr>
          <p:cNvSpPr>
            <a:spLocks noGrp="1"/>
          </p:cNvSpPr>
          <p:nvPr>
            <p:ph type="title"/>
          </p:nvPr>
        </p:nvSpPr>
        <p:spPr/>
        <p:txBody>
          <a:bodyPr/>
          <a:lstStyle/>
          <a:p>
            <a:r>
              <a:rPr lang="en-IN" u="sng" dirty="0">
                <a:solidFill>
                  <a:srgbClr val="00338D"/>
                </a:solidFill>
              </a:rPr>
              <a:t>ITC reversals</a:t>
            </a:r>
          </a:p>
        </p:txBody>
      </p:sp>
      <p:graphicFrame>
        <p:nvGraphicFramePr>
          <p:cNvPr id="4" name="Table 3">
            <a:extLst>
              <a:ext uri="{FF2B5EF4-FFF2-40B4-BE49-F238E27FC236}">
                <a16:creationId xmlns:a16="http://schemas.microsoft.com/office/drawing/2014/main" id="{5AA005DA-F02A-EB9E-481E-6FDE5652D371}"/>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230386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A4155-05E8-4198-D3C7-F0627EF62EBD}"/>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655A8239-D599-C431-7415-04FDDF187B82}"/>
              </a:ext>
            </a:extLst>
          </p:cNvPr>
          <p:cNvSpPr txBox="1"/>
          <p:nvPr/>
        </p:nvSpPr>
        <p:spPr>
          <a:xfrm rot="16200000">
            <a:off x="10612836" y="5139565"/>
            <a:ext cx="2255802" cy="461665"/>
          </a:xfrm>
          <a:prstGeom prst="rect">
            <a:avLst/>
          </a:prstGeom>
          <a:noFill/>
        </p:spPr>
        <p:txBody>
          <a:bodyPr wrap="square" rtlCol="0">
            <a:spAutoFit/>
          </a:bodyPr>
          <a:lstStyle/>
          <a:p>
            <a:r>
              <a:rPr lang="en-US" sz="2400" dirty="0">
                <a:solidFill>
                  <a:schemeClr val="bg1"/>
                </a:solidFill>
              </a:rPr>
              <a:t>D J A S &amp; Co.</a:t>
            </a:r>
            <a:endParaRPr lang="en-IN" sz="2400" dirty="0">
              <a:solidFill>
                <a:schemeClr val="bg1"/>
              </a:solidFill>
            </a:endParaRPr>
          </a:p>
        </p:txBody>
      </p:sp>
      <p:sp>
        <p:nvSpPr>
          <p:cNvPr id="5" name="Content Placeholder 4">
            <a:extLst>
              <a:ext uri="{FF2B5EF4-FFF2-40B4-BE49-F238E27FC236}">
                <a16:creationId xmlns:a16="http://schemas.microsoft.com/office/drawing/2014/main" id="{47E96DEB-459F-7EEE-2F20-CEEB77A88205}"/>
              </a:ext>
            </a:extLst>
          </p:cNvPr>
          <p:cNvSpPr>
            <a:spLocks noGrp="1"/>
          </p:cNvSpPr>
          <p:nvPr>
            <p:ph idx="1"/>
          </p:nvPr>
        </p:nvSpPr>
        <p:spPr/>
        <p:txBody>
          <a:bodyPr>
            <a:normAutofit/>
          </a:bodyPr>
          <a:lstStyle/>
          <a:p>
            <a:pPr algn="l"/>
            <a:r>
              <a:rPr lang="en-US" sz="3200" b="0" i="0" u="none" strike="noStrike" baseline="0" dirty="0">
                <a:latin typeface="ArialNarrow"/>
              </a:rPr>
              <a:t>POS error</a:t>
            </a:r>
          </a:p>
          <a:p>
            <a:pPr algn="l"/>
            <a:endParaRPr lang="en-US" sz="3200" dirty="0">
              <a:latin typeface="ArialNarrow"/>
            </a:endParaRPr>
          </a:p>
          <a:p>
            <a:pPr algn="l"/>
            <a:r>
              <a:rPr lang="en-US" sz="3200" dirty="0">
                <a:latin typeface="ArialNarrow"/>
              </a:rPr>
              <a:t>Time bar under S. 16(4)</a:t>
            </a:r>
          </a:p>
          <a:p>
            <a:pPr algn="l"/>
            <a:endParaRPr lang="en-US" sz="3200" dirty="0">
              <a:latin typeface="ArialNarrow"/>
            </a:endParaRPr>
          </a:p>
          <a:p>
            <a:pPr algn="l"/>
            <a:r>
              <a:rPr lang="en-US" sz="3200" dirty="0">
                <a:latin typeface="ArialNarrow"/>
              </a:rPr>
              <a:t>Not for business / personal ITC</a:t>
            </a:r>
          </a:p>
          <a:p>
            <a:pPr algn="l"/>
            <a:endParaRPr lang="en-US" sz="3200" dirty="0">
              <a:latin typeface="ArialNarrow"/>
            </a:endParaRPr>
          </a:p>
          <a:p>
            <a:pPr algn="l"/>
            <a:endParaRPr lang="en-US" sz="3200" dirty="0">
              <a:latin typeface="ArialNarrow"/>
            </a:endParaRPr>
          </a:p>
        </p:txBody>
      </p:sp>
      <p:sp>
        <p:nvSpPr>
          <p:cNvPr id="7" name="Title 6">
            <a:extLst>
              <a:ext uri="{FF2B5EF4-FFF2-40B4-BE49-F238E27FC236}">
                <a16:creationId xmlns:a16="http://schemas.microsoft.com/office/drawing/2014/main" id="{3D361DA0-86F1-B760-2413-BE8574DC960F}"/>
              </a:ext>
            </a:extLst>
          </p:cNvPr>
          <p:cNvSpPr>
            <a:spLocks noGrp="1"/>
          </p:cNvSpPr>
          <p:nvPr>
            <p:ph type="title"/>
          </p:nvPr>
        </p:nvSpPr>
        <p:spPr/>
        <p:txBody>
          <a:bodyPr/>
          <a:lstStyle/>
          <a:p>
            <a:r>
              <a:rPr lang="en-IN" u="sng" dirty="0">
                <a:solidFill>
                  <a:srgbClr val="00338D"/>
                </a:solidFill>
              </a:rPr>
              <a:t>ITC reversals</a:t>
            </a:r>
          </a:p>
        </p:txBody>
      </p:sp>
      <p:graphicFrame>
        <p:nvGraphicFramePr>
          <p:cNvPr id="4" name="Table 3">
            <a:extLst>
              <a:ext uri="{FF2B5EF4-FFF2-40B4-BE49-F238E27FC236}">
                <a16:creationId xmlns:a16="http://schemas.microsoft.com/office/drawing/2014/main" id="{1A216FF3-0EC9-5AE1-8BB8-50312D3E4063}"/>
              </a:ext>
            </a:extLst>
          </p:cNvPr>
          <p:cNvGraphicFramePr>
            <a:graphicFrameLocks noGrp="1"/>
          </p:cNvGraphicFramePr>
          <p:nvPr/>
        </p:nvGraphicFramePr>
        <p:xfrm>
          <a:off x="472141" y="6307867"/>
          <a:ext cx="10240324" cy="370840"/>
        </p:xfrm>
        <a:graphic>
          <a:graphicData uri="http://schemas.openxmlformats.org/drawingml/2006/table">
            <a:tbl>
              <a:tblPr firstRow="1" bandRow="1">
                <a:tableStyleId>{2D5ABB26-0587-4C30-8999-92F81FD0307C}</a:tableStyleId>
              </a:tblPr>
              <a:tblGrid>
                <a:gridCol w="5120162">
                  <a:extLst>
                    <a:ext uri="{9D8B030D-6E8A-4147-A177-3AD203B41FA5}">
                      <a16:colId xmlns:a16="http://schemas.microsoft.com/office/drawing/2014/main" val="1881328851"/>
                    </a:ext>
                  </a:extLst>
                </a:gridCol>
                <a:gridCol w="5120162">
                  <a:extLst>
                    <a:ext uri="{9D8B030D-6E8A-4147-A177-3AD203B41FA5}">
                      <a16:colId xmlns:a16="http://schemas.microsoft.com/office/drawing/2014/main" val="10786375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chemeClr val="tx1"/>
                          </a:solidFill>
                          <a:hlinkClick r:id="rId3">
                            <a:extLst>
                              <a:ext uri="{A12FA001-AC4F-418D-AE19-62706E023703}">
                                <ahyp:hlinkClr xmlns:ahyp="http://schemas.microsoft.com/office/drawing/2018/hyperlinkcolor" val="tx"/>
                              </a:ext>
                            </a:extLst>
                          </a:hlinkClick>
                        </a:rPr>
                        <a:t>deepak@djas.in</a:t>
                      </a:r>
                      <a:endParaRPr lang="en-IN" dirty="0">
                        <a:solidFill>
                          <a:schemeClr val="tx1"/>
                        </a:solidFill>
                      </a:endParaRPr>
                    </a:p>
                  </a:txBody>
                  <a:tcPr/>
                </a:tc>
                <a:tc>
                  <a:txBody>
                    <a:bodyPr/>
                    <a:lstStyle/>
                    <a:p>
                      <a:pPr algn="r"/>
                      <a:r>
                        <a:rPr lang="en-IN" dirty="0"/>
                        <a:t>+91 990 307 6196</a:t>
                      </a:r>
                    </a:p>
                  </a:txBody>
                  <a:tcPr/>
                </a:tc>
                <a:extLst>
                  <a:ext uri="{0D108BD9-81ED-4DB2-BD59-A6C34878D82A}">
                    <a16:rowId xmlns:a16="http://schemas.microsoft.com/office/drawing/2014/main" val="1407958906"/>
                  </a:ext>
                </a:extLst>
              </a:tr>
            </a:tbl>
          </a:graphicData>
        </a:graphic>
      </p:graphicFrame>
    </p:spTree>
    <p:extLst>
      <p:ext uri="{BB962C8B-B14F-4D97-AF65-F5344CB8AC3E}">
        <p14:creationId xmlns:p14="http://schemas.microsoft.com/office/powerpoint/2010/main" val="2386973590"/>
      </p:ext>
    </p:extLst>
  </p:cSld>
  <p:clrMapOvr>
    <a:masterClrMapping/>
  </p:clrMapOvr>
</p:sld>
</file>

<file path=ppt/theme/theme1.xml><?xml version="1.0" encoding="utf-8"?>
<a:theme xmlns:a="http://schemas.openxmlformats.org/drawingml/2006/main" name="View">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1697</TotalTime>
  <Words>1516</Words>
  <Application>Microsoft Office PowerPoint</Application>
  <PresentationFormat>Widescreen</PresentationFormat>
  <Paragraphs>332</Paragraphs>
  <Slides>32</Slides>
  <Notes>28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Arial</vt:lpstr>
      <vt:lpstr>ArialNarrow</vt:lpstr>
      <vt:lpstr>Calibri</vt:lpstr>
      <vt:lpstr>Century Schoolbook</vt:lpstr>
      <vt:lpstr>Garamond</vt:lpstr>
      <vt:lpstr>Times New Roman</vt:lpstr>
      <vt:lpstr>Wingdings 2</vt:lpstr>
      <vt:lpstr>View</vt:lpstr>
      <vt:lpstr>Year end control measures in GST</vt:lpstr>
      <vt:lpstr>Need</vt:lpstr>
      <vt:lpstr>Tax Comparison Sheet</vt:lpstr>
      <vt:lpstr>Books of accounts – Sales </vt:lpstr>
      <vt:lpstr>Books of accounts – goods movement</vt:lpstr>
      <vt:lpstr>Taxable sales – generally missed</vt:lpstr>
      <vt:lpstr>Books of accounts – Purchases &amp; Exp</vt:lpstr>
      <vt:lpstr>ITC reversals</vt:lpstr>
      <vt:lpstr>ITC reversals</vt:lpstr>
      <vt:lpstr>ITC reversals</vt:lpstr>
      <vt:lpstr>ITC loss</vt:lpstr>
      <vt:lpstr>Books of accounts – RCM</vt:lpstr>
      <vt:lpstr>RCM expenses – generally missed</vt:lpstr>
      <vt:lpstr>Specific cases which Department look for at the time of audit / scrutiny</vt:lpstr>
      <vt:lpstr>Corporate Guarantee</vt:lpstr>
      <vt:lpstr>ITC reversal under R. 42/43</vt:lpstr>
      <vt:lpstr>Annual gifts to employees</vt:lpstr>
      <vt:lpstr>Foreign Bank Charges</vt:lpstr>
      <vt:lpstr>BRC / FIRC Closures</vt:lpstr>
      <vt:lpstr>Taxes on service advances</vt:lpstr>
      <vt:lpstr>Related Party Transactions</vt:lpstr>
      <vt:lpstr>Trade Payables – ageing</vt:lpstr>
      <vt:lpstr>Sale of capital goods</vt:lpstr>
      <vt:lpstr>Compliance with Rule 86B</vt:lpstr>
      <vt:lpstr>Self invoicing for RCM</vt:lpstr>
      <vt:lpstr>80% purchase from registered person</vt:lpstr>
      <vt:lpstr>Non Deduction of TDS</vt:lpstr>
      <vt:lpstr>Distribute ISD ITC</vt:lpstr>
      <vt:lpstr>Actionable at own end</vt:lpstr>
      <vt:lpstr>Actionables</vt:lpstr>
      <vt:lpstr>Actionables</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Compliance 360</dc:title>
  <dc:creator>Deepak Jain</dc:creator>
  <cp:lastModifiedBy>Deepak Jain</cp:lastModifiedBy>
  <cp:revision>397</cp:revision>
  <dcterms:created xsi:type="dcterms:W3CDTF">2021-01-18T12:46:03Z</dcterms:created>
  <dcterms:modified xsi:type="dcterms:W3CDTF">2025-04-17T11:11:38Z</dcterms:modified>
</cp:coreProperties>
</file>