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08" r:id="rId4"/>
  </p:sldMasterIdLst>
  <p:notesMasterIdLst>
    <p:notesMasterId r:id="rId24"/>
  </p:notesMasterIdLst>
  <p:handoutMasterIdLst>
    <p:handoutMasterId r:id="rId25"/>
  </p:handoutMasterIdLst>
  <p:sldIdLst>
    <p:sldId id="887" r:id="rId5"/>
    <p:sldId id="345" r:id="rId6"/>
    <p:sldId id="346" r:id="rId7"/>
    <p:sldId id="336" r:id="rId8"/>
    <p:sldId id="875" r:id="rId9"/>
    <p:sldId id="816" r:id="rId10"/>
    <p:sldId id="814" r:id="rId11"/>
    <p:sldId id="802" r:id="rId12"/>
    <p:sldId id="883" r:id="rId13"/>
    <p:sldId id="825" r:id="rId14"/>
    <p:sldId id="794" r:id="rId15"/>
    <p:sldId id="884" r:id="rId16"/>
    <p:sldId id="339" r:id="rId17"/>
    <p:sldId id="342" r:id="rId18"/>
    <p:sldId id="823" r:id="rId19"/>
    <p:sldId id="822" r:id="rId20"/>
    <p:sldId id="885" r:id="rId21"/>
    <p:sldId id="886" r:id="rId22"/>
    <p:sldId id="25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FB5"/>
    <a:srgbClr val="FFDFCE"/>
    <a:srgbClr val="1D4F4E"/>
    <a:srgbClr val="EFF8F8"/>
    <a:srgbClr val="DEF1F0"/>
    <a:srgbClr val="B3B3B3"/>
    <a:srgbClr val="E6E6E6"/>
    <a:srgbClr val="D9D9D9"/>
    <a:srgbClr val="BFBFBF"/>
    <a:srgbClr val="E6D3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E0E5FA-C494-1349-855C-18650229143B}" v="16" dt="2026-01-05T15:03:47.362"/>
    <p1510:client id="{590FCA79-B6CA-4BE9-B706-C20E6D04C057}" v="5" dt="2026-01-05T13:04:58.1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34" autoAdjust="0"/>
    <p:restoredTop sz="94726"/>
  </p:normalViewPr>
  <p:slideViewPr>
    <p:cSldViewPr snapToGrid="0">
      <p:cViewPr varScale="1">
        <p:scale>
          <a:sx n="116" d="100"/>
          <a:sy n="116" d="100"/>
        </p:scale>
        <p:origin x="1152" y="176"/>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mit Ahuja" userId="177b69ec-5ce8-4fee-9701-184ab545d7a2" providerId="ADAL" clId="{147330CC-13F5-539E-97CB-53D2083F2BDC}"/>
    <pc:docChg chg="modSld">
      <pc:chgData name="Sumit Ahuja" userId="177b69ec-5ce8-4fee-9701-184ab545d7a2" providerId="ADAL" clId="{147330CC-13F5-539E-97CB-53D2083F2BDC}" dt="2026-01-05T15:15:19.379" v="32" actId="14100"/>
      <pc:docMkLst>
        <pc:docMk/>
      </pc:docMkLst>
      <pc:sldChg chg="modSp mod">
        <pc:chgData name="Sumit Ahuja" userId="177b69ec-5ce8-4fee-9701-184ab545d7a2" providerId="ADAL" clId="{147330CC-13F5-539E-97CB-53D2083F2BDC}" dt="2026-01-05T15:14:36.935" v="21" actId="207"/>
        <pc:sldMkLst>
          <pc:docMk/>
          <pc:sldMk cId="4184803925" sldId="342"/>
        </pc:sldMkLst>
        <pc:spChg chg="mod">
          <ac:chgData name="Sumit Ahuja" userId="177b69ec-5ce8-4fee-9701-184ab545d7a2" providerId="ADAL" clId="{147330CC-13F5-539E-97CB-53D2083F2BDC}" dt="2026-01-05T15:14:36.935" v="21" actId="207"/>
          <ac:spMkLst>
            <pc:docMk/>
            <pc:sldMk cId="4184803925" sldId="342"/>
            <ac:spMk id="3" creationId="{4E7B1BA6-70E9-B350-D5FC-4B04D4BA9C18}"/>
          </ac:spMkLst>
        </pc:spChg>
      </pc:sldChg>
      <pc:sldChg chg="modSp mod">
        <pc:chgData name="Sumit Ahuja" userId="177b69ec-5ce8-4fee-9701-184ab545d7a2" providerId="ADAL" clId="{147330CC-13F5-539E-97CB-53D2083F2BDC}" dt="2026-01-05T15:12:40.022" v="4" actId="14100"/>
        <pc:sldMkLst>
          <pc:docMk/>
          <pc:sldMk cId="3884230044" sldId="816"/>
        </pc:sldMkLst>
        <pc:spChg chg="mod">
          <ac:chgData name="Sumit Ahuja" userId="177b69ec-5ce8-4fee-9701-184ab545d7a2" providerId="ADAL" clId="{147330CC-13F5-539E-97CB-53D2083F2BDC}" dt="2026-01-05T15:12:29.484" v="2" actId="14100"/>
          <ac:spMkLst>
            <pc:docMk/>
            <pc:sldMk cId="3884230044" sldId="816"/>
            <ac:spMk id="3" creationId="{BFF36076-66F5-BAE7-D59F-E81E585050E6}"/>
          </ac:spMkLst>
        </pc:spChg>
        <pc:spChg chg="mod">
          <ac:chgData name="Sumit Ahuja" userId="177b69ec-5ce8-4fee-9701-184ab545d7a2" providerId="ADAL" clId="{147330CC-13F5-539E-97CB-53D2083F2BDC}" dt="2026-01-05T15:12:40.022" v="4" actId="14100"/>
          <ac:spMkLst>
            <pc:docMk/>
            <pc:sldMk cId="3884230044" sldId="816"/>
            <ac:spMk id="5" creationId="{A06A9311-4EE4-D8FA-85DC-4C35CEF3C891}"/>
          </ac:spMkLst>
        </pc:spChg>
        <pc:spChg chg="mod">
          <ac:chgData name="Sumit Ahuja" userId="177b69ec-5ce8-4fee-9701-184ab545d7a2" providerId="ADAL" clId="{147330CC-13F5-539E-97CB-53D2083F2BDC}" dt="2026-01-05T15:12:23.017" v="1" actId="14100"/>
          <ac:spMkLst>
            <pc:docMk/>
            <pc:sldMk cId="3884230044" sldId="816"/>
            <ac:spMk id="6" creationId="{E865A676-E859-FC6A-913B-A34EED8D302B}"/>
          </ac:spMkLst>
        </pc:spChg>
        <pc:spChg chg="mod">
          <ac:chgData name="Sumit Ahuja" userId="177b69ec-5ce8-4fee-9701-184ab545d7a2" providerId="ADAL" clId="{147330CC-13F5-539E-97CB-53D2083F2BDC}" dt="2026-01-05T15:12:35.578" v="3" actId="14100"/>
          <ac:spMkLst>
            <pc:docMk/>
            <pc:sldMk cId="3884230044" sldId="816"/>
            <ac:spMk id="8" creationId="{3E6A43C4-8A7A-4BC6-58B0-69EF4EFFF661}"/>
          </ac:spMkLst>
        </pc:spChg>
      </pc:sldChg>
      <pc:sldChg chg="modSp mod">
        <pc:chgData name="Sumit Ahuja" userId="177b69ec-5ce8-4fee-9701-184ab545d7a2" providerId="ADAL" clId="{147330CC-13F5-539E-97CB-53D2083F2BDC}" dt="2026-01-05T15:15:19.379" v="32" actId="14100"/>
        <pc:sldMkLst>
          <pc:docMk/>
          <pc:sldMk cId="3162562407" sldId="875"/>
        </pc:sldMkLst>
        <pc:spChg chg="mod">
          <ac:chgData name="Sumit Ahuja" userId="177b69ec-5ce8-4fee-9701-184ab545d7a2" providerId="ADAL" clId="{147330CC-13F5-539E-97CB-53D2083F2BDC}" dt="2026-01-05T15:15:05.657" v="29" actId="1035"/>
          <ac:spMkLst>
            <pc:docMk/>
            <pc:sldMk cId="3162562407" sldId="875"/>
            <ac:spMk id="3" creationId="{0574C5A7-61FD-7296-F63D-7337AC55B5F8}"/>
          </ac:spMkLst>
        </pc:spChg>
        <pc:spChg chg="mod">
          <ac:chgData name="Sumit Ahuja" userId="177b69ec-5ce8-4fee-9701-184ab545d7a2" providerId="ADAL" clId="{147330CC-13F5-539E-97CB-53D2083F2BDC}" dt="2026-01-05T15:15:19.379" v="32" actId="14100"/>
          <ac:spMkLst>
            <pc:docMk/>
            <pc:sldMk cId="3162562407" sldId="875"/>
            <ac:spMk id="35" creationId="{7180B94E-4116-2DA1-FE57-FDFB394A9E80}"/>
          </ac:spMkLst>
        </pc:spChg>
      </pc:sldChg>
      <pc:sldChg chg="modSp mod">
        <pc:chgData name="Sumit Ahuja" userId="177b69ec-5ce8-4fee-9701-184ab545d7a2" providerId="ADAL" clId="{147330CC-13F5-539E-97CB-53D2083F2BDC}" dt="2026-01-05T15:13:50.247" v="17" actId="14100"/>
        <pc:sldMkLst>
          <pc:docMk/>
          <pc:sldMk cId="3870906328" sldId="883"/>
        </pc:sldMkLst>
        <pc:spChg chg="mod">
          <ac:chgData name="Sumit Ahuja" userId="177b69ec-5ce8-4fee-9701-184ab545d7a2" providerId="ADAL" clId="{147330CC-13F5-539E-97CB-53D2083F2BDC}" dt="2026-01-05T15:13:50.247" v="17" actId="14100"/>
          <ac:spMkLst>
            <pc:docMk/>
            <pc:sldMk cId="3870906328" sldId="883"/>
            <ac:spMk id="3" creationId="{EA467450-2FEB-20D0-889C-51C4B4131362}"/>
          </ac:spMkLst>
        </pc:spChg>
        <pc:spChg chg="mod">
          <ac:chgData name="Sumit Ahuja" userId="177b69ec-5ce8-4fee-9701-184ab545d7a2" providerId="ADAL" clId="{147330CC-13F5-539E-97CB-53D2083F2BDC}" dt="2026-01-05T15:13:12.843" v="7" actId="6549"/>
          <ac:spMkLst>
            <pc:docMk/>
            <pc:sldMk cId="3870906328" sldId="883"/>
            <ac:spMk id="5" creationId="{47559345-56A3-6051-6AC8-0E8C6DABBCC6}"/>
          </ac:spMkLst>
        </pc:spChg>
        <pc:spChg chg="mod">
          <ac:chgData name="Sumit Ahuja" userId="177b69ec-5ce8-4fee-9701-184ab545d7a2" providerId="ADAL" clId="{147330CC-13F5-539E-97CB-53D2083F2BDC}" dt="2026-01-05T15:13:39.098" v="16" actId="179"/>
          <ac:spMkLst>
            <pc:docMk/>
            <pc:sldMk cId="3870906328" sldId="883"/>
            <ac:spMk id="6" creationId="{C8D7FD55-4772-4918-76E0-2EC4F2960472}"/>
          </ac:spMkLst>
        </pc:spChg>
        <pc:spChg chg="mod">
          <ac:chgData name="Sumit Ahuja" userId="177b69ec-5ce8-4fee-9701-184ab545d7a2" providerId="ADAL" clId="{147330CC-13F5-539E-97CB-53D2083F2BDC}" dt="2026-01-05T15:13:26.182" v="12" actId="6549"/>
          <ac:spMkLst>
            <pc:docMk/>
            <pc:sldMk cId="3870906328" sldId="883"/>
            <ac:spMk id="7" creationId="{0C496F07-974F-AD1E-2ECA-4FA2F057DD6A}"/>
          </ac:spMkLst>
        </pc:spChg>
        <pc:spChg chg="mod">
          <ac:chgData name="Sumit Ahuja" userId="177b69ec-5ce8-4fee-9701-184ab545d7a2" providerId="ADAL" clId="{147330CC-13F5-539E-97CB-53D2083F2BDC}" dt="2026-01-05T15:13:28.548" v="14"/>
          <ac:spMkLst>
            <pc:docMk/>
            <pc:sldMk cId="3870906328" sldId="883"/>
            <ac:spMk id="12" creationId="{F5B3C6DA-ED55-8102-7B01-36D7B4F1F2FE}"/>
          </ac:spMkLst>
        </pc:spChg>
        <pc:spChg chg="mod">
          <ac:chgData name="Sumit Ahuja" userId="177b69ec-5ce8-4fee-9701-184ab545d7a2" providerId="ADAL" clId="{147330CC-13F5-539E-97CB-53D2083F2BDC}" dt="2026-01-05T15:13:50.247" v="17" actId="14100"/>
          <ac:spMkLst>
            <pc:docMk/>
            <pc:sldMk cId="3870906328" sldId="883"/>
            <ac:spMk id="15" creationId="{D030CC1D-6A9F-2C49-36EB-7ED9A8E2FB88}"/>
          </ac:spMkLst>
        </pc:spChg>
        <pc:spChg chg="mod">
          <ac:chgData name="Sumit Ahuja" userId="177b69ec-5ce8-4fee-9701-184ab545d7a2" providerId="ADAL" clId="{147330CC-13F5-539E-97CB-53D2083F2BDC}" dt="2026-01-05T15:13:50.247" v="17" actId="14100"/>
          <ac:spMkLst>
            <pc:docMk/>
            <pc:sldMk cId="3870906328" sldId="883"/>
            <ac:spMk id="17" creationId="{31D5548C-840B-C407-DA00-B8324248C98A}"/>
          </ac:spMkLst>
        </pc:spChg>
        <pc:spChg chg="mod">
          <ac:chgData name="Sumit Ahuja" userId="177b69ec-5ce8-4fee-9701-184ab545d7a2" providerId="ADAL" clId="{147330CC-13F5-539E-97CB-53D2083F2BDC}" dt="2026-01-05T15:13:50.247" v="17" actId="14100"/>
          <ac:spMkLst>
            <pc:docMk/>
            <pc:sldMk cId="3870906328" sldId="883"/>
            <ac:spMk id="19" creationId="{BEBB97FF-BD6A-F0F0-11FD-D5BFDF2E36FA}"/>
          </ac:spMkLst>
        </pc:spChg>
      </pc:sldChg>
      <pc:sldChg chg="modSp mod">
        <pc:chgData name="Sumit Ahuja" userId="177b69ec-5ce8-4fee-9701-184ab545d7a2" providerId="ADAL" clId="{147330CC-13F5-539E-97CB-53D2083F2BDC}" dt="2026-01-05T15:14:12.307" v="19" actId="2711"/>
        <pc:sldMkLst>
          <pc:docMk/>
          <pc:sldMk cId="377286064" sldId="884"/>
        </pc:sldMkLst>
        <pc:spChg chg="mod">
          <ac:chgData name="Sumit Ahuja" userId="177b69ec-5ce8-4fee-9701-184ab545d7a2" providerId="ADAL" clId="{147330CC-13F5-539E-97CB-53D2083F2BDC}" dt="2026-01-05T15:14:12.307" v="19" actId="2711"/>
          <ac:spMkLst>
            <pc:docMk/>
            <pc:sldMk cId="377286064" sldId="884"/>
            <ac:spMk id="11" creationId="{E8909108-8ADF-4F49-604A-B569E7A2C060}"/>
          </ac:spMkLst>
        </pc:spChg>
      </pc:sldChg>
    </pc:docChg>
  </pc:docChgLst>
  <pc:docChgLst>
    <pc:chgData name="Vishal Gupta" userId="7b6dcb11-575b-4400-8ec2-804c4524ccd6" providerId="ADAL" clId="{11B9D053-003F-58B5-8C7F-B6637DA463DF}"/>
    <pc:docChg chg="undo custSel addSld delSld modSld modMainMaster">
      <pc:chgData name="Vishal Gupta" userId="7b6dcb11-575b-4400-8ec2-804c4524ccd6" providerId="ADAL" clId="{11B9D053-003F-58B5-8C7F-B6637DA463DF}" dt="2026-01-05T15:05:07.745" v="249" actId="1036"/>
      <pc:docMkLst>
        <pc:docMk/>
      </pc:docMkLst>
      <pc:sldChg chg="modSp del mod">
        <pc:chgData name="Vishal Gupta" userId="7b6dcb11-575b-4400-8ec2-804c4524ccd6" providerId="ADAL" clId="{11B9D053-003F-58B5-8C7F-B6637DA463DF}" dt="2026-01-05T14:52:49.086" v="19" actId="2696"/>
        <pc:sldMkLst>
          <pc:docMk/>
          <pc:sldMk cId="2389791100" sldId="326"/>
        </pc:sldMkLst>
        <pc:spChg chg="mod">
          <ac:chgData name="Vishal Gupta" userId="7b6dcb11-575b-4400-8ec2-804c4524ccd6" providerId="ADAL" clId="{11B9D053-003F-58B5-8C7F-B6637DA463DF}" dt="2026-01-05T14:51:54.824" v="7" actId="1076"/>
          <ac:spMkLst>
            <pc:docMk/>
            <pc:sldMk cId="2389791100" sldId="326"/>
            <ac:spMk id="9" creationId="{7A34D0C6-F33E-452B-8A74-9334B0907613}"/>
          </ac:spMkLst>
        </pc:spChg>
      </pc:sldChg>
      <pc:sldChg chg="modSp mod">
        <pc:chgData name="Vishal Gupta" userId="7b6dcb11-575b-4400-8ec2-804c4524ccd6" providerId="ADAL" clId="{11B9D053-003F-58B5-8C7F-B6637DA463DF}" dt="2026-01-05T14:56:38.452" v="112" actId="948"/>
        <pc:sldMkLst>
          <pc:docMk/>
          <pc:sldMk cId="3781304810" sldId="336"/>
        </pc:sldMkLst>
        <pc:spChg chg="mod">
          <ac:chgData name="Vishal Gupta" userId="7b6dcb11-575b-4400-8ec2-804c4524ccd6" providerId="ADAL" clId="{11B9D053-003F-58B5-8C7F-B6637DA463DF}" dt="2026-01-05T14:56:38.452" v="112" actId="948"/>
          <ac:spMkLst>
            <pc:docMk/>
            <pc:sldMk cId="3781304810" sldId="336"/>
            <ac:spMk id="8" creationId="{1A218CA5-404A-1BA0-572C-3C390929D4DB}"/>
          </ac:spMkLst>
        </pc:spChg>
        <pc:spChg chg="mod">
          <ac:chgData name="Vishal Gupta" userId="7b6dcb11-575b-4400-8ec2-804c4524ccd6" providerId="ADAL" clId="{11B9D053-003F-58B5-8C7F-B6637DA463DF}" dt="2026-01-05T14:55:15.541" v="107" actId="207"/>
          <ac:spMkLst>
            <pc:docMk/>
            <pc:sldMk cId="3781304810" sldId="336"/>
            <ac:spMk id="14" creationId="{0DA0D3AF-3C4E-C4FC-CA97-EBE057BEE834}"/>
          </ac:spMkLst>
        </pc:spChg>
        <pc:spChg chg="mod">
          <ac:chgData name="Vishal Gupta" userId="7b6dcb11-575b-4400-8ec2-804c4524ccd6" providerId="ADAL" clId="{11B9D053-003F-58B5-8C7F-B6637DA463DF}" dt="2026-01-05T14:55:02.167" v="101" actId="207"/>
          <ac:spMkLst>
            <pc:docMk/>
            <pc:sldMk cId="3781304810" sldId="336"/>
            <ac:spMk id="16" creationId="{C838605F-530F-CD96-2713-0F801A50CCCF}"/>
          </ac:spMkLst>
        </pc:spChg>
        <pc:spChg chg="mod">
          <ac:chgData name="Vishal Gupta" userId="7b6dcb11-575b-4400-8ec2-804c4524ccd6" providerId="ADAL" clId="{11B9D053-003F-58B5-8C7F-B6637DA463DF}" dt="2026-01-05T14:55:02.167" v="101" actId="207"/>
          <ac:spMkLst>
            <pc:docMk/>
            <pc:sldMk cId="3781304810" sldId="336"/>
            <ac:spMk id="17" creationId="{15D64717-BBD1-63EF-7DAB-DDDC560878D1}"/>
          </ac:spMkLst>
        </pc:spChg>
      </pc:sldChg>
      <pc:sldChg chg="modSp mod">
        <pc:chgData name="Vishal Gupta" userId="7b6dcb11-575b-4400-8ec2-804c4524ccd6" providerId="ADAL" clId="{11B9D053-003F-58B5-8C7F-B6637DA463DF}" dt="2026-01-05T15:03:11.580" v="213" actId="18131"/>
        <pc:sldMkLst>
          <pc:docMk/>
          <pc:sldMk cId="2857606014" sldId="339"/>
        </pc:sldMkLst>
        <pc:spChg chg="mod">
          <ac:chgData name="Vishal Gupta" userId="7b6dcb11-575b-4400-8ec2-804c4524ccd6" providerId="ADAL" clId="{11B9D053-003F-58B5-8C7F-B6637DA463DF}" dt="2026-01-05T15:03:03.028" v="209" actId="14100"/>
          <ac:spMkLst>
            <pc:docMk/>
            <pc:sldMk cId="2857606014" sldId="339"/>
            <ac:spMk id="3" creationId="{9CE22FAA-DB29-60D2-1F3F-844880440820}"/>
          </ac:spMkLst>
        </pc:spChg>
        <pc:picChg chg="mod modCrop">
          <ac:chgData name="Vishal Gupta" userId="7b6dcb11-575b-4400-8ec2-804c4524ccd6" providerId="ADAL" clId="{11B9D053-003F-58B5-8C7F-B6637DA463DF}" dt="2026-01-05T15:03:11.580" v="213" actId="18131"/>
          <ac:picMkLst>
            <pc:docMk/>
            <pc:sldMk cId="2857606014" sldId="339"/>
            <ac:picMk id="14" creationId="{D9315CD9-5BF7-CEE3-7DE7-BDCC5D5F4C0A}"/>
          </ac:picMkLst>
        </pc:picChg>
      </pc:sldChg>
      <pc:sldChg chg="modSp mod">
        <pc:chgData name="Vishal Gupta" userId="7b6dcb11-575b-4400-8ec2-804c4524ccd6" providerId="ADAL" clId="{11B9D053-003F-58B5-8C7F-B6637DA463DF}" dt="2026-01-05T14:54:47.095" v="99" actId="207"/>
        <pc:sldMkLst>
          <pc:docMk/>
          <pc:sldMk cId="2250460827" sldId="346"/>
        </pc:sldMkLst>
        <pc:spChg chg="mod">
          <ac:chgData name="Vishal Gupta" userId="7b6dcb11-575b-4400-8ec2-804c4524ccd6" providerId="ADAL" clId="{11B9D053-003F-58B5-8C7F-B6637DA463DF}" dt="2026-01-05T14:54:20.869" v="94" actId="208"/>
          <ac:spMkLst>
            <pc:docMk/>
            <pc:sldMk cId="2250460827" sldId="346"/>
            <ac:spMk id="5" creationId="{BC3DBD63-3A73-A097-08FD-E473765AB028}"/>
          </ac:spMkLst>
        </pc:spChg>
        <pc:spChg chg="mod">
          <ac:chgData name="Vishal Gupta" userId="7b6dcb11-575b-4400-8ec2-804c4524ccd6" providerId="ADAL" clId="{11B9D053-003F-58B5-8C7F-B6637DA463DF}" dt="2026-01-05T14:54:47.095" v="99" actId="207"/>
          <ac:spMkLst>
            <pc:docMk/>
            <pc:sldMk cId="2250460827" sldId="346"/>
            <ac:spMk id="6" creationId="{382E21A3-760C-B29A-7858-8943DF4C5DB1}"/>
          </ac:spMkLst>
        </pc:spChg>
        <pc:spChg chg="mod">
          <ac:chgData name="Vishal Gupta" userId="7b6dcb11-575b-4400-8ec2-804c4524ccd6" providerId="ADAL" clId="{11B9D053-003F-58B5-8C7F-B6637DA463DF}" dt="2026-01-05T14:54:20.869" v="94" actId="208"/>
          <ac:spMkLst>
            <pc:docMk/>
            <pc:sldMk cId="2250460827" sldId="346"/>
            <ac:spMk id="7" creationId="{9D965EC8-BD07-3176-F788-5BC5F927962D}"/>
          </ac:spMkLst>
        </pc:spChg>
        <pc:spChg chg="mod">
          <ac:chgData name="Vishal Gupta" userId="7b6dcb11-575b-4400-8ec2-804c4524ccd6" providerId="ADAL" clId="{11B9D053-003F-58B5-8C7F-B6637DA463DF}" dt="2026-01-05T14:54:20.869" v="94" actId="208"/>
          <ac:spMkLst>
            <pc:docMk/>
            <pc:sldMk cId="2250460827" sldId="346"/>
            <ac:spMk id="8" creationId="{AF670939-EFEB-AE44-D3CE-5D090F852E16}"/>
          </ac:spMkLst>
        </pc:spChg>
        <pc:spChg chg="mod">
          <ac:chgData name="Vishal Gupta" userId="7b6dcb11-575b-4400-8ec2-804c4524ccd6" providerId="ADAL" clId="{11B9D053-003F-58B5-8C7F-B6637DA463DF}" dt="2026-01-05T14:54:20.869" v="94" actId="208"/>
          <ac:spMkLst>
            <pc:docMk/>
            <pc:sldMk cId="2250460827" sldId="346"/>
            <ac:spMk id="9" creationId="{6505086A-5DC4-B019-3F07-4E78FEA6E4DE}"/>
          </ac:spMkLst>
        </pc:spChg>
        <pc:spChg chg="mod">
          <ac:chgData name="Vishal Gupta" userId="7b6dcb11-575b-4400-8ec2-804c4524ccd6" providerId="ADAL" clId="{11B9D053-003F-58B5-8C7F-B6637DA463DF}" dt="2026-01-05T14:54:47.095" v="99" actId="207"/>
          <ac:spMkLst>
            <pc:docMk/>
            <pc:sldMk cId="2250460827" sldId="346"/>
            <ac:spMk id="10" creationId="{2019851E-720E-BF0B-23FB-E15BA1A2E2DC}"/>
          </ac:spMkLst>
        </pc:spChg>
        <pc:spChg chg="mod">
          <ac:chgData name="Vishal Gupta" userId="7b6dcb11-575b-4400-8ec2-804c4524ccd6" providerId="ADAL" clId="{11B9D053-003F-58B5-8C7F-B6637DA463DF}" dt="2026-01-05T14:54:47.095" v="99" actId="207"/>
          <ac:spMkLst>
            <pc:docMk/>
            <pc:sldMk cId="2250460827" sldId="346"/>
            <ac:spMk id="11" creationId="{62E5A8BD-F4BF-529A-7C1D-1A9C4980C4DC}"/>
          </ac:spMkLst>
        </pc:spChg>
        <pc:spChg chg="mod">
          <ac:chgData name="Vishal Gupta" userId="7b6dcb11-575b-4400-8ec2-804c4524ccd6" providerId="ADAL" clId="{11B9D053-003F-58B5-8C7F-B6637DA463DF}" dt="2026-01-05T14:54:47.095" v="99" actId="207"/>
          <ac:spMkLst>
            <pc:docMk/>
            <pc:sldMk cId="2250460827" sldId="346"/>
            <ac:spMk id="12" creationId="{B67299AC-7518-8991-ACA0-22D511536EC8}"/>
          </ac:spMkLst>
        </pc:spChg>
        <pc:spChg chg="mod">
          <ac:chgData name="Vishal Gupta" userId="7b6dcb11-575b-4400-8ec2-804c4524ccd6" providerId="ADAL" clId="{11B9D053-003F-58B5-8C7F-B6637DA463DF}" dt="2026-01-05T14:54:20.869" v="94" actId="208"/>
          <ac:spMkLst>
            <pc:docMk/>
            <pc:sldMk cId="2250460827" sldId="346"/>
            <ac:spMk id="13" creationId="{674C2677-D900-709B-526E-DDC818D9BBC7}"/>
          </ac:spMkLst>
        </pc:spChg>
        <pc:spChg chg="mod">
          <ac:chgData name="Vishal Gupta" userId="7b6dcb11-575b-4400-8ec2-804c4524ccd6" providerId="ADAL" clId="{11B9D053-003F-58B5-8C7F-B6637DA463DF}" dt="2026-01-05T14:54:47.095" v="99" actId="207"/>
          <ac:spMkLst>
            <pc:docMk/>
            <pc:sldMk cId="2250460827" sldId="346"/>
            <ac:spMk id="14" creationId="{E2F54DC6-BD97-11C6-45FC-6EE3EFBE2FDD}"/>
          </ac:spMkLst>
        </pc:spChg>
        <pc:spChg chg="mod">
          <ac:chgData name="Vishal Gupta" userId="7b6dcb11-575b-4400-8ec2-804c4524ccd6" providerId="ADAL" clId="{11B9D053-003F-58B5-8C7F-B6637DA463DF}" dt="2026-01-05T14:54:20.869" v="94" actId="208"/>
          <ac:spMkLst>
            <pc:docMk/>
            <pc:sldMk cId="2250460827" sldId="346"/>
            <ac:spMk id="15" creationId="{5A2FEA32-F35D-D2B5-08D3-FD4B4991325D}"/>
          </ac:spMkLst>
        </pc:spChg>
        <pc:spChg chg="mod">
          <ac:chgData name="Vishal Gupta" userId="7b6dcb11-575b-4400-8ec2-804c4524ccd6" providerId="ADAL" clId="{11B9D053-003F-58B5-8C7F-B6637DA463DF}" dt="2026-01-05T14:54:47.095" v="99" actId="207"/>
          <ac:spMkLst>
            <pc:docMk/>
            <pc:sldMk cId="2250460827" sldId="346"/>
            <ac:spMk id="16" creationId="{2A6133C7-D0D2-2E5D-49CA-177E35F1AD3F}"/>
          </ac:spMkLst>
        </pc:spChg>
        <pc:spChg chg="mod">
          <ac:chgData name="Vishal Gupta" userId="7b6dcb11-575b-4400-8ec2-804c4524ccd6" providerId="ADAL" clId="{11B9D053-003F-58B5-8C7F-B6637DA463DF}" dt="2026-01-05T14:54:20.869" v="94" actId="208"/>
          <ac:spMkLst>
            <pc:docMk/>
            <pc:sldMk cId="2250460827" sldId="346"/>
            <ac:spMk id="17" creationId="{C1D0E344-ED33-C943-151C-AC63620A9E7B}"/>
          </ac:spMkLst>
        </pc:spChg>
        <pc:spChg chg="mod">
          <ac:chgData name="Vishal Gupta" userId="7b6dcb11-575b-4400-8ec2-804c4524ccd6" providerId="ADAL" clId="{11B9D053-003F-58B5-8C7F-B6637DA463DF}" dt="2026-01-05T14:54:47.095" v="99" actId="207"/>
          <ac:spMkLst>
            <pc:docMk/>
            <pc:sldMk cId="2250460827" sldId="346"/>
            <ac:spMk id="18" creationId="{4ED79B19-B04F-0C0C-DED9-114F30960DE7}"/>
          </ac:spMkLst>
        </pc:spChg>
        <pc:spChg chg="mod">
          <ac:chgData name="Vishal Gupta" userId="7b6dcb11-575b-4400-8ec2-804c4524ccd6" providerId="ADAL" clId="{11B9D053-003F-58B5-8C7F-B6637DA463DF}" dt="2026-01-05T14:54:20.869" v="94" actId="208"/>
          <ac:spMkLst>
            <pc:docMk/>
            <pc:sldMk cId="2250460827" sldId="346"/>
            <ac:spMk id="19" creationId="{8EAA1848-A586-AD80-0DFE-90429EA8916A}"/>
          </ac:spMkLst>
        </pc:spChg>
      </pc:sldChg>
      <pc:sldChg chg="modSp mod">
        <pc:chgData name="Vishal Gupta" userId="7b6dcb11-575b-4400-8ec2-804c4524ccd6" providerId="ADAL" clId="{11B9D053-003F-58B5-8C7F-B6637DA463DF}" dt="2026-01-05T14:59:49.654" v="151" actId="14100"/>
        <pc:sldMkLst>
          <pc:docMk/>
          <pc:sldMk cId="1078238087" sldId="794"/>
        </pc:sldMkLst>
        <pc:graphicFrameChg chg="mod modGraphic">
          <ac:chgData name="Vishal Gupta" userId="7b6dcb11-575b-4400-8ec2-804c4524ccd6" providerId="ADAL" clId="{11B9D053-003F-58B5-8C7F-B6637DA463DF}" dt="2026-01-05T14:59:49.654" v="151" actId="14100"/>
          <ac:graphicFrameMkLst>
            <pc:docMk/>
            <pc:sldMk cId="1078238087" sldId="794"/>
            <ac:graphicFrameMk id="7" creationId="{6A68F043-1388-3A60-B4FD-F46CD9871965}"/>
          </ac:graphicFrameMkLst>
        </pc:graphicFrameChg>
      </pc:sldChg>
      <pc:sldChg chg="modSp mod">
        <pc:chgData name="Vishal Gupta" userId="7b6dcb11-575b-4400-8ec2-804c4524ccd6" providerId="ADAL" clId="{11B9D053-003F-58B5-8C7F-B6637DA463DF}" dt="2026-01-05T14:58:30.023" v="129" actId="9"/>
        <pc:sldMkLst>
          <pc:docMk/>
          <pc:sldMk cId="370751185" sldId="802"/>
        </pc:sldMkLst>
        <pc:spChg chg="mod">
          <ac:chgData name="Vishal Gupta" userId="7b6dcb11-575b-4400-8ec2-804c4524ccd6" providerId="ADAL" clId="{11B9D053-003F-58B5-8C7F-B6637DA463DF}" dt="2026-01-05T14:58:30.023" v="129" actId="9"/>
          <ac:spMkLst>
            <pc:docMk/>
            <pc:sldMk cId="370751185" sldId="802"/>
            <ac:spMk id="3" creationId="{9D5B3DDD-0B50-77AF-6680-973BC15C8AD1}"/>
          </ac:spMkLst>
        </pc:spChg>
      </pc:sldChg>
      <pc:sldChg chg="modSp mod">
        <pc:chgData name="Vishal Gupta" userId="7b6dcb11-575b-4400-8ec2-804c4524ccd6" providerId="ADAL" clId="{11B9D053-003F-58B5-8C7F-B6637DA463DF}" dt="2026-01-05T14:58:04.663" v="125" actId="120"/>
        <pc:sldMkLst>
          <pc:docMk/>
          <pc:sldMk cId="1481488740" sldId="814"/>
        </pc:sldMkLst>
        <pc:spChg chg="mod">
          <ac:chgData name="Vishal Gupta" userId="7b6dcb11-575b-4400-8ec2-804c4524ccd6" providerId="ADAL" clId="{11B9D053-003F-58B5-8C7F-B6637DA463DF}" dt="2026-01-05T14:58:04.663" v="125" actId="120"/>
          <ac:spMkLst>
            <pc:docMk/>
            <pc:sldMk cId="1481488740" sldId="814"/>
            <ac:spMk id="13" creationId="{23C8560F-8776-CC01-ECCB-725E6E4D9BC1}"/>
          </ac:spMkLst>
        </pc:spChg>
      </pc:sldChg>
      <pc:sldChg chg="modSp mod">
        <pc:chgData name="Vishal Gupta" userId="7b6dcb11-575b-4400-8ec2-804c4524ccd6" providerId="ADAL" clId="{11B9D053-003F-58B5-8C7F-B6637DA463DF}" dt="2026-01-05T14:59:10.513" v="138" actId="1036"/>
        <pc:sldMkLst>
          <pc:docMk/>
          <pc:sldMk cId="1824859126" sldId="825"/>
        </pc:sldMkLst>
        <pc:spChg chg="mod">
          <ac:chgData name="Vishal Gupta" userId="7b6dcb11-575b-4400-8ec2-804c4524ccd6" providerId="ADAL" clId="{11B9D053-003F-58B5-8C7F-B6637DA463DF}" dt="2026-01-05T14:59:10.513" v="138" actId="1036"/>
          <ac:spMkLst>
            <pc:docMk/>
            <pc:sldMk cId="1824859126" sldId="825"/>
            <ac:spMk id="7" creationId="{4AD698FB-7326-0A8B-283D-4356E7F97DB7}"/>
          </ac:spMkLst>
        </pc:spChg>
      </pc:sldChg>
      <pc:sldChg chg="modSp mod">
        <pc:chgData name="Vishal Gupta" userId="7b6dcb11-575b-4400-8ec2-804c4524ccd6" providerId="ADAL" clId="{11B9D053-003F-58B5-8C7F-B6637DA463DF}" dt="2026-01-05T14:57:41.763" v="123" actId="255"/>
        <pc:sldMkLst>
          <pc:docMk/>
          <pc:sldMk cId="3162562407" sldId="875"/>
        </pc:sldMkLst>
        <pc:spChg chg="mod">
          <ac:chgData name="Vishal Gupta" userId="7b6dcb11-575b-4400-8ec2-804c4524ccd6" providerId="ADAL" clId="{11B9D053-003F-58B5-8C7F-B6637DA463DF}" dt="2026-01-05T14:57:41.763" v="123" actId="255"/>
          <ac:spMkLst>
            <pc:docMk/>
            <pc:sldMk cId="3162562407" sldId="875"/>
            <ac:spMk id="8" creationId="{BDA613DC-0FFE-C8A5-6DFB-845B1151CA05}"/>
          </ac:spMkLst>
        </pc:spChg>
        <pc:spChg chg="mod">
          <ac:chgData name="Vishal Gupta" userId="7b6dcb11-575b-4400-8ec2-804c4524ccd6" providerId="ADAL" clId="{11B9D053-003F-58B5-8C7F-B6637DA463DF}" dt="2026-01-05T14:57:25.784" v="120" actId="179"/>
          <ac:spMkLst>
            <pc:docMk/>
            <pc:sldMk cId="3162562407" sldId="875"/>
            <ac:spMk id="35" creationId="{7180B94E-4116-2DA1-FE57-FDFB394A9E80}"/>
          </ac:spMkLst>
        </pc:spChg>
      </pc:sldChg>
      <pc:sldChg chg="modSp mod">
        <pc:chgData name="Vishal Gupta" userId="7b6dcb11-575b-4400-8ec2-804c4524ccd6" providerId="ADAL" clId="{11B9D053-003F-58B5-8C7F-B6637DA463DF}" dt="2026-01-05T15:02:43.661" v="205" actId="1076"/>
        <pc:sldMkLst>
          <pc:docMk/>
          <pc:sldMk cId="377286064" sldId="884"/>
        </pc:sldMkLst>
        <pc:spChg chg="mod">
          <ac:chgData name="Vishal Gupta" userId="7b6dcb11-575b-4400-8ec2-804c4524ccd6" providerId="ADAL" clId="{11B9D053-003F-58B5-8C7F-B6637DA463DF}" dt="2026-01-05T15:01:07.604" v="173" actId="255"/>
          <ac:spMkLst>
            <pc:docMk/>
            <pc:sldMk cId="377286064" sldId="884"/>
            <ac:spMk id="7" creationId="{1E407F7F-B60A-1CBE-3574-BCE5744FCE7B}"/>
          </ac:spMkLst>
        </pc:spChg>
        <pc:spChg chg="mod">
          <ac:chgData name="Vishal Gupta" userId="7b6dcb11-575b-4400-8ec2-804c4524ccd6" providerId="ADAL" clId="{11B9D053-003F-58B5-8C7F-B6637DA463DF}" dt="2026-01-05T15:02:43.661" v="205" actId="1076"/>
          <ac:spMkLst>
            <pc:docMk/>
            <pc:sldMk cId="377286064" sldId="884"/>
            <ac:spMk id="11" creationId="{E8909108-8ADF-4F49-604A-B569E7A2C060}"/>
          </ac:spMkLst>
        </pc:spChg>
        <pc:graphicFrameChg chg="mod modGraphic">
          <ac:chgData name="Vishal Gupta" userId="7b6dcb11-575b-4400-8ec2-804c4524ccd6" providerId="ADAL" clId="{11B9D053-003F-58B5-8C7F-B6637DA463DF}" dt="2026-01-05T15:02:39.564" v="204" actId="1035"/>
          <ac:graphicFrameMkLst>
            <pc:docMk/>
            <pc:sldMk cId="377286064" sldId="884"/>
            <ac:graphicFrameMk id="5" creationId="{497CBF03-C05A-6E36-F7AC-1D5605B26589}"/>
          </ac:graphicFrameMkLst>
        </pc:graphicFrameChg>
        <pc:cxnChg chg="mod">
          <ac:chgData name="Vishal Gupta" userId="7b6dcb11-575b-4400-8ec2-804c4524ccd6" providerId="ADAL" clId="{11B9D053-003F-58B5-8C7F-B6637DA463DF}" dt="2026-01-05T15:02:39.564" v="204" actId="1035"/>
          <ac:cxnSpMkLst>
            <pc:docMk/>
            <pc:sldMk cId="377286064" sldId="884"/>
            <ac:cxnSpMk id="6" creationId="{B11EEC6D-05F1-D11B-4F50-C5C2D3411445}"/>
          </ac:cxnSpMkLst>
        </pc:cxnChg>
      </pc:sldChg>
      <pc:sldChg chg="addSp delSp modSp mod">
        <pc:chgData name="Vishal Gupta" userId="7b6dcb11-575b-4400-8ec2-804c4524ccd6" providerId="ADAL" clId="{11B9D053-003F-58B5-8C7F-B6637DA463DF}" dt="2026-01-05T15:04:50.450" v="246" actId="1076"/>
        <pc:sldMkLst>
          <pc:docMk/>
          <pc:sldMk cId="4135625175" sldId="886"/>
        </pc:sldMkLst>
        <pc:spChg chg="mod topLvl">
          <ac:chgData name="Vishal Gupta" userId="7b6dcb11-575b-4400-8ec2-804c4524ccd6" providerId="ADAL" clId="{11B9D053-003F-58B5-8C7F-B6637DA463DF}" dt="2026-01-05T15:03:58.059" v="219" actId="14100"/>
          <ac:spMkLst>
            <pc:docMk/>
            <pc:sldMk cId="4135625175" sldId="886"/>
            <ac:spMk id="3" creationId="{4FB45DEE-94A7-E983-E9B5-28F042D65455}"/>
          </ac:spMkLst>
        </pc:spChg>
        <pc:spChg chg="mod topLvl">
          <ac:chgData name="Vishal Gupta" userId="7b6dcb11-575b-4400-8ec2-804c4524ccd6" providerId="ADAL" clId="{11B9D053-003F-58B5-8C7F-B6637DA463DF}" dt="2026-01-05T15:04:41.489" v="240" actId="1036"/>
          <ac:spMkLst>
            <pc:docMk/>
            <pc:sldMk cId="4135625175" sldId="886"/>
            <ac:spMk id="5" creationId="{99D1AC07-D59A-9306-435E-528789F858DD}"/>
          </ac:spMkLst>
        </pc:spChg>
        <pc:spChg chg="mod topLvl">
          <ac:chgData name="Vishal Gupta" userId="7b6dcb11-575b-4400-8ec2-804c4524ccd6" providerId="ADAL" clId="{11B9D053-003F-58B5-8C7F-B6637DA463DF}" dt="2026-01-05T15:04:18.834" v="225" actId="14100"/>
          <ac:spMkLst>
            <pc:docMk/>
            <pc:sldMk cId="4135625175" sldId="886"/>
            <ac:spMk id="6" creationId="{4C583D69-A327-538C-F824-873B7FB65BA4}"/>
          </ac:spMkLst>
        </pc:spChg>
        <pc:spChg chg="mod topLvl">
          <ac:chgData name="Vishal Gupta" userId="7b6dcb11-575b-4400-8ec2-804c4524ccd6" providerId="ADAL" clId="{11B9D053-003F-58B5-8C7F-B6637DA463DF}" dt="2026-01-05T15:04:47.270" v="245" actId="1035"/>
          <ac:spMkLst>
            <pc:docMk/>
            <pc:sldMk cId="4135625175" sldId="886"/>
            <ac:spMk id="9" creationId="{4A6FEF6D-20B6-84CB-5F85-1AC18941A54C}"/>
          </ac:spMkLst>
        </pc:spChg>
        <pc:spChg chg="mod topLvl">
          <ac:chgData name="Vishal Gupta" userId="7b6dcb11-575b-4400-8ec2-804c4524ccd6" providerId="ADAL" clId="{11B9D053-003F-58B5-8C7F-B6637DA463DF}" dt="2026-01-05T15:04:15.585" v="224" actId="552"/>
          <ac:spMkLst>
            <pc:docMk/>
            <pc:sldMk cId="4135625175" sldId="886"/>
            <ac:spMk id="11" creationId="{FE116A9C-DFD5-BC65-5B74-1CFD5C47CFFD}"/>
          </ac:spMkLst>
        </pc:spChg>
        <pc:spChg chg="mod topLvl">
          <ac:chgData name="Vishal Gupta" userId="7b6dcb11-575b-4400-8ec2-804c4524ccd6" providerId="ADAL" clId="{11B9D053-003F-58B5-8C7F-B6637DA463DF}" dt="2026-01-05T15:04:06.751" v="222" actId="14100"/>
          <ac:spMkLst>
            <pc:docMk/>
            <pc:sldMk cId="4135625175" sldId="886"/>
            <ac:spMk id="12" creationId="{954DDCFA-A38F-94B2-DAFB-9B9A691B107B}"/>
          </ac:spMkLst>
        </pc:spChg>
        <pc:spChg chg="mod topLvl">
          <ac:chgData name="Vishal Gupta" userId="7b6dcb11-575b-4400-8ec2-804c4524ccd6" providerId="ADAL" clId="{11B9D053-003F-58B5-8C7F-B6637DA463DF}" dt="2026-01-05T15:04:33.103" v="234" actId="1036"/>
          <ac:spMkLst>
            <pc:docMk/>
            <pc:sldMk cId="4135625175" sldId="886"/>
            <ac:spMk id="13" creationId="{562469A2-FBA4-8A82-A51D-6D45B76D8BFE}"/>
          </ac:spMkLst>
        </pc:spChg>
        <pc:spChg chg="mod topLvl">
          <ac:chgData name="Vishal Gupta" userId="7b6dcb11-575b-4400-8ec2-804c4524ccd6" providerId="ADAL" clId="{11B9D053-003F-58B5-8C7F-B6637DA463DF}" dt="2026-01-05T15:04:21.585" v="226" actId="14100"/>
          <ac:spMkLst>
            <pc:docMk/>
            <pc:sldMk cId="4135625175" sldId="886"/>
            <ac:spMk id="14" creationId="{66790DCC-816A-5EB0-4997-43FCB86B0CAA}"/>
          </ac:spMkLst>
        </pc:spChg>
        <pc:spChg chg="mod topLvl">
          <ac:chgData name="Vishal Gupta" userId="7b6dcb11-575b-4400-8ec2-804c4524ccd6" providerId="ADAL" clId="{11B9D053-003F-58B5-8C7F-B6637DA463DF}" dt="2026-01-05T15:04:50.450" v="246" actId="1076"/>
          <ac:spMkLst>
            <pc:docMk/>
            <pc:sldMk cId="4135625175" sldId="886"/>
            <ac:spMk id="15" creationId="{BF5A46C2-C579-84F1-8699-74BC12D151F8}"/>
          </ac:spMkLst>
        </pc:spChg>
        <pc:grpChg chg="add del mod">
          <ac:chgData name="Vishal Gupta" userId="7b6dcb11-575b-4400-8ec2-804c4524ccd6" providerId="ADAL" clId="{11B9D053-003F-58B5-8C7F-B6637DA463DF}" dt="2026-01-05T15:03:47.362" v="217" actId="165"/>
          <ac:grpSpMkLst>
            <pc:docMk/>
            <pc:sldMk cId="4135625175" sldId="886"/>
            <ac:grpSpMk id="4" creationId="{A335C2AD-CDBC-77DA-0C31-AD42FF07F45E}"/>
          </ac:grpSpMkLst>
        </pc:grpChg>
      </pc:sldChg>
      <pc:sldChg chg="addSp modSp add mod">
        <pc:chgData name="Vishal Gupta" userId="7b6dcb11-575b-4400-8ec2-804c4524ccd6" providerId="ADAL" clId="{11B9D053-003F-58B5-8C7F-B6637DA463DF}" dt="2026-01-05T15:05:07.745" v="249" actId="1036"/>
        <pc:sldMkLst>
          <pc:docMk/>
          <pc:sldMk cId="1741072715" sldId="887"/>
        </pc:sldMkLst>
        <pc:spChg chg="mod">
          <ac:chgData name="Vishal Gupta" userId="7b6dcb11-575b-4400-8ec2-804c4524ccd6" providerId="ADAL" clId="{11B9D053-003F-58B5-8C7F-B6637DA463DF}" dt="2026-01-05T14:55:49.963" v="110" actId="552"/>
          <ac:spMkLst>
            <pc:docMk/>
            <pc:sldMk cId="1741072715" sldId="887"/>
            <ac:spMk id="5" creationId="{77931D79-F5EC-4980-9BAF-37C75F625B8A}"/>
          </ac:spMkLst>
        </pc:spChg>
        <pc:spChg chg="mod">
          <ac:chgData name="Vishal Gupta" userId="7b6dcb11-575b-4400-8ec2-804c4524ccd6" providerId="ADAL" clId="{11B9D053-003F-58B5-8C7F-B6637DA463DF}" dt="2026-01-05T15:05:07.745" v="249" actId="1036"/>
          <ac:spMkLst>
            <pc:docMk/>
            <pc:sldMk cId="1741072715" sldId="887"/>
            <ac:spMk id="9" creationId="{7A34D0C6-F33E-452B-8A74-9334B0907613}"/>
          </ac:spMkLst>
        </pc:spChg>
        <pc:spChg chg="mod">
          <ac:chgData name="Vishal Gupta" userId="7b6dcb11-575b-4400-8ec2-804c4524ccd6" providerId="ADAL" clId="{11B9D053-003F-58B5-8C7F-B6637DA463DF}" dt="2026-01-05T14:53:00.314" v="24" actId="1076"/>
          <ac:spMkLst>
            <pc:docMk/>
            <pc:sldMk cId="1741072715" sldId="887"/>
            <ac:spMk id="12" creationId="{CAA0984D-9389-4E7E-902E-DE4BFA79A3DA}"/>
          </ac:spMkLst>
        </pc:spChg>
        <pc:grpChg chg="add mod">
          <ac:chgData name="Vishal Gupta" userId="7b6dcb11-575b-4400-8ec2-804c4524ccd6" providerId="ADAL" clId="{11B9D053-003F-58B5-8C7F-B6637DA463DF}" dt="2026-01-05T14:53:07.229" v="37" actId="1035"/>
          <ac:grpSpMkLst>
            <pc:docMk/>
            <pc:sldMk cId="1741072715" sldId="887"/>
            <ac:grpSpMk id="4" creationId="{62A90928-A1C6-8DBD-AA39-F17EFC9DB10D}"/>
          </ac:grpSpMkLst>
        </pc:grpChg>
        <pc:picChg chg="mod modCrop">
          <ac:chgData name="Vishal Gupta" userId="7b6dcb11-575b-4400-8ec2-804c4524ccd6" providerId="ADAL" clId="{11B9D053-003F-58B5-8C7F-B6637DA463DF}" dt="2026-01-05T14:55:47.952" v="109" actId="18331"/>
          <ac:picMkLst>
            <pc:docMk/>
            <pc:sldMk cId="1741072715" sldId="887"/>
            <ac:picMk id="2" creationId="{4CFBB585-7D59-4854-9DE5-3DB3C7DDED98}"/>
          </ac:picMkLst>
        </pc:picChg>
        <pc:cxnChg chg="mod">
          <ac:chgData name="Vishal Gupta" userId="7b6dcb11-575b-4400-8ec2-804c4524ccd6" providerId="ADAL" clId="{11B9D053-003F-58B5-8C7F-B6637DA463DF}" dt="2026-01-05T14:53:05.271" v="27" actId="164"/>
          <ac:cxnSpMkLst>
            <pc:docMk/>
            <pc:sldMk cId="1741072715" sldId="887"/>
            <ac:cxnSpMk id="14" creationId="{9660C9D6-DBAA-4D87-8555-1E2077EFFA90}"/>
          </ac:cxnSpMkLst>
        </pc:cxnChg>
        <pc:cxnChg chg="mod">
          <ac:chgData name="Vishal Gupta" userId="7b6dcb11-575b-4400-8ec2-804c4524ccd6" providerId="ADAL" clId="{11B9D053-003F-58B5-8C7F-B6637DA463DF}" dt="2026-01-05T14:53:05.271" v="27" actId="164"/>
          <ac:cxnSpMkLst>
            <pc:docMk/>
            <pc:sldMk cId="1741072715" sldId="887"/>
            <ac:cxnSpMk id="20" creationId="{67B455D7-A234-4236-B859-8ACB3D8B0074}"/>
          </ac:cxnSpMkLst>
        </pc:cxnChg>
      </pc:sldChg>
      <pc:sldMasterChg chg="modSldLayout">
        <pc:chgData name="Vishal Gupta" userId="7b6dcb11-575b-4400-8ec2-804c4524ccd6" providerId="ADAL" clId="{11B9D053-003F-58B5-8C7F-B6637DA463DF}" dt="2026-01-05T14:51:34.534" v="1" actId="20577"/>
        <pc:sldMasterMkLst>
          <pc:docMk/>
          <pc:sldMasterMk cId="2915097349" sldId="2147483708"/>
        </pc:sldMasterMkLst>
        <pc:sldLayoutChg chg="modSp mod">
          <pc:chgData name="Vishal Gupta" userId="7b6dcb11-575b-4400-8ec2-804c4524ccd6" providerId="ADAL" clId="{11B9D053-003F-58B5-8C7F-B6637DA463DF}" dt="2026-01-05T14:50:56.653" v="0" actId="20577"/>
          <pc:sldLayoutMkLst>
            <pc:docMk/>
            <pc:sldMasterMk cId="2915097349" sldId="2147483708"/>
            <pc:sldLayoutMk cId="625890911" sldId="2147483712"/>
          </pc:sldLayoutMkLst>
          <pc:spChg chg="mod">
            <ac:chgData name="Vishal Gupta" userId="7b6dcb11-575b-4400-8ec2-804c4524ccd6" providerId="ADAL" clId="{11B9D053-003F-58B5-8C7F-B6637DA463DF}" dt="2026-01-05T14:50:56.653" v="0" actId="20577"/>
            <ac:spMkLst>
              <pc:docMk/>
              <pc:sldMasterMk cId="2915097349" sldId="2147483708"/>
              <pc:sldLayoutMk cId="625890911" sldId="2147483712"/>
              <ac:spMk id="14" creationId="{9CF3419B-7F31-456E-A914-1D8A3532197C}"/>
            </ac:spMkLst>
          </pc:spChg>
        </pc:sldLayoutChg>
        <pc:sldLayoutChg chg="modSp mod">
          <pc:chgData name="Vishal Gupta" userId="7b6dcb11-575b-4400-8ec2-804c4524ccd6" providerId="ADAL" clId="{11B9D053-003F-58B5-8C7F-B6637DA463DF}" dt="2026-01-05T14:51:34.534" v="1" actId="20577"/>
          <pc:sldLayoutMkLst>
            <pc:docMk/>
            <pc:sldMasterMk cId="2915097349" sldId="2147483708"/>
            <pc:sldLayoutMk cId="3700493490" sldId="2147483720"/>
          </pc:sldLayoutMkLst>
          <pc:spChg chg="mod">
            <ac:chgData name="Vishal Gupta" userId="7b6dcb11-575b-4400-8ec2-804c4524ccd6" providerId="ADAL" clId="{11B9D053-003F-58B5-8C7F-B6637DA463DF}" dt="2026-01-05T14:51:34.534" v="1" actId="20577"/>
            <ac:spMkLst>
              <pc:docMk/>
              <pc:sldMasterMk cId="2915097349" sldId="2147483708"/>
              <pc:sldLayoutMk cId="3700493490" sldId="2147483720"/>
              <ac:spMk id="11" creationId="{172D3428-6828-44A9-81D9-9C3CEF4202F9}"/>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C9D-404B-BC4F-27B9BBBD678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C9D-404B-BC4F-27B9BBBD678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C9D-404B-BC4F-27B9BBBD678D}"/>
              </c:ext>
            </c:extLst>
          </c:dPt>
          <c:cat>
            <c:numRef>
              <c:f>Sheet1!$A$2:$A$4</c:f>
              <c:numCache>
                <c:formatCode>General</c:formatCode>
                <c:ptCount val="3"/>
                <c:pt idx="0">
                  <c:v>65</c:v>
                </c:pt>
                <c:pt idx="1">
                  <c:v>20</c:v>
                </c:pt>
                <c:pt idx="2">
                  <c:v>15</c:v>
                </c:pt>
              </c:numCache>
            </c:numRef>
          </c:cat>
          <c:val>
            <c:numRef>
              <c:f>Sheet1!$B$2:$B$4</c:f>
              <c:numCache>
                <c:formatCode>General</c:formatCode>
                <c:ptCount val="3"/>
                <c:pt idx="0">
                  <c:v>65</c:v>
                </c:pt>
                <c:pt idx="1">
                  <c:v>20</c:v>
                </c:pt>
                <c:pt idx="2">
                  <c:v>15</c:v>
                </c:pt>
              </c:numCache>
            </c:numRef>
          </c:val>
          <c:extLst>
            <c:ext xmlns:c16="http://schemas.microsoft.com/office/drawing/2014/chart" uri="{C3380CC4-5D6E-409C-BE32-E72D297353CC}">
              <c16:uniqueId val="{00000000-9E8C-B247-8409-F3186AE2ECD9}"/>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17FC055-B2F1-45DD-9D24-9C82F3E2C2D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a:extLst>
              <a:ext uri="{FF2B5EF4-FFF2-40B4-BE49-F238E27FC236}">
                <a16:creationId xmlns:a16="http://schemas.microsoft.com/office/drawing/2014/main" id="{D19B1BE1-91B4-43AD-BD9D-95731BF514C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8EB9506-7367-4923-864E-BC408696D278}" type="datetimeFigureOut">
              <a:rPr lang="en-IN" smtClean="0"/>
              <a:t>05/01/26</a:t>
            </a:fld>
            <a:endParaRPr lang="en-IN"/>
          </a:p>
        </p:txBody>
      </p:sp>
      <p:sp>
        <p:nvSpPr>
          <p:cNvPr id="4" name="Footer Placeholder 3">
            <a:extLst>
              <a:ext uri="{FF2B5EF4-FFF2-40B4-BE49-F238E27FC236}">
                <a16:creationId xmlns:a16="http://schemas.microsoft.com/office/drawing/2014/main" id="{4E2951EF-3DF1-4697-B19A-D47BA3C44BB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a:extLst>
              <a:ext uri="{FF2B5EF4-FFF2-40B4-BE49-F238E27FC236}">
                <a16:creationId xmlns:a16="http://schemas.microsoft.com/office/drawing/2014/main" id="{E26B5451-A252-4018-A481-64EF22B0EEA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96606ED-25BF-41B3-8F96-BFE04CD0D210}" type="slidenum">
              <a:rPr lang="en-IN" smtClean="0"/>
              <a:t>‹#›</a:t>
            </a:fld>
            <a:endParaRPr lang="en-IN"/>
          </a:p>
        </p:txBody>
      </p:sp>
    </p:spTree>
    <p:extLst>
      <p:ext uri="{BB962C8B-B14F-4D97-AF65-F5344CB8AC3E}">
        <p14:creationId xmlns:p14="http://schemas.microsoft.com/office/powerpoint/2010/main" val="8021962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6170BB-6A23-4684-9C29-E5DC56E02328}" type="datetimeFigureOut">
              <a:rPr lang="en-IN" smtClean="0"/>
              <a:t>05/01/26</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924A30-AE3D-476A-BD4B-6A39796CAE6F}" type="slidenum">
              <a:rPr lang="en-IN" smtClean="0"/>
              <a:t>‹#›</a:t>
            </a:fld>
            <a:endParaRPr lang="en-IN"/>
          </a:p>
        </p:txBody>
      </p:sp>
    </p:spTree>
    <p:extLst>
      <p:ext uri="{BB962C8B-B14F-4D97-AF65-F5344CB8AC3E}">
        <p14:creationId xmlns:p14="http://schemas.microsoft.com/office/powerpoint/2010/main" val="2107458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IN"/>
          </a:p>
        </p:txBody>
      </p:sp>
      <p:sp>
        <p:nvSpPr>
          <p:cNvPr id="3" name="Notes Placeholder 2"/>
          <p:cNvSpPr>
            <a:spLocks noGrp="1"/>
          </p:cNvSpPr>
          <p:nvPr>
            <p:ph type="body" idx="1"/>
          </p:nvPr>
        </p:nvSpPr>
        <p:spPr/>
        <p:txBody>
          <a:bodyPr/>
          <a:lstStyle/>
          <a:p>
            <a:pPr marL="351155"/>
            <a:r>
              <a:rPr lang="en-US" sz="1800" i="1" spc="-10">
                <a:solidFill>
                  <a:srgbClr val="424242"/>
                </a:solidFill>
                <a:effectLst/>
                <a:latin typeface="Arial" panose="020B0604020202020204" pitchFamily="34" charset="0"/>
                <a:ea typeface="Arial" panose="020B0604020202020204" pitchFamily="34" charset="0"/>
              </a:rPr>
              <a:t>Notes:</a:t>
            </a:r>
            <a:endParaRPr lang="en-IN" sz="1800">
              <a:effectLst/>
              <a:latin typeface="Arial" panose="020B0604020202020204" pitchFamily="34" charset="0"/>
              <a:ea typeface="Arial" panose="020B0604020202020204" pitchFamily="34" charset="0"/>
            </a:endParaRPr>
          </a:p>
          <a:p>
            <a:pPr marL="479425" indent="-342900">
              <a:spcBef>
                <a:spcPts val="125"/>
              </a:spcBef>
              <a:buAutoNum type="arabicPeriod"/>
              <a:tabLst>
                <a:tab pos="349885" algn="l"/>
              </a:tabLst>
            </a:pPr>
            <a:r>
              <a:rPr lang="en-US" sz="1800" i="1">
                <a:solidFill>
                  <a:srgbClr val="282828"/>
                </a:solidFill>
                <a:effectLst/>
              </a:rPr>
              <a:t>Based</a:t>
            </a:r>
            <a:r>
              <a:rPr lang="en-US" sz="1800" i="1" spc="-30">
                <a:solidFill>
                  <a:srgbClr val="282828"/>
                </a:solidFill>
                <a:effectLst/>
              </a:rPr>
              <a:t> </a:t>
            </a:r>
            <a:r>
              <a:rPr lang="en-US" sz="1800" i="1">
                <a:solidFill>
                  <a:srgbClr val="424242"/>
                </a:solidFill>
                <a:effectLst/>
              </a:rPr>
              <a:t>on</a:t>
            </a:r>
            <a:r>
              <a:rPr lang="en-US" sz="1800" i="1" spc="-45">
                <a:solidFill>
                  <a:srgbClr val="424242"/>
                </a:solidFill>
                <a:effectLst/>
              </a:rPr>
              <a:t> </a:t>
            </a:r>
            <a:r>
              <a:rPr lang="en-US" sz="1800" i="1">
                <a:solidFill>
                  <a:srgbClr val="282828"/>
                </a:solidFill>
                <a:effectLst/>
              </a:rPr>
              <a:t>aud</a:t>
            </a:r>
            <a:r>
              <a:rPr lang="en-US" sz="1800" i="1">
                <a:solidFill>
                  <a:srgbClr val="545454"/>
                </a:solidFill>
                <a:effectLst/>
              </a:rPr>
              <a:t>ite</a:t>
            </a:r>
            <a:r>
              <a:rPr lang="en-US" sz="1800" i="1">
                <a:solidFill>
                  <a:srgbClr val="282828"/>
                </a:solidFill>
                <a:effectLst/>
              </a:rPr>
              <a:t>d</a:t>
            </a:r>
            <a:r>
              <a:rPr lang="en-US" sz="1800" i="1" spc="-50">
                <a:solidFill>
                  <a:srgbClr val="282828"/>
                </a:solidFill>
                <a:effectLst/>
              </a:rPr>
              <a:t> </a:t>
            </a:r>
            <a:r>
              <a:rPr lang="en-US" sz="1800">
                <a:solidFill>
                  <a:srgbClr val="424242"/>
                </a:solidFill>
                <a:effectLst/>
              </a:rPr>
              <a:t>restated</a:t>
            </a:r>
            <a:r>
              <a:rPr lang="en-US" sz="1800" spc="-45">
                <a:solidFill>
                  <a:srgbClr val="424242"/>
                </a:solidFill>
                <a:effectLst/>
              </a:rPr>
              <a:t> </a:t>
            </a:r>
            <a:r>
              <a:rPr lang="en-US" sz="1800" i="1">
                <a:solidFill>
                  <a:srgbClr val="424242"/>
                </a:solidFill>
                <a:effectLst/>
              </a:rPr>
              <a:t>financial</a:t>
            </a:r>
            <a:r>
              <a:rPr lang="en-US" sz="1800" i="1" spc="-25">
                <a:solidFill>
                  <a:srgbClr val="424242"/>
                </a:solidFill>
                <a:effectLst/>
              </a:rPr>
              <a:t> </a:t>
            </a:r>
            <a:r>
              <a:rPr lang="en-US" sz="1800" spc="-10">
                <a:solidFill>
                  <a:srgbClr val="424242"/>
                </a:solidFill>
                <a:effectLst/>
              </a:rPr>
              <a:t>s</a:t>
            </a:r>
            <a:r>
              <a:rPr lang="en-US" sz="1800" spc="-10">
                <a:solidFill>
                  <a:srgbClr val="282828"/>
                </a:solidFill>
                <a:effectLst/>
              </a:rPr>
              <a:t>t</a:t>
            </a:r>
            <a:r>
              <a:rPr lang="en-US" sz="1800" spc="-10">
                <a:solidFill>
                  <a:srgbClr val="424242"/>
                </a:solidFill>
                <a:effectLst/>
              </a:rPr>
              <a:t>ateme</a:t>
            </a:r>
            <a:r>
              <a:rPr lang="en-US" sz="1800" spc="-10">
                <a:solidFill>
                  <a:srgbClr val="282828"/>
                </a:solidFill>
                <a:effectLst/>
              </a:rPr>
              <a:t>n</a:t>
            </a:r>
            <a:r>
              <a:rPr lang="en-US" sz="1800" spc="-10">
                <a:solidFill>
                  <a:srgbClr val="424242"/>
                </a:solidFill>
                <a:effectLst/>
              </a:rPr>
              <a:t>ts</a:t>
            </a:r>
            <a:r>
              <a:rPr lang="en-US" sz="1800" spc="-10">
                <a:solidFill>
                  <a:srgbClr val="AFB5BA"/>
                </a:solidFill>
                <a:effectLst/>
              </a:rPr>
              <a:t>.</a:t>
            </a:r>
            <a:r>
              <a:rPr lang="en-IN">
                <a:effectLst/>
              </a:rPr>
              <a:t> </a:t>
            </a:r>
            <a:r>
              <a:rPr lang="en-US" sz="1800" spc="-50">
                <a:solidFill>
                  <a:srgbClr val="545454"/>
                </a:solidFill>
                <a:effectLst/>
                <a:latin typeface="Arial" panose="020B0604020202020204" pitchFamily="34" charset="0"/>
                <a:ea typeface="Arial" panose="020B0604020202020204" pitchFamily="34" charset="0"/>
              </a:rPr>
              <a:t>4</a:t>
            </a:r>
            <a:r>
              <a:rPr lang="en-US" sz="1800">
                <a:solidFill>
                  <a:srgbClr val="545454"/>
                </a:solidFill>
                <a:effectLst/>
                <a:latin typeface="Arial" panose="020B0604020202020204" pitchFamily="34" charset="0"/>
                <a:ea typeface="Arial" panose="020B0604020202020204" pitchFamily="34" charset="0"/>
              </a:rPr>
              <a:t>	</a:t>
            </a:r>
          </a:p>
          <a:p>
            <a:pPr marL="479425" indent="-342900">
              <a:spcBef>
                <a:spcPts val="125"/>
              </a:spcBef>
              <a:buAutoNum type="arabicPeriod"/>
              <a:tabLst>
                <a:tab pos="349885" algn="l"/>
              </a:tabLst>
            </a:pPr>
            <a:r>
              <a:rPr lang="en-US" sz="1800" i="1">
                <a:solidFill>
                  <a:srgbClr val="424242"/>
                </a:solidFill>
                <a:effectLst/>
                <a:latin typeface="Arial" panose="020B0604020202020204" pitchFamily="34" charset="0"/>
                <a:ea typeface="Arial" panose="020B0604020202020204" pitchFamily="34" charset="0"/>
              </a:rPr>
              <a:t>Eligibility</a:t>
            </a:r>
            <a:r>
              <a:rPr lang="en-US" sz="1800" i="1" spc="25">
                <a:solidFill>
                  <a:srgbClr val="424242"/>
                </a:solidFill>
                <a:effectLst/>
                <a:latin typeface="Arial" panose="020B0604020202020204" pitchFamily="34" charset="0"/>
                <a:ea typeface="Arial" panose="020B0604020202020204" pitchFamily="34" charset="0"/>
              </a:rPr>
              <a:t> </a:t>
            </a:r>
            <a:r>
              <a:rPr lang="en-US" sz="1800" i="1">
                <a:solidFill>
                  <a:srgbClr val="282828"/>
                </a:solidFill>
                <a:effectLst/>
                <a:latin typeface="Arial" panose="020B0604020202020204" pitchFamily="34" charset="0"/>
                <a:ea typeface="Arial" panose="020B0604020202020204" pitchFamily="34" charset="0"/>
              </a:rPr>
              <a:t>to</a:t>
            </a:r>
            <a:r>
              <a:rPr lang="en-US" sz="1800" i="1" spc="45">
                <a:solidFill>
                  <a:srgbClr val="282828"/>
                </a:solidFill>
                <a:effectLst/>
                <a:latin typeface="Arial" panose="020B0604020202020204" pitchFamily="34" charset="0"/>
                <a:ea typeface="Arial" panose="020B0604020202020204" pitchFamily="34" charset="0"/>
              </a:rPr>
              <a:t> </a:t>
            </a:r>
            <a:r>
              <a:rPr lang="en-US" sz="1800" i="1">
                <a:solidFill>
                  <a:srgbClr val="282828"/>
                </a:solidFill>
                <a:effectLst/>
                <a:latin typeface="Arial" panose="020B0604020202020204" pitchFamily="34" charset="0"/>
                <a:ea typeface="Arial" panose="020B0604020202020204" pitchFamily="34" charset="0"/>
              </a:rPr>
              <a:t>be</a:t>
            </a:r>
            <a:r>
              <a:rPr lang="en-US" sz="1800" i="1" spc="-45">
                <a:solidFill>
                  <a:srgbClr val="282828"/>
                </a:solidFill>
                <a:effectLst/>
                <a:latin typeface="Arial" panose="020B0604020202020204" pitchFamily="34" charset="0"/>
                <a:ea typeface="Arial" panose="020B0604020202020204" pitchFamily="34" charset="0"/>
              </a:rPr>
              <a:t> </a:t>
            </a:r>
            <a:r>
              <a:rPr lang="en-US" sz="1800" i="1">
                <a:solidFill>
                  <a:srgbClr val="424242"/>
                </a:solidFill>
                <a:effectLst/>
                <a:latin typeface="Arial" panose="020B0604020202020204" pitchFamily="34" charset="0"/>
                <a:ea typeface="Arial" panose="020B0604020202020204" pitchFamily="34" charset="0"/>
              </a:rPr>
              <a:t>checked</a:t>
            </a:r>
            <a:r>
              <a:rPr lang="en-US" sz="1800" i="1" spc="-15">
                <a:solidFill>
                  <a:srgbClr val="424242"/>
                </a:solidFill>
                <a:effectLst/>
                <a:latin typeface="Arial" panose="020B0604020202020204" pitchFamily="34" charset="0"/>
                <a:ea typeface="Arial" panose="020B0604020202020204" pitchFamily="34" charset="0"/>
              </a:rPr>
              <a:t> </a:t>
            </a:r>
            <a:r>
              <a:rPr lang="en-US" sz="1800">
                <a:solidFill>
                  <a:srgbClr val="282828"/>
                </a:solidFill>
                <a:effectLst/>
                <a:latin typeface="Arial" panose="020B0604020202020204" pitchFamily="34" charset="0"/>
                <a:ea typeface="Arial" panose="020B0604020202020204" pitchFamily="34" charset="0"/>
              </a:rPr>
              <a:t>at</a:t>
            </a:r>
            <a:r>
              <a:rPr lang="en-US" sz="1800" spc="-10">
                <a:solidFill>
                  <a:srgbClr val="282828"/>
                </a:solidFill>
                <a:effectLst/>
                <a:latin typeface="Arial" panose="020B0604020202020204" pitchFamily="34" charset="0"/>
                <a:ea typeface="Arial" panose="020B0604020202020204" pitchFamily="34" charset="0"/>
              </a:rPr>
              <a:t> </a:t>
            </a:r>
            <a:r>
              <a:rPr lang="en-US" sz="1800">
                <a:solidFill>
                  <a:srgbClr val="424242"/>
                </a:solidFill>
                <a:effectLst/>
                <a:latin typeface="Arial" panose="020B0604020202020204" pitchFamily="34" charset="0"/>
                <a:ea typeface="Arial" panose="020B0604020202020204" pitchFamily="34" charset="0"/>
              </a:rPr>
              <a:t>both</a:t>
            </a:r>
            <a:r>
              <a:rPr lang="en-US" sz="1800" spc="-40">
                <a:solidFill>
                  <a:srgbClr val="424242"/>
                </a:solidFill>
                <a:effectLst/>
                <a:latin typeface="Arial" panose="020B0604020202020204" pitchFamily="34" charset="0"/>
                <a:ea typeface="Arial" panose="020B0604020202020204" pitchFamily="34" charset="0"/>
              </a:rPr>
              <a:t> </a:t>
            </a:r>
            <a:r>
              <a:rPr lang="en-US" sz="1800" i="1">
                <a:solidFill>
                  <a:srgbClr val="282828"/>
                </a:solidFill>
                <a:effectLst/>
                <a:latin typeface="Arial" panose="020B0604020202020204" pitchFamily="34" charset="0"/>
                <a:ea typeface="Arial" panose="020B0604020202020204" pitchFamily="34" charset="0"/>
              </a:rPr>
              <a:t>DRHP</a:t>
            </a:r>
            <a:r>
              <a:rPr lang="en-US" sz="1800" i="1" spc="-10">
                <a:solidFill>
                  <a:srgbClr val="282828"/>
                </a:solidFill>
                <a:effectLst/>
                <a:latin typeface="Arial" panose="020B0604020202020204" pitchFamily="34" charset="0"/>
                <a:ea typeface="Arial" panose="020B0604020202020204" pitchFamily="34" charset="0"/>
              </a:rPr>
              <a:t> </a:t>
            </a:r>
            <a:r>
              <a:rPr lang="en-US" sz="1800" i="1">
                <a:solidFill>
                  <a:srgbClr val="282828"/>
                </a:solidFill>
                <a:effectLst/>
                <a:latin typeface="Arial" panose="020B0604020202020204" pitchFamily="34" charset="0"/>
                <a:ea typeface="Arial" panose="020B0604020202020204" pitchFamily="34" charset="0"/>
              </a:rPr>
              <a:t>and</a:t>
            </a:r>
            <a:r>
              <a:rPr lang="en-US" sz="1800" i="1" spc="105">
                <a:solidFill>
                  <a:srgbClr val="282828"/>
                </a:solidFill>
                <a:effectLst/>
                <a:latin typeface="Arial" panose="020B0604020202020204" pitchFamily="34" charset="0"/>
                <a:ea typeface="Arial" panose="020B0604020202020204" pitchFamily="34" charset="0"/>
              </a:rPr>
              <a:t> </a:t>
            </a:r>
            <a:r>
              <a:rPr lang="en-US" sz="1800" i="1">
                <a:solidFill>
                  <a:srgbClr val="424242"/>
                </a:solidFill>
                <a:effectLst/>
                <a:latin typeface="Arial" panose="020B0604020202020204" pitchFamily="34" charset="0"/>
                <a:ea typeface="Arial" panose="020B0604020202020204" pitchFamily="34" charset="0"/>
              </a:rPr>
              <a:t>RHP</a:t>
            </a:r>
            <a:r>
              <a:rPr lang="en-US" sz="1800" i="1" spc="-10">
                <a:solidFill>
                  <a:srgbClr val="424242"/>
                </a:solidFill>
                <a:effectLst/>
                <a:latin typeface="Arial" panose="020B0604020202020204" pitchFamily="34" charset="0"/>
                <a:ea typeface="Arial" panose="020B0604020202020204" pitchFamily="34" charset="0"/>
              </a:rPr>
              <a:t> stage</a:t>
            </a:r>
            <a:r>
              <a:rPr lang="en-US" sz="1800" i="1" spc="-10">
                <a:solidFill>
                  <a:srgbClr val="AFB5BA"/>
                </a:solidFill>
                <a:effectLst/>
                <a:latin typeface="Arial" panose="020B0604020202020204" pitchFamily="34" charset="0"/>
                <a:ea typeface="Arial" panose="020B0604020202020204" pitchFamily="34" charset="0"/>
              </a:rPr>
              <a:t>.</a:t>
            </a:r>
            <a:endParaRPr lang="en-IN" sz="1800">
              <a:effectLst/>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5"/>
          </p:nvPr>
        </p:nvSpPr>
        <p:spPr/>
        <p:txBody>
          <a:bodyPr/>
          <a:lstStyle/>
          <a:p>
            <a:fld id="{9F924A30-AE3D-476A-BD4B-6A39796CAE6F}" type="slidenum">
              <a:rPr lang="en-IN" smtClean="0"/>
              <a:t>6</a:t>
            </a:fld>
            <a:endParaRPr lang="en-IN"/>
          </a:p>
        </p:txBody>
      </p:sp>
    </p:spTree>
    <p:extLst>
      <p:ext uri="{BB962C8B-B14F-4D97-AF65-F5344CB8AC3E}">
        <p14:creationId xmlns:p14="http://schemas.microsoft.com/office/powerpoint/2010/main" val="1749646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75736-BBD2-7E5E-107D-E20E18F4A1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7D3F14-FA62-2213-B64F-683663107AB4}"/>
              </a:ext>
            </a:extLst>
          </p:cNvPr>
          <p:cNvSpPr>
            <a:spLocks noGrp="1" noRot="1" noChangeAspect="1"/>
          </p:cNvSpPr>
          <p:nvPr>
            <p:ph type="sldImg"/>
          </p:nvPr>
        </p:nvSpPr>
        <p:spPr/>
        <p:txBody>
          <a:bodyPr/>
          <a:lstStyle/>
          <a:p>
            <a:endParaRPr lang="en-IN"/>
          </a:p>
        </p:txBody>
      </p:sp>
      <p:sp>
        <p:nvSpPr>
          <p:cNvPr id="3" name="Notes Placeholder 2">
            <a:extLst>
              <a:ext uri="{FF2B5EF4-FFF2-40B4-BE49-F238E27FC236}">
                <a16:creationId xmlns:a16="http://schemas.microsoft.com/office/drawing/2014/main" id="{F021565A-D77D-1652-402E-4443CD4C815B}"/>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34B1120E-4294-128F-4B17-63AA3E14A638}"/>
              </a:ext>
            </a:extLst>
          </p:cNvPr>
          <p:cNvSpPr>
            <a:spLocks noGrp="1"/>
          </p:cNvSpPr>
          <p:nvPr>
            <p:ph type="sldNum" sz="quarter" idx="5"/>
          </p:nvPr>
        </p:nvSpPr>
        <p:spPr/>
        <p:txBody>
          <a:bodyPr/>
          <a:lstStyle/>
          <a:p>
            <a:fld id="{9F924A30-AE3D-476A-BD4B-6A39796CAE6F}" type="slidenum">
              <a:rPr lang="en-IN" smtClean="0"/>
              <a:t>11</a:t>
            </a:fld>
            <a:endParaRPr lang="en-IN"/>
          </a:p>
        </p:txBody>
      </p:sp>
    </p:spTree>
    <p:extLst>
      <p:ext uri="{BB962C8B-B14F-4D97-AF65-F5344CB8AC3E}">
        <p14:creationId xmlns:p14="http://schemas.microsoft.com/office/powerpoint/2010/main" val="1435781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F924A30-AE3D-476A-BD4B-6A39796CAE6F}" type="slidenum">
              <a:rPr lang="en-IN" smtClean="0"/>
              <a:t>15</a:t>
            </a:fld>
            <a:endParaRPr lang="en-IN"/>
          </a:p>
        </p:txBody>
      </p:sp>
    </p:spTree>
    <p:extLst>
      <p:ext uri="{BB962C8B-B14F-4D97-AF65-F5344CB8AC3E}">
        <p14:creationId xmlns:p14="http://schemas.microsoft.com/office/powerpoint/2010/main" val="21583163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F924A30-AE3D-476A-BD4B-6A39796CAE6F}" type="slidenum">
              <a:rPr lang="en-IN" smtClean="0"/>
              <a:t>17</a:t>
            </a:fld>
            <a:endParaRPr lang="en-IN"/>
          </a:p>
        </p:txBody>
      </p:sp>
    </p:spTree>
    <p:extLst>
      <p:ext uri="{BB962C8B-B14F-4D97-AF65-F5344CB8AC3E}">
        <p14:creationId xmlns:p14="http://schemas.microsoft.com/office/powerpoint/2010/main" val="409759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3025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Divider 4">
    <p:bg>
      <p:bgPr>
        <a:gradFill flip="none" rotWithShape="1">
          <a:gsLst>
            <a:gs pos="0">
              <a:schemeClr val="accent1"/>
            </a:gs>
            <a:gs pos="100000">
              <a:schemeClr val="tx1">
                <a:lumMod val="85000"/>
                <a:lumOff val="15000"/>
              </a:schemeClr>
            </a:gs>
          </a:gsLst>
          <a:lin ang="27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B0CFC-A913-4704-9B02-9009B2D314E4}"/>
              </a:ext>
            </a:extLst>
          </p:cNvPr>
          <p:cNvSpPr>
            <a:spLocks noGrp="1"/>
          </p:cNvSpPr>
          <p:nvPr>
            <p:ph type="title"/>
          </p:nvPr>
        </p:nvSpPr>
        <p:spPr>
          <a:xfrm>
            <a:off x="457200" y="1811338"/>
            <a:ext cx="11277600" cy="664797"/>
          </a:xfrm>
        </p:spPr>
        <p:txBody>
          <a:bodyPr anchor="t">
            <a:spAutoFit/>
          </a:bodyPr>
          <a:lstStyle>
            <a:lvl1pPr>
              <a:defRPr sz="4800" b="0">
                <a:solidFill>
                  <a:schemeClr val="bg1"/>
                </a:solidFill>
                <a:latin typeface="+mn-lt"/>
                <a:ea typeface="Verdana" panose="020B0604030504040204" pitchFamily="34" charset="0"/>
              </a:defRPr>
            </a:lvl1pPr>
          </a:lstStyle>
          <a:p>
            <a:r>
              <a:rPr lang="en-GB"/>
              <a:t>Click to edit Master title style</a:t>
            </a:r>
            <a:endParaRPr lang="en-IN"/>
          </a:p>
        </p:txBody>
      </p:sp>
      <p:sp>
        <p:nvSpPr>
          <p:cNvPr id="6" name="TextBox 5">
            <a:extLst>
              <a:ext uri="{FF2B5EF4-FFF2-40B4-BE49-F238E27FC236}">
                <a16:creationId xmlns:a16="http://schemas.microsoft.com/office/drawing/2014/main" id="{2C77C2AB-EE53-40F5-A24C-0007868AEF5C}"/>
              </a:ext>
            </a:extLst>
          </p:cNvPr>
          <p:cNvSpPr txBox="1"/>
          <p:nvPr/>
        </p:nvSpPr>
        <p:spPr>
          <a:xfrm>
            <a:off x="839709" y="6534483"/>
            <a:ext cx="5332491"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chemeClr val="bg1"/>
                </a:solidFill>
                <a:latin typeface="+mn-lt"/>
                <a:ea typeface="Verdana" panose="020B0604030504040204" pitchFamily="34" charset="0"/>
              </a:rPr>
              <a:t>Copyright © JSA | all rights reserved</a:t>
            </a:r>
            <a:endParaRPr lang="en-IN" sz="1000">
              <a:solidFill>
                <a:schemeClr val="bg1"/>
              </a:solidFill>
              <a:latin typeface="+mn-lt"/>
              <a:ea typeface="Verdana" panose="020B0604030504040204" pitchFamily="34" charset="0"/>
            </a:endParaRPr>
          </a:p>
        </p:txBody>
      </p:sp>
      <p:sp>
        <p:nvSpPr>
          <p:cNvPr id="7" name="TextBox 6">
            <a:extLst>
              <a:ext uri="{FF2B5EF4-FFF2-40B4-BE49-F238E27FC236}">
                <a16:creationId xmlns:a16="http://schemas.microsoft.com/office/drawing/2014/main" id="{B9697D99-4C79-4953-86E3-C76FA4FCDAE2}"/>
              </a:ext>
            </a:extLst>
          </p:cNvPr>
          <p:cNvSpPr txBox="1"/>
          <p:nvPr/>
        </p:nvSpPr>
        <p:spPr>
          <a:xfrm>
            <a:off x="457200" y="6534483"/>
            <a:ext cx="365760"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25B1E99-8BD5-46F7-A518-7C127293C0B1}" type="slidenum">
              <a:rPr lang="en-IN" sz="1000" smtClean="0">
                <a:solidFill>
                  <a:schemeClr val="bg1"/>
                </a:solidFill>
                <a:latin typeface="+mn-lt"/>
                <a:ea typeface="Verdana" panose="020B060403050404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endParaRPr lang="en-IN" sz="1000">
              <a:solidFill>
                <a:schemeClr val="bg1"/>
              </a:solidFill>
              <a:latin typeface="+mn-lt"/>
              <a:ea typeface="Verdana" panose="020B0604030504040204" pitchFamily="34" charset="0"/>
            </a:endParaRPr>
          </a:p>
        </p:txBody>
      </p:sp>
      <p:sp>
        <p:nvSpPr>
          <p:cNvPr id="8" name="TextBox 7">
            <a:extLst>
              <a:ext uri="{FF2B5EF4-FFF2-40B4-BE49-F238E27FC236}">
                <a16:creationId xmlns:a16="http://schemas.microsoft.com/office/drawing/2014/main" id="{21504530-6446-43A0-856F-509BE38FD70E}"/>
              </a:ext>
            </a:extLst>
          </p:cNvPr>
          <p:cNvSpPr txBox="1"/>
          <p:nvPr/>
        </p:nvSpPr>
        <p:spPr>
          <a:xfrm>
            <a:off x="6402309" y="6534483"/>
            <a:ext cx="5332491" cy="153888"/>
          </a:xfrm>
          <a:prstGeom prst="rect">
            <a:avLst/>
          </a:prstGeom>
          <a:noFill/>
        </p:spPr>
        <p:txBody>
          <a:bodyPr wrap="square" lIns="0" tIns="0" rIns="0" bIns="0" rtlCol="0" anchor="ctr">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a:solidFill>
                  <a:schemeClr val="bg1"/>
                </a:solidFill>
                <a:latin typeface="+mn-lt"/>
                <a:ea typeface="Verdana" panose="020B0604030504040204" pitchFamily="34" charset="0"/>
              </a:rPr>
              <a:t>Footer</a:t>
            </a:r>
          </a:p>
        </p:txBody>
      </p:sp>
    </p:spTree>
    <p:extLst>
      <p:ext uri="{BB962C8B-B14F-4D97-AF65-F5344CB8AC3E}">
        <p14:creationId xmlns:p14="http://schemas.microsoft.com/office/powerpoint/2010/main" val="27827165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Divider 4">
    <p:bg>
      <p:bgPr>
        <a:solidFill>
          <a:schemeClr val="accent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B0CFC-A913-4704-9B02-9009B2D314E4}"/>
              </a:ext>
            </a:extLst>
          </p:cNvPr>
          <p:cNvSpPr>
            <a:spLocks noGrp="1"/>
          </p:cNvSpPr>
          <p:nvPr>
            <p:ph type="title"/>
          </p:nvPr>
        </p:nvSpPr>
        <p:spPr>
          <a:xfrm>
            <a:off x="457200" y="1811338"/>
            <a:ext cx="11277600" cy="664797"/>
          </a:xfrm>
        </p:spPr>
        <p:txBody>
          <a:bodyPr anchor="t">
            <a:spAutoFit/>
          </a:bodyPr>
          <a:lstStyle>
            <a:lvl1pPr>
              <a:defRPr sz="4800" b="0">
                <a:solidFill>
                  <a:schemeClr val="bg1"/>
                </a:solidFill>
                <a:latin typeface="+mn-lt"/>
                <a:ea typeface="Verdana" panose="020B0604030504040204" pitchFamily="34" charset="0"/>
              </a:defRPr>
            </a:lvl1pPr>
          </a:lstStyle>
          <a:p>
            <a:r>
              <a:rPr lang="en-GB"/>
              <a:t>Click to edit Master title style</a:t>
            </a:r>
            <a:endParaRPr lang="en-IN"/>
          </a:p>
        </p:txBody>
      </p:sp>
      <p:sp>
        <p:nvSpPr>
          <p:cNvPr id="6" name="TextBox 5">
            <a:extLst>
              <a:ext uri="{FF2B5EF4-FFF2-40B4-BE49-F238E27FC236}">
                <a16:creationId xmlns:a16="http://schemas.microsoft.com/office/drawing/2014/main" id="{77BE7279-3262-43D0-8B6B-1840BFADF1A1}"/>
              </a:ext>
            </a:extLst>
          </p:cNvPr>
          <p:cNvSpPr txBox="1"/>
          <p:nvPr/>
        </p:nvSpPr>
        <p:spPr>
          <a:xfrm>
            <a:off x="839709" y="6534483"/>
            <a:ext cx="5332491"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chemeClr val="bg1"/>
                </a:solidFill>
                <a:latin typeface="+mn-lt"/>
                <a:ea typeface="Verdana" panose="020B0604030504040204" pitchFamily="34" charset="0"/>
              </a:rPr>
              <a:t>Copyright © JSA | all rights reserved</a:t>
            </a:r>
            <a:endParaRPr lang="en-IN" sz="1000">
              <a:solidFill>
                <a:schemeClr val="bg1"/>
              </a:solidFill>
              <a:latin typeface="+mn-lt"/>
              <a:ea typeface="Verdana" panose="020B0604030504040204" pitchFamily="34" charset="0"/>
            </a:endParaRPr>
          </a:p>
        </p:txBody>
      </p:sp>
      <p:sp>
        <p:nvSpPr>
          <p:cNvPr id="8" name="TextBox 7">
            <a:extLst>
              <a:ext uri="{FF2B5EF4-FFF2-40B4-BE49-F238E27FC236}">
                <a16:creationId xmlns:a16="http://schemas.microsoft.com/office/drawing/2014/main" id="{4F4A36F8-4B61-4AC4-9BAF-09C8271C40E4}"/>
              </a:ext>
            </a:extLst>
          </p:cNvPr>
          <p:cNvSpPr txBox="1"/>
          <p:nvPr/>
        </p:nvSpPr>
        <p:spPr>
          <a:xfrm>
            <a:off x="457200" y="6534483"/>
            <a:ext cx="365760"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25B1E99-8BD5-46F7-A518-7C127293C0B1}" type="slidenum">
              <a:rPr lang="en-IN" sz="1000" smtClean="0">
                <a:solidFill>
                  <a:schemeClr val="bg1"/>
                </a:solidFill>
                <a:latin typeface="+mn-lt"/>
                <a:ea typeface="Verdana" panose="020B060403050404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endParaRPr lang="en-IN" sz="1000">
              <a:solidFill>
                <a:schemeClr val="bg1"/>
              </a:solidFill>
              <a:latin typeface="+mn-lt"/>
              <a:ea typeface="Verdana" panose="020B0604030504040204" pitchFamily="34" charset="0"/>
            </a:endParaRPr>
          </a:p>
        </p:txBody>
      </p:sp>
      <p:sp>
        <p:nvSpPr>
          <p:cNvPr id="10" name="TextBox 9">
            <a:extLst>
              <a:ext uri="{FF2B5EF4-FFF2-40B4-BE49-F238E27FC236}">
                <a16:creationId xmlns:a16="http://schemas.microsoft.com/office/drawing/2014/main" id="{F865D7E7-D8D8-4242-9B8A-958F4BBAFF26}"/>
              </a:ext>
            </a:extLst>
          </p:cNvPr>
          <p:cNvSpPr txBox="1"/>
          <p:nvPr/>
        </p:nvSpPr>
        <p:spPr>
          <a:xfrm>
            <a:off x="6402309" y="6534483"/>
            <a:ext cx="5332491" cy="153888"/>
          </a:xfrm>
          <a:prstGeom prst="rect">
            <a:avLst/>
          </a:prstGeom>
          <a:noFill/>
        </p:spPr>
        <p:txBody>
          <a:bodyPr wrap="square" lIns="0" tIns="0" rIns="0" bIns="0" rtlCol="0" anchor="ctr">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a:solidFill>
                  <a:schemeClr val="bg1"/>
                </a:solidFill>
                <a:latin typeface="+mn-lt"/>
                <a:ea typeface="Verdana" panose="020B0604030504040204" pitchFamily="34" charset="0"/>
              </a:rPr>
              <a:t>Footer</a:t>
            </a:r>
          </a:p>
        </p:txBody>
      </p:sp>
    </p:spTree>
    <p:extLst>
      <p:ext uri="{BB962C8B-B14F-4D97-AF65-F5344CB8AC3E}">
        <p14:creationId xmlns:p14="http://schemas.microsoft.com/office/powerpoint/2010/main" val="3411389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Disclaimer">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21845AB-6A8C-428E-8D7A-FD65FACAF92E}"/>
              </a:ext>
            </a:extLst>
          </p:cNvPr>
          <p:cNvGrpSpPr>
            <a:grpSpLocks noChangeAspect="1"/>
          </p:cNvGrpSpPr>
          <p:nvPr/>
        </p:nvGrpSpPr>
        <p:grpSpPr>
          <a:xfrm>
            <a:off x="5295900" y="2462715"/>
            <a:ext cx="1600200" cy="1079130"/>
            <a:chOff x="668338" y="571500"/>
            <a:chExt cx="1579563" cy="1065213"/>
          </a:xfrm>
        </p:grpSpPr>
        <p:sp>
          <p:nvSpPr>
            <p:cNvPr id="3" name="Freeform 5">
              <a:extLst>
                <a:ext uri="{FF2B5EF4-FFF2-40B4-BE49-F238E27FC236}">
                  <a16:creationId xmlns:a16="http://schemas.microsoft.com/office/drawing/2014/main" id="{F336F2BA-BD8E-4B41-9045-71797E205740}"/>
                </a:ext>
              </a:extLst>
            </p:cNvPr>
            <p:cNvSpPr>
              <a:spLocks noEditPoints="1"/>
            </p:cNvSpPr>
            <p:nvPr/>
          </p:nvSpPr>
          <p:spPr bwMode="auto">
            <a:xfrm>
              <a:off x="669925" y="1527175"/>
              <a:ext cx="1577975" cy="109538"/>
            </a:xfrm>
            <a:custGeom>
              <a:avLst/>
              <a:gdLst>
                <a:gd name="T0" fmla="*/ 0 w 1388"/>
                <a:gd name="T1" fmla="*/ 76 h 96"/>
                <a:gd name="T2" fmla="*/ 58 w 1388"/>
                <a:gd name="T3" fmla="*/ 66 h 96"/>
                <a:gd name="T4" fmla="*/ 47 w 1388"/>
                <a:gd name="T5" fmla="*/ 64 h 96"/>
                <a:gd name="T6" fmla="*/ 47 w 1388"/>
                <a:gd name="T7" fmla="*/ 60 h 96"/>
                <a:gd name="T8" fmla="*/ 125 w 1388"/>
                <a:gd name="T9" fmla="*/ 2 h 96"/>
                <a:gd name="T10" fmla="*/ 107 w 1388"/>
                <a:gd name="T11" fmla="*/ 95 h 96"/>
                <a:gd name="T12" fmla="*/ 108 w 1388"/>
                <a:gd name="T13" fmla="*/ 35 h 96"/>
                <a:gd name="T14" fmla="*/ 190 w 1388"/>
                <a:gd name="T15" fmla="*/ 94 h 96"/>
                <a:gd name="T16" fmla="*/ 185 w 1388"/>
                <a:gd name="T17" fmla="*/ 80 h 96"/>
                <a:gd name="T18" fmla="*/ 225 w 1388"/>
                <a:gd name="T19" fmla="*/ 60 h 96"/>
                <a:gd name="T20" fmla="*/ 257 w 1388"/>
                <a:gd name="T21" fmla="*/ 26 h 96"/>
                <a:gd name="T22" fmla="*/ 276 w 1388"/>
                <a:gd name="T23" fmla="*/ 60 h 96"/>
                <a:gd name="T24" fmla="*/ 316 w 1388"/>
                <a:gd name="T25" fmla="*/ 60 h 96"/>
                <a:gd name="T26" fmla="*/ 335 w 1388"/>
                <a:gd name="T27" fmla="*/ 26 h 96"/>
                <a:gd name="T28" fmla="*/ 389 w 1388"/>
                <a:gd name="T29" fmla="*/ 48 h 96"/>
                <a:gd name="T30" fmla="*/ 399 w 1388"/>
                <a:gd name="T31" fmla="*/ 95 h 96"/>
                <a:gd name="T32" fmla="*/ 434 w 1388"/>
                <a:gd name="T33" fmla="*/ 51 h 96"/>
                <a:gd name="T34" fmla="*/ 417 w 1388"/>
                <a:gd name="T35" fmla="*/ 80 h 96"/>
                <a:gd name="T36" fmla="*/ 422 w 1388"/>
                <a:gd name="T37" fmla="*/ 64 h 96"/>
                <a:gd name="T38" fmla="*/ 483 w 1388"/>
                <a:gd name="T39" fmla="*/ 36 h 96"/>
                <a:gd name="T40" fmla="*/ 460 w 1388"/>
                <a:gd name="T41" fmla="*/ 27 h 96"/>
                <a:gd name="T42" fmla="*/ 476 w 1388"/>
                <a:gd name="T43" fmla="*/ 95 h 96"/>
                <a:gd name="T44" fmla="*/ 509 w 1388"/>
                <a:gd name="T45" fmla="*/ 63 h 96"/>
                <a:gd name="T46" fmla="*/ 559 w 1388"/>
                <a:gd name="T47" fmla="*/ 74 h 96"/>
                <a:gd name="T48" fmla="*/ 547 w 1388"/>
                <a:gd name="T49" fmla="*/ 54 h 96"/>
                <a:gd name="T50" fmla="*/ 604 w 1388"/>
                <a:gd name="T51" fmla="*/ 53 h 96"/>
                <a:gd name="T52" fmla="*/ 602 w 1388"/>
                <a:gd name="T53" fmla="*/ 26 h 96"/>
                <a:gd name="T54" fmla="*/ 604 w 1388"/>
                <a:gd name="T55" fmla="*/ 86 h 96"/>
                <a:gd name="T56" fmla="*/ 729 w 1388"/>
                <a:gd name="T57" fmla="*/ 0 h 96"/>
                <a:gd name="T58" fmla="*/ 750 w 1388"/>
                <a:gd name="T59" fmla="*/ 83 h 96"/>
                <a:gd name="T60" fmla="*/ 754 w 1388"/>
                <a:gd name="T61" fmla="*/ 50 h 96"/>
                <a:gd name="T62" fmla="*/ 707 w 1388"/>
                <a:gd name="T63" fmla="*/ 68 h 96"/>
                <a:gd name="T64" fmla="*/ 728 w 1388"/>
                <a:gd name="T65" fmla="*/ 9 h 96"/>
                <a:gd name="T66" fmla="*/ 861 w 1388"/>
                <a:gd name="T67" fmla="*/ 95 h 96"/>
                <a:gd name="T68" fmla="*/ 874 w 1388"/>
                <a:gd name="T69" fmla="*/ 46 h 96"/>
                <a:gd name="T70" fmla="*/ 865 w 1388"/>
                <a:gd name="T71" fmla="*/ 66 h 96"/>
                <a:gd name="T72" fmla="*/ 905 w 1388"/>
                <a:gd name="T73" fmla="*/ 60 h 96"/>
                <a:gd name="T74" fmla="*/ 936 w 1388"/>
                <a:gd name="T75" fmla="*/ 26 h 96"/>
                <a:gd name="T76" fmla="*/ 955 w 1388"/>
                <a:gd name="T77" fmla="*/ 60 h 96"/>
                <a:gd name="T78" fmla="*/ 999 w 1388"/>
                <a:gd name="T79" fmla="*/ 2 h 96"/>
                <a:gd name="T80" fmla="*/ 1034 w 1388"/>
                <a:gd name="T81" fmla="*/ 27 h 96"/>
                <a:gd name="T82" fmla="*/ 1034 w 1388"/>
                <a:gd name="T83" fmla="*/ 2 h 96"/>
                <a:gd name="T84" fmla="*/ 1067 w 1388"/>
                <a:gd name="T85" fmla="*/ 60 h 96"/>
                <a:gd name="T86" fmla="*/ 1085 w 1388"/>
                <a:gd name="T87" fmla="*/ 26 h 96"/>
                <a:gd name="T88" fmla="*/ 1130 w 1388"/>
                <a:gd name="T89" fmla="*/ 94 h 96"/>
                <a:gd name="T90" fmla="*/ 1130 w 1388"/>
                <a:gd name="T91" fmla="*/ 14 h 96"/>
                <a:gd name="T92" fmla="*/ 1190 w 1388"/>
                <a:gd name="T93" fmla="*/ 84 h 96"/>
                <a:gd name="T94" fmla="*/ 1190 w 1388"/>
                <a:gd name="T95" fmla="*/ 27 h 96"/>
                <a:gd name="T96" fmla="*/ 1159 w 1388"/>
                <a:gd name="T97" fmla="*/ 27 h 96"/>
                <a:gd name="T98" fmla="*/ 1192 w 1388"/>
                <a:gd name="T99" fmla="*/ 94 h 96"/>
                <a:gd name="T100" fmla="*/ 1260 w 1388"/>
                <a:gd name="T101" fmla="*/ 84 h 96"/>
                <a:gd name="T102" fmla="*/ 1216 w 1388"/>
                <a:gd name="T103" fmla="*/ 60 h 96"/>
                <a:gd name="T104" fmla="*/ 1287 w 1388"/>
                <a:gd name="T105" fmla="*/ 94 h 96"/>
                <a:gd name="T106" fmla="*/ 1323 w 1388"/>
                <a:gd name="T107" fmla="*/ 29 h 96"/>
                <a:gd name="T108" fmla="*/ 1287 w 1388"/>
                <a:gd name="T109" fmla="*/ 27 h 96"/>
                <a:gd name="T110" fmla="*/ 1361 w 1388"/>
                <a:gd name="T111" fmla="*/ 53 h 96"/>
                <a:gd name="T112" fmla="*/ 1359 w 1388"/>
                <a:gd name="T113" fmla="*/ 26 h 96"/>
                <a:gd name="T114" fmla="*/ 1361 w 1388"/>
                <a:gd name="T115" fmla="*/ 8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388" h="96">
                  <a:moveTo>
                    <a:pt x="13" y="48"/>
                  </a:moveTo>
                  <a:cubicBezTo>
                    <a:pt x="15" y="42"/>
                    <a:pt x="16" y="35"/>
                    <a:pt x="31" y="35"/>
                  </a:cubicBezTo>
                  <a:cubicBezTo>
                    <a:pt x="47" y="35"/>
                    <a:pt x="47" y="44"/>
                    <a:pt x="47" y="52"/>
                  </a:cubicBezTo>
                  <a:cubicBezTo>
                    <a:pt x="40" y="54"/>
                    <a:pt x="28" y="55"/>
                    <a:pt x="26" y="55"/>
                  </a:cubicBezTo>
                  <a:cubicBezTo>
                    <a:pt x="19" y="56"/>
                    <a:pt x="0" y="58"/>
                    <a:pt x="0" y="76"/>
                  </a:cubicBezTo>
                  <a:cubicBezTo>
                    <a:pt x="0" y="87"/>
                    <a:pt x="8" y="95"/>
                    <a:pt x="23" y="95"/>
                  </a:cubicBezTo>
                  <a:cubicBezTo>
                    <a:pt x="30" y="95"/>
                    <a:pt x="38" y="94"/>
                    <a:pt x="48" y="85"/>
                  </a:cubicBezTo>
                  <a:cubicBezTo>
                    <a:pt x="48" y="87"/>
                    <a:pt x="48" y="90"/>
                    <a:pt x="50" y="94"/>
                  </a:cubicBezTo>
                  <a:cubicBezTo>
                    <a:pt x="62" y="94"/>
                    <a:pt x="62" y="94"/>
                    <a:pt x="62" y="94"/>
                  </a:cubicBezTo>
                  <a:cubicBezTo>
                    <a:pt x="58" y="87"/>
                    <a:pt x="58" y="83"/>
                    <a:pt x="58" y="66"/>
                  </a:cubicBezTo>
                  <a:cubicBezTo>
                    <a:pt x="58" y="51"/>
                    <a:pt x="58" y="51"/>
                    <a:pt x="58" y="51"/>
                  </a:cubicBezTo>
                  <a:cubicBezTo>
                    <a:pt x="58" y="39"/>
                    <a:pt x="58" y="26"/>
                    <a:pt x="32" y="26"/>
                  </a:cubicBezTo>
                  <a:cubicBezTo>
                    <a:pt x="7" y="26"/>
                    <a:pt x="3" y="40"/>
                    <a:pt x="2" y="46"/>
                  </a:cubicBezTo>
                  <a:cubicBezTo>
                    <a:pt x="13" y="48"/>
                    <a:pt x="13" y="48"/>
                    <a:pt x="13" y="48"/>
                  </a:cubicBezTo>
                  <a:close/>
                  <a:moveTo>
                    <a:pt x="47" y="64"/>
                  </a:moveTo>
                  <a:cubicBezTo>
                    <a:pt x="47" y="70"/>
                    <a:pt x="46" y="75"/>
                    <a:pt x="42" y="80"/>
                  </a:cubicBezTo>
                  <a:cubicBezTo>
                    <a:pt x="36" y="86"/>
                    <a:pt x="29" y="86"/>
                    <a:pt x="26" y="86"/>
                  </a:cubicBezTo>
                  <a:cubicBezTo>
                    <a:pt x="16" y="86"/>
                    <a:pt x="12" y="81"/>
                    <a:pt x="12" y="76"/>
                  </a:cubicBezTo>
                  <a:cubicBezTo>
                    <a:pt x="12" y="67"/>
                    <a:pt x="21" y="66"/>
                    <a:pt x="28" y="65"/>
                  </a:cubicBezTo>
                  <a:cubicBezTo>
                    <a:pt x="34" y="64"/>
                    <a:pt x="42" y="62"/>
                    <a:pt x="47" y="60"/>
                  </a:cubicBezTo>
                  <a:cubicBezTo>
                    <a:pt x="47" y="64"/>
                    <a:pt x="47" y="64"/>
                    <a:pt x="47" y="64"/>
                  </a:cubicBezTo>
                  <a:close/>
                  <a:moveTo>
                    <a:pt x="126" y="94"/>
                  </a:moveTo>
                  <a:cubicBezTo>
                    <a:pt x="136" y="94"/>
                    <a:pt x="136" y="94"/>
                    <a:pt x="136" y="94"/>
                  </a:cubicBezTo>
                  <a:cubicBezTo>
                    <a:pt x="136" y="2"/>
                    <a:pt x="136" y="2"/>
                    <a:pt x="136" y="2"/>
                  </a:cubicBezTo>
                  <a:cubicBezTo>
                    <a:pt x="125" y="2"/>
                    <a:pt x="125" y="2"/>
                    <a:pt x="125" y="2"/>
                  </a:cubicBezTo>
                  <a:cubicBezTo>
                    <a:pt x="125" y="35"/>
                    <a:pt x="125" y="35"/>
                    <a:pt x="125" y="35"/>
                  </a:cubicBezTo>
                  <a:cubicBezTo>
                    <a:pt x="125" y="35"/>
                    <a:pt x="125" y="35"/>
                    <a:pt x="125" y="35"/>
                  </a:cubicBezTo>
                  <a:cubicBezTo>
                    <a:pt x="121" y="29"/>
                    <a:pt x="115" y="26"/>
                    <a:pt x="107" y="26"/>
                  </a:cubicBezTo>
                  <a:cubicBezTo>
                    <a:pt x="90" y="26"/>
                    <a:pt x="79" y="39"/>
                    <a:pt x="79" y="60"/>
                  </a:cubicBezTo>
                  <a:cubicBezTo>
                    <a:pt x="79" y="82"/>
                    <a:pt x="91" y="95"/>
                    <a:pt x="107" y="95"/>
                  </a:cubicBezTo>
                  <a:cubicBezTo>
                    <a:pt x="110" y="95"/>
                    <a:pt x="120" y="95"/>
                    <a:pt x="126" y="85"/>
                  </a:cubicBezTo>
                  <a:cubicBezTo>
                    <a:pt x="126" y="85"/>
                    <a:pt x="126" y="85"/>
                    <a:pt x="126" y="85"/>
                  </a:cubicBezTo>
                  <a:cubicBezTo>
                    <a:pt x="126" y="94"/>
                    <a:pt x="126" y="94"/>
                    <a:pt x="126" y="94"/>
                  </a:cubicBezTo>
                  <a:close/>
                  <a:moveTo>
                    <a:pt x="90" y="60"/>
                  </a:moveTo>
                  <a:cubicBezTo>
                    <a:pt x="90" y="56"/>
                    <a:pt x="91" y="35"/>
                    <a:pt x="108" y="35"/>
                  </a:cubicBezTo>
                  <a:cubicBezTo>
                    <a:pt x="122" y="35"/>
                    <a:pt x="126" y="48"/>
                    <a:pt x="126" y="61"/>
                  </a:cubicBezTo>
                  <a:cubicBezTo>
                    <a:pt x="126" y="84"/>
                    <a:pt x="112" y="86"/>
                    <a:pt x="108" y="86"/>
                  </a:cubicBezTo>
                  <a:cubicBezTo>
                    <a:pt x="102" y="86"/>
                    <a:pt x="90" y="81"/>
                    <a:pt x="90" y="60"/>
                  </a:cubicBezTo>
                  <a:close/>
                  <a:moveTo>
                    <a:pt x="180" y="94"/>
                  </a:moveTo>
                  <a:cubicBezTo>
                    <a:pt x="190" y="94"/>
                    <a:pt x="190" y="94"/>
                    <a:pt x="190" y="94"/>
                  </a:cubicBezTo>
                  <a:cubicBezTo>
                    <a:pt x="215" y="27"/>
                    <a:pt x="215" y="27"/>
                    <a:pt x="215" y="27"/>
                  </a:cubicBezTo>
                  <a:cubicBezTo>
                    <a:pt x="204" y="27"/>
                    <a:pt x="204" y="27"/>
                    <a:pt x="204" y="27"/>
                  </a:cubicBezTo>
                  <a:cubicBezTo>
                    <a:pt x="189" y="68"/>
                    <a:pt x="189" y="68"/>
                    <a:pt x="189" y="68"/>
                  </a:cubicBezTo>
                  <a:cubicBezTo>
                    <a:pt x="188" y="71"/>
                    <a:pt x="186" y="75"/>
                    <a:pt x="185" y="80"/>
                  </a:cubicBezTo>
                  <a:cubicBezTo>
                    <a:pt x="185" y="80"/>
                    <a:pt x="185" y="80"/>
                    <a:pt x="185" y="80"/>
                  </a:cubicBezTo>
                  <a:cubicBezTo>
                    <a:pt x="184" y="77"/>
                    <a:pt x="183" y="73"/>
                    <a:pt x="181" y="67"/>
                  </a:cubicBezTo>
                  <a:cubicBezTo>
                    <a:pt x="166" y="27"/>
                    <a:pt x="166" y="27"/>
                    <a:pt x="166" y="27"/>
                  </a:cubicBezTo>
                  <a:cubicBezTo>
                    <a:pt x="154" y="27"/>
                    <a:pt x="154" y="27"/>
                    <a:pt x="154" y="27"/>
                  </a:cubicBezTo>
                  <a:cubicBezTo>
                    <a:pt x="180" y="94"/>
                    <a:pt x="180" y="94"/>
                    <a:pt x="180" y="94"/>
                  </a:cubicBezTo>
                  <a:close/>
                  <a:moveTo>
                    <a:pt x="225" y="60"/>
                  </a:moveTo>
                  <a:cubicBezTo>
                    <a:pt x="225" y="65"/>
                    <a:pt x="226" y="76"/>
                    <a:pt x="232" y="84"/>
                  </a:cubicBezTo>
                  <a:cubicBezTo>
                    <a:pt x="238" y="92"/>
                    <a:pt x="248" y="95"/>
                    <a:pt x="257" y="95"/>
                  </a:cubicBezTo>
                  <a:cubicBezTo>
                    <a:pt x="266" y="95"/>
                    <a:pt x="275" y="92"/>
                    <a:pt x="281" y="84"/>
                  </a:cubicBezTo>
                  <a:cubicBezTo>
                    <a:pt x="284" y="80"/>
                    <a:pt x="288" y="74"/>
                    <a:pt x="288" y="59"/>
                  </a:cubicBezTo>
                  <a:cubicBezTo>
                    <a:pt x="288" y="34"/>
                    <a:pt x="271" y="26"/>
                    <a:pt x="257" y="26"/>
                  </a:cubicBezTo>
                  <a:cubicBezTo>
                    <a:pt x="248" y="26"/>
                    <a:pt x="238" y="29"/>
                    <a:pt x="232" y="37"/>
                  </a:cubicBezTo>
                  <a:cubicBezTo>
                    <a:pt x="227" y="44"/>
                    <a:pt x="225" y="53"/>
                    <a:pt x="225" y="60"/>
                  </a:cubicBezTo>
                  <a:close/>
                  <a:moveTo>
                    <a:pt x="237" y="60"/>
                  </a:moveTo>
                  <a:cubicBezTo>
                    <a:pt x="237" y="39"/>
                    <a:pt x="250" y="35"/>
                    <a:pt x="257" y="35"/>
                  </a:cubicBezTo>
                  <a:cubicBezTo>
                    <a:pt x="267" y="35"/>
                    <a:pt x="276" y="42"/>
                    <a:pt x="276" y="60"/>
                  </a:cubicBezTo>
                  <a:cubicBezTo>
                    <a:pt x="276" y="71"/>
                    <a:pt x="273" y="86"/>
                    <a:pt x="257" y="86"/>
                  </a:cubicBezTo>
                  <a:cubicBezTo>
                    <a:pt x="250" y="86"/>
                    <a:pt x="237" y="82"/>
                    <a:pt x="237" y="60"/>
                  </a:cubicBezTo>
                  <a:close/>
                  <a:moveTo>
                    <a:pt x="351" y="69"/>
                  </a:moveTo>
                  <a:cubicBezTo>
                    <a:pt x="351" y="73"/>
                    <a:pt x="349" y="86"/>
                    <a:pt x="335" y="86"/>
                  </a:cubicBezTo>
                  <a:cubicBezTo>
                    <a:pt x="316" y="86"/>
                    <a:pt x="316" y="65"/>
                    <a:pt x="316" y="60"/>
                  </a:cubicBezTo>
                  <a:cubicBezTo>
                    <a:pt x="316" y="52"/>
                    <a:pt x="318" y="35"/>
                    <a:pt x="335" y="35"/>
                  </a:cubicBezTo>
                  <a:cubicBezTo>
                    <a:pt x="342" y="35"/>
                    <a:pt x="348" y="39"/>
                    <a:pt x="351" y="48"/>
                  </a:cubicBezTo>
                  <a:cubicBezTo>
                    <a:pt x="362" y="47"/>
                    <a:pt x="362" y="47"/>
                    <a:pt x="362" y="47"/>
                  </a:cubicBezTo>
                  <a:cubicBezTo>
                    <a:pt x="361" y="44"/>
                    <a:pt x="360" y="40"/>
                    <a:pt x="357" y="36"/>
                  </a:cubicBezTo>
                  <a:cubicBezTo>
                    <a:pt x="351" y="27"/>
                    <a:pt x="341" y="26"/>
                    <a:pt x="335" y="26"/>
                  </a:cubicBezTo>
                  <a:cubicBezTo>
                    <a:pt x="322" y="26"/>
                    <a:pt x="305" y="33"/>
                    <a:pt x="305" y="61"/>
                  </a:cubicBezTo>
                  <a:cubicBezTo>
                    <a:pt x="305" y="78"/>
                    <a:pt x="313" y="95"/>
                    <a:pt x="335" y="95"/>
                  </a:cubicBezTo>
                  <a:cubicBezTo>
                    <a:pt x="341" y="95"/>
                    <a:pt x="359" y="93"/>
                    <a:pt x="363" y="71"/>
                  </a:cubicBezTo>
                  <a:cubicBezTo>
                    <a:pt x="351" y="69"/>
                    <a:pt x="351" y="69"/>
                    <a:pt x="351" y="69"/>
                  </a:cubicBezTo>
                  <a:close/>
                  <a:moveTo>
                    <a:pt x="389" y="48"/>
                  </a:moveTo>
                  <a:cubicBezTo>
                    <a:pt x="390" y="42"/>
                    <a:pt x="392" y="35"/>
                    <a:pt x="406" y="35"/>
                  </a:cubicBezTo>
                  <a:cubicBezTo>
                    <a:pt x="423" y="35"/>
                    <a:pt x="423" y="44"/>
                    <a:pt x="422" y="52"/>
                  </a:cubicBezTo>
                  <a:cubicBezTo>
                    <a:pt x="416" y="54"/>
                    <a:pt x="404" y="55"/>
                    <a:pt x="402" y="55"/>
                  </a:cubicBezTo>
                  <a:cubicBezTo>
                    <a:pt x="395" y="56"/>
                    <a:pt x="376" y="58"/>
                    <a:pt x="376" y="76"/>
                  </a:cubicBezTo>
                  <a:cubicBezTo>
                    <a:pt x="376" y="87"/>
                    <a:pt x="384" y="95"/>
                    <a:pt x="399" y="95"/>
                  </a:cubicBezTo>
                  <a:cubicBezTo>
                    <a:pt x="406" y="95"/>
                    <a:pt x="414" y="94"/>
                    <a:pt x="423" y="85"/>
                  </a:cubicBezTo>
                  <a:cubicBezTo>
                    <a:pt x="423" y="87"/>
                    <a:pt x="424" y="90"/>
                    <a:pt x="426" y="94"/>
                  </a:cubicBezTo>
                  <a:cubicBezTo>
                    <a:pt x="437" y="94"/>
                    <a:pt x="437" y="94"/>
                    <a:pt x="437" y="94"/>
                  </a:cubicBezTo>
                  <a:cubicBezTo>
                    <a:pt x="434" y="87"/>
                    <a:pt x="434" y="83"/>
                    <a:pt x="434" y="66"/>
                  </a:cubicBezTo>
                  <a:cubicBezTo>
                    <a:pt x="434" y="51"/>
                    <a:pt x="434" y="51"/>
                    <a:pt x="434" y="51"/>
                  </a:cubicBezTo>
                  <a:cubicBezTo>
                    <a:pt x="434" y="39"/>
                    <a:pt x="434" y="26"/>
                    <a:pt x="408" y="26"/>
                  </a:cubicBezTo>
                  <a:cubicBezTo>
                    <a:pt x="382" y="26"/>
                    <a:pt x="379" y="40"/>
                    <a:pt x="378" y="46"/>
                  </a:cubicBezTo>
                  <a:cubicBezTo>
                    <a:pt x="389" y="48"/>
                    <a:pt x="389" y="48"/>
                    <a:pt x="389" y="48"/>
                  </a:cubicBezTo>
                  <a:close/>
                  <a:moveTo>
                    <a:pt x="422" y="64"/>
                  </a:moveTo>
                  <a:cubicBezTo>
                    <a:pt x="422" y="70"/>
                    <a:pt x="422" y="75"/>
                    <a:pt x="417" y="80"/>
                  </a:cubicBezTo>
                  <a:cubicBezTo>
                    <a:pt x="412" y="86"/>
                    <a:pt x="405" y="86"/>
                    <a:pt x="401" y="86"/>
                  </a:cubicBezTo>
                  <a:cubicBezTo>
                    <a:pt x="391" y="86"/>
                    <a:pt x="388" y="81"/>
                    <a:pt x="388" y="76"/>
                  </a:cubicBezTo>
                  <a:cubicBezTo>
                    <a:pt x="388" y="67"/>
                    <a:pt x="397" y="66"/>
                    <a:pt x="404" y="65"/>
                  </a:cubicBezTo>
                  <a:cubicBezTo>
                    <a:pt x="410" y="64"/>
                    <a:pt x="418" y="62"/>
                    <a:pt x="422" y="60"/>
                  </a:cubicBezTo>
                  <a:cubicBezTo>
                    <a:pt x="422" y="64"/>
                    <a:pt x="422" y="64"/>
                    <a:pt x="422" y="64"/>
                  </a:cubicBezTo>
                  <a:close/>
                  <a:moveTo>
                    <a:pt x="483" y="84"/>
                  </a:moveTo>
                  <a:cubicBezTo>
                    <a:pt x="481" y="84"/>
                    <a:pt x="480" y="84"/>
                    <a:pt x="478" y="84"/>
                  </a:cubicBezTo>
                  <a:cubicBezTo>
                    <a:pt x="471" y="84"/>
                    <a:pt x="471" y="80"/>
                    <a:pt x="471" y="75"/>
                  </a:cubicBezTo>
                  <a:cubicBezTo>
                    <a:pt x="471" y="36"/>
                    <a:pt x="471" y="36"/>
                    <a:pt x="471" y="36"/>
                  </a:cubicBezTo>
                  <a:cubicBezTo>
                    <a:pt x="483" y="36"/>
                    <a:pt x="483" y="36"/>
                    <a:pt x="483" y="36"/>
                  </a:cubicBezTo>
                  <a:cubicBezTo>
                    <a:pt x="483" y="27"/>
                    <a:pt x="483" y="27"/>
                    <a:pt x="483" y="27"/>
                  </a:cubicBezTo>
                  <a:cubicBezTo>
                    <a:pt x="471" y="27"/>
                    <a:pt x="471" y="27"/>
                    <a:pt x="471" y="27"/>
                  </a:cubicBezTo>
                  <a:cubicBezTo>
                    <a:pt x="471" y="4"/>
                    <a:pt x="471" y="4"/>
                    <a:pt x="471" y="4"/>
                  </a:cubicBezTo>
                  <a:cubicBezTo>
                    <a:pt x="460" y="11"/>
                    <a:pt x="460" y="11"/>
                    <a:pt x="460" y="11"/>
                  </a:cubicBezTo>
                  <a:cubicBezTo>
                    <a:pt x="460" y="27"/>
                    <a:pt x="460" y="27"/>
                    <a:pt x="460" y="27"/>
                  </a:cubicBezTo>
                  <a:cubicBezTo>
                    <a:pt x="452" y="27"/>
                    <a:pt x="452" y="27"/>
                    <a:pt x="452" y="27"/>
                  </a:cubicBezTo>
                  <a:cubicBezTo>
                    <a:pt x="452" y="36"/>
                    <a:pt x="452" y="36"/>
                    <a:pt x="452" y="36"/>
                  </a:cubicBezTo>
                  <a:cubicBezTo>
                    <a:pt x="460" y="36"/>
                    <a:pt x="460" y="36"/>
                    <a:pt x="460" y="36"/>
                  </a:cubicBezTo>
                  <a:cubicBezTo>
                    <a:pt x="460" y="74"/>
                    <a:pt x="460" y="74"/>
                    <a:pt x="460" y="74"/>
                  </a:cubicBezTo>
                  <a:cubicBezTo>
                    <a:pt x="460" y="85"/>
                    <a:pt x="460" y="95"/>
                    <a:pt x="476" y="95"/>
                  </a:cubicBezTo>
                  <a:cubicBezTo>
                    <a:pt x="479" y="95"/>
                    <a:pt x="482" y="94"/>
                    <a:pt x="484" y="94"/>
                  </a:cubicBezTo>
                  <a:cubicBezTo>
                    <a:pt x="483" y="84"/>
                    <a:pt x="483" y="84"/>
                    <a:pt x="483" y="84"/>
                  </a:cubicBezTo>
                  <a:close/>
                  <a:moveTo>
                    <a:pt x="547" y="72"/>
                  </a:moveTo>
                  <a:cubicBezTo>
                    <a:pt x="546" y="76"/>
                    <a:pt x="542" y="86"/>
                    <a:pt x="529" y="86"/>
                  </a:cubicBezTo>
                  <a:cubicBezTo>
                    <a:pt x="519" y="86"/>
                    <a:pt x="510" y="79"/>
                    <a:pt x="509" y="63"/>
                  </a:cubicBezTo>
                  <a:cubicBezTo>
                    <a:pt x="559" y="63"/>
                    <a:pt x="559" y="63"/>
                    <a:pt x="559" y="63"/>
                  </a:cubicBezTo>
                  <a:cubicBezTo>
                    <a:pt x="560" y="27"/>
                    <a:pt x="534" y="26"/>
                    <a:pt x="529" y="26"/>
                  </a:cubicBezTo>
                  <a:cubicBezTo>
                    <a:pt x="509" y="26"/>
                    <a:pt x="498" y="41"/>
                    <a:pt x="498" y="61"/>
                  </a:cubicBezTo>
                  <a:cubicBezTo>
                    <a:pt x="498" y="81"/>
                    <a:pt x="509" y="95"/>
                    <a:pt x="529" y="95"/>
                  </a:cubicBezTo>
                  <a:cubicBezTo>
                    <a:pt x="546" y="95"/>
                    <a:pt x="555" y="86"/>
                    <a:pt x="559" y="74"/>
                  </a:cubicBezTo>
                  <a:cubicBezTo>
                    <a:pt x="547" y="72"/>
                    <a:pt x="547" y="72"/>
                    <a:pt x="547" y="72"/>
                  </a:cubicBezTo>
                  <a:close/>
                  <a:moveTo>
                    <a:pt x="510" y="54"/>
                  </a:moveTo>
                  <a:cubicBezTo>
                    <a:pt x="510" y="45"/>
                    <a:pt x="516" y="35"/>
                    <a:pt x="529" y="35"/>
                  </a:cubicBezTo>
                  <a:cubicBezTo>
                    <a:pt x="537" y="35"/>
                    <a:pt x="543" y="40"/>
                    <a:pt x="546" y="45"/>
                  </a:cubicBezTo>
                  <a:cubicBezTo>
                    <a:pt x="547" y="49"/>
                    <a:pt x="547" y="52"/>
                    <a:pt x="547" y="54"/>
                  </a:cubicBezTo>
                  <a:cubicBezTo>
                    <a:pt x="510" y="54"/>
                    <a:pt x="510" y="54"/>
                    <a:pt x="510" y="54"/>
                  </a:cubicBezTo>
                  <a:close/>
                  <a:moveTo>
                    <a:pt x="575" y="74"/>
                  </a:moveTo>
                  <a:cubicBezTo>
                    <a:pt x="576" y="80"/>
                    <a:pt x="580" y="95"/>
                    <a:pt x="604" y="95"/>
                  </a:cubicBezTo>
                  <a:cubicBezTo>
                    <a:pt x="621" y="95"/>
                    <a:pt x="630" y="85"/>
                    <a:pt x="630" y="74"/>
                  </a:cubicBezTo>
                  <a:cubicBezTo>
                    <a:pt x="630" y="60"/>
                    <a:pt x="621" y="58"/>
                    <a:pt x="604" y="53"/>
                  </a:cubicBezTo>
                  <a:cubicBezTo>
                    <a:pt x="593" y="50"/>
                    <a:pt x="588" y="49"/>
                    <a:pt x="588" y="43"/>
                  </a:cubicBezTo>
                  <a:cubicBezTo>
                    <a:pt x="588" y="36"/>
                    <a:pt x="598" y="35"/>
                    <a:pt x="602" y="35"/>
                  </a:cubicBezTo>
                  <a:cubicBezTo>
                    <a:pt x="607" y="35"/>
                    <a:pt x="616" y="36"/>
                    <a:pt x="617" y="46"/>
                  </a:cubicBezTo>
                  <a:cubicBezTo>
                    <a:pt x="628" y="44"/>
                    <a:pt x="628" y="44"/>
                    <a:pt x="628" y="44"/>
                  </a:cubicBezTo>
                  <a:cubicBezTo>
                    <a:pt x="627" y="39"/>
                    <a:pt x="625" y="26"/>
                    <a:pt x="602" y="26"/>
                  </a:cubicBezTo>
                  <a:cubicBezTo>
                    <a:pt x="585" y="26"/>
                    <a:pt x="577" y="34"/>
                    <a:pt x="577" y="45"/>
                  </a:cubicBezTo>
                  <a:cubicBezTo>
                    <a:pt x="577" y="59"/>
                    <a:pt x="590" y="62"/>
                    <a:pt x="600" y="65"/>
                  </a:cubicBezTo>
                  <a:cubicBezTo>
                    <a:pt x="608" y="66"/>
                    <a:pt x="608" y="66"/>
                    <a:pt x="608" y="66"/>
                  </a:cubicBezTo>
                  <a:cubicBezTo>
                    <a:pt x="614" y="68"/>
                    <a:pt x="619" y="70"/>
                    <a:pt x="619" y="75"/>
                  </a:cubicBezTo>
                  <a:cubicBezTo>
                    <a:pt x="619" y="80"/>
                    <a:pt x="615" y="86"/>
                    <a:pt x="604" y="86"/>
                  </a:cubicBezTo>
                  <a:cubicBezTo>
                    <a:pt x="593" y="86"/>
                    <a:pt x="588" y="81"/>
                    <a:pt x="586" y="72"/>
                  </a:cubicBezTo>
                  <a:cubicBezTo>
                    <a:pt x="575" y="74"/>
                    <a:pt x="575" y="74"/>
                    <a:pt x="575" y="74"/>
                  </a:cubicBezTo>
                  <a:close/>
                  <a:moveTo>
                    <a:pt x="733" y="42"/>
                  </a:moveTo>
                  <a:cubicBezTo>
                    <a:pt x="745" y="36"/>
                    <a:pt x="750" y="28"/>
                    <a:pt x="750" y="20"/>
                  </a:cubicBezTo>
                  <a:cubicBezTo>
                    <a:pt x="750" y="9"/>
                    <a:pt x="742" y="0"/>
                    <a:pt x="729" y="0"/>
                  </a:cubicBezTo>
                  <a:cubicBezTo>
                    <a:pt x="716" y="0"/>
                    <a:pt x="706" y="10"/>
                    <a:pt x="706" y="21"/>
                  </a:cubicBezTo>
                  <a:cubicBezTo>
                    <a:pt x="706" y="26"/>
                    <a:pt x="709" y="32"/>
                    <a:pt x="717" y="41"/>
                  </a:cubicBezTo>
                  <a:cubicBezTo>
                    <a:pt x="700" y="49"/>
                    <a:pt x="695" y="58"/>
                    <a:pt x="695" y="68"/>
                  </a:cubicBezTo>
                  <a:cubicBezTo>
                    <a:pt x="695" y="80"/>
                    <a:pt x="704" y="95"/>
                    <a:pt x="724" y="95"/>
                  </a:cubicBezTo>
                  <a:cubicBezTo>
                    <a:pt x="735" y="95"/>
                    <a:pt x="743" y="91"/>
                    <a:pt x="750" y="83"/>
                  </a:cubicBezTo>
                  <a:cubicBezTo>
                    <a:pt x="752" y="85"/>
                    <a:pt x="758" y="91"/>
                    <a:pt x="764" y="96"/>
                  </a:cubicBezTo>
                  <a:cubicBezTo>
                    <a:pt x="772" y="87"/>
                    <a:pt x="772" y="87"/>
                    <a:pt x="772" y="87"/>
                  </a:cubicBezTo>
                  <a:cubicBezTo>
                    <a:pt x="767" y="83"/>
                    <a:pt x="762" y="78"/>
                    <a:pt x="758" y="73"/>
                  </a:cubicBezTo>
                  <a:cubicBezTo>
                    <a:pt x="761" y="67"/>
                    <a:pt x="764" y="61"/>
                    <a:pt x="766" y="53"/>
                  </a:cubicBezTo>
                  <a:cubicBezTo>
                    <a:pt x="754" y="50"/>
                    <a:pt x="754" y="50"/>
                    <a:pt x="754" y="50"/>
                  </a:cubicBezTo>
                  <a:cubicBezTo>
                    <a:pt x="754" y="52"/>
                    <a:pt x="752" y="58"/>
                    <a:pt x="750" y="63"/>
                  </a:cubicBezTo>
                  <a:cubicBezTo>
                    <a:pt x="733" y="42"/>
                    <a:pt x="733" y="42"/>
                    <a:pt x="733" y="42"/>
                  </a:cubicBezTo>
                  <a:close/>
                  <a:moveTo>
                    <a:pt x="743" y="74"/>
                  </a:moveTo>
                  <a:cubicBezTo>
                    <a:pt x="739" y="80"/>
                    <a:pt x="731" y="85"/>
                    <a:pt x="724" y="85"/>
                  </a:cubicBezTo>
                  <a:cubicBezTo>
                    <a:pt x="712" y="85"/>
                    <a:pt x="707" y="74"/>
                    <a:pt x="707" y="68"/>
                  </a:cubicBezTo>
                  <a:cubicBezTo>
                    <a:pt x="707" y="59"/>
                    <a:pt x="714" y="53"/>
                    <a:pt x="722" y="48"/>
                  </a:cubicBezTo>
                  <a:cubicBezTo>
                    <a:pt x="743" y="74"/>
                    <a:pt x="743" y="74"/>
                    <a:pt x="743" y="74"/>
                  </a:cubicBezTo>
                  <a:close/>
                  <a:moveTo>
                    <a:pt x="722" y="29"/>
                  </a:moveTo>
                  <a:cubicBezTo>
                    <a:pt x="719" y="25"/>
                    <a:pt x="718" y="22"/>
                    <a:pt x="718" y="20"/>
                  </a:cubicBezTo>
                  <a:cubicBezTo>
                    <a:pt x="718" y="13"/>
                    <a:pt x="723" y="9"/>
                    <a:pt x="728" y="9"/>
                  </a:cubicBezTo>
                  <a:cubicBezTo>
                    <a:pt x="734" y="9"/>
                    <a:pt x="739" y="13"/>
                    <a:pt x="739" y="20"/>
                  </a:cubicBezTo>
                  <a:cubicBezTo>
                    <a:pt x="739" y="28"/>
                    <a:pt x="733" y="32"/>
                    <a:pt x="727" y="35"/>
                  </a:cubicBezTo>
                  <a:cubicBezTo>
                    <a:pt x="722" y="29"/>
                    <a:pt x="722" y="29"/>
                    <a:pt x="722" y="29"/>
                  </a:cubicBezTo>
                  <a:close/>
                  <a:moveTo>
                    <a:pt x="833" y="74"/>
                  </a:moveTo>
                  <a:cubicBezTo>
                    <a:pt x="834" y="80"/>
                    <a:pt x="837" y="95"/>
                    <a:pt x="861" y="95"/>
                  </a:cubicBezTo>
                  <a:cubicBezTo>
                    <a:pt x="878" y="95"/>
                    <a:pt x="888" y="85"/>
                    <a:pt x="888" y="74"/>
                  </a:cubicBezTo>
                  <a:cubicBezTo>
                    <a:pt x="888" y="60"/>
                    <a:pt x="878" y="58"/>
                    <a:pt x="861" y="53"/>
                  </a:cubicBezTo>
                  <a:cubicBezTo>
                    <a:pt x="850" y="50"/>
                    <a:pt x="845" y="49"/>
                    <a:pt x="845" y="43"/>
                  </a:cubicBezTo>
                  <a:cubicBezTo>
                    <a:pt x="845" y="36"/>
                    <a:pt x="855" y="35"/>
                    <a:pt x="860" y="35"/>
                  </a:cubicBezTo>
                  <a:cubicBezTo>
                    <a:pt x="864" y="35"/>
                    <a:pt x="873" y="36"/>
                    <a:pt x="874" y="46"/>
                  </a:cubicBezTo>
                  <a:cubicBezTo>
                    <a:pt x="885" y="44"/>
                    <a:pt x="885" y="44"/>
                    <a:pt x="885" y="44"/>
                  </a:cubicBezTo>
                  <a:cubicBezTo>
                    <a:pt x="884" y="39"/>
                    <a:pt x="882" y="26"/>
                    <a:pt x="859" y="26"/>
                  </a:cubicBezTo>
                  <a:cubicBezTo>
                    <a:pt x="843" y="26"/>
                    <a:pt x="834" y="34"/>
                    <a:pt x="834" y="45"/>
                  </a:cubicBezTo>
                  <a:cubicBezTo>
                    <a:pt x="834" y="59"/>
                    <a:pt x="847" y="62"/>
                    <a:pt x="858" y="65"/>
                  </a:cubicBezTo>
                  <a:cubicBezTo>
                    <a:pt x="865" y="66"/>
                    <a:pt x="865" y="66"/>
                    <a:pt x="865" y="66"/>
                  </a:cubicBezTo>
                  <a:cubicBezTo>
                    <a:pt x="872" y="68"/>
                    <a:pt x="876" y="70"/>
                    <a:pt x="876" y="75"/>
                  </a:cubicBezTo>
                  <a:cubicBezTo>
                    <a:pt x="876" y="80"/>
                    <a:pt x="873" y="86"/>
                    <a:pt x="861" y="86"/>
                  </a:cubicBezTo>
                  <a:cubicBezTo>
                    <a:pt x="850" y="86"/>
                    <a:pt x="845" y="81"/>
                    <a:pt x="844" y="72"/>
                  </a:cubicBezTo>
                  <a:cubicBezTo>
                    <a:pt x="833" y="74"/>
                    <a:pt x="833" y="74"/>
                    <a:pt x="833" y="74"/>
                  </a:cubicBezTo>
                  <a:close/>
                  <a:moveTo>
                    <a:pt x="905" y="60"/>
                  </a:moveTo>
                  <a:cubicBezTo>
                    <a:pt x="905" y="65"/>
                    <a:pt x="905" y="76"/>
                    <a:pt x="911" y="84"/>
                  </a:cubicBezTo>
                  <a:cubicBezTo>
                    <a:pt x="917" y="92"/>
                    <a:pt x="927" y="95"/>
                    <a:pt x="936" y="95"/>
                  </a:cubicBezTo>
                  <a:cubicBezTo>
                    <a:pt x="945" y="95"/>
                    <a:pt x="954" y="92"/>
                    <a:pt x="960" y="84"/>
                  </a:cubicBezTo>
                  <a:cubicBezTo>
                    <a:pt x="963" y="80"/>
                    <a:pt x="967" y="74"/>
                    <a:pt x="967" y="59"/>
                  </a:cubicBezTo>
                  <a:cubicBezTo>
                    <a:pt x="967" y="34"/>
                    <a:pt x="950" y="26"/>
                    <a:pt x="936" y="26"/>
                  </a:cubicBezTo>
                  <a:cubicBezTo>
                    <a:pt x="927" y="26"/>
                    <a:pt x="917" y="29"/>
                    <a:pt x="911" y="37"/>
                  </a:cubicBezTo>
                  <a:cubicBezTo>
                    <a:pt x="906" y="44"/>
                    <a:pt x="905" y="53"/>
                    <a:pt x="905" y="60"/>
                  </a:cubicBezTo>
                  <a:close/>
                  <a:moveTo>
                    <a:pt x="916" y="60"/>
                  </a:moveTo>
                  <a:cubicBezTo>
                    <a:pt x="916" y="39"/>
                    <a:pt x="929" y="35"/>
                    <a:pt x="936" y="35"/>
                  </a:cubicBezTo>
                  <a:cubicBezTo>
                    <a:pt x="946" y="35"/>
                    <a:pt x="955" y="42"/>
                    <a:pt x="955" y="60"/>
                  </a:cubicBezTo>
                  <a:cubicBezTo>
                    <a:pt x="955" y="71"/>
                    <a:pt x="952" y="86"/>
                    <a:pt x="936" y="86"/>
                  </a:cubicBezTo>
                  <a:cubicBezTo>
                    <a:pt x="929" y="86"/>
                    <a:pt x="916" y="82"/>
                    <a:pt x="916" y="60"/>
                  </a:cubicBezTo>
                  <a:close/>
                  <a:moveTo>
                    <a:pt x="987" y="94"/>
                  </a:moveTo>
                  <a:cubicBezTo>
                    <a:pt x="999" y="94"/>
                    <a:pt x="999" y="94"/>
                    <a:pt x="999" y="94"/>
                  </a:cubicBezTo>
                  <a:cubicBezTo>
                    <a:pt x="999" y="2"/>
                    <a:pt x="999" y="2"/>
                    <a:pt x="999" y="2"/>
                  </a:cubicBezTo>
                  <a:cubicBezTo>
                    <a:pt x="987" y="2"/>
                    <a:pt x="987" y="2"/>
                    <a:pt x="987" y="2"/>
                  </a:cubicBezTo>
                  <a:cubicBezTo>
                    <a:pt x="987" y="94"/>
                    <a:pt x="987" y="94"/>
                    <a:pt x="987" y="94"/>
                  </a:cubicBezTo>
                  <a:close/>
                  <a:moveTo>
                    <a:pt x="1023" y="94"/>
                  </a:moveTo>
                  <a:cubicBezTo>
                    <a:pt x="1034" y="94"/>
                    <a:pt x="1034" y="94"/>
                    <a:pt x="1034" y="94"/>
                  </a:cubicBezTo>
                  <a:cubicBezTo>
                    <a:pt x="1034" y="27"/>
                    <a:pt x="1034" y="27"/>
                    <a:pt x="1034" y="27"/>
                  </a:cubicBezTo>
                  <a:cubicBezTo>
                    <a:pt x="1023" y="27"/>
                    <a:pt x="1023" y="27"/>
                    <a:pt x="1023" y="27"/>
                  </a:cubicBezTo>
                  <a:cubicBezTo>
                    <a:pt x="1023" y="94"/>
                    <a:pt x="1023" y="94"/>
                    <a:pt x="1023" y="94"/>
                  </a:cubicBezTo>
                  <a:close/>
                  <a:moveTo>
                    <a:pt x="1023" y="14"/>
                  </a:moveTo>
                  <a:cubicBezTo>
                    <a:pt x="1034" y="14"/>
                    <a:pt x="1034" y="14"/>
                    <a:pt x="1034" y="14"/>
                  </a:cubicBezTo>
                  <a:cubicBezTo>
                    <a:pt x="1034" y="2"/>
                    <a:pt x="1034" y="2"/>
                    <a:pt x="1034" y="2"/>
                  </a:cubicBezTo>
                  <a:cubicBezTo>
                    <a:pt x="1023" y="2"/>
                    <a:pt x="1023" y="2"/>
                    <a:pt x="1023" y="2"/>
                  </a:cubicBezTo>
                  <a:cubicBezTo>
                    <a:pt x="1023" y="14"/>
                    <a:pt x="1023" y="14"/>
                    <a:pt x="1023" y="14"/>
                  </a:cubicBezTo>
                  <a:close/>
                  <a:moveTo>
                    <a:pt x="1102" y="69"/>
                  </a:moveTo>
                  <a:cubicBezTo>
                    <a:pt x="1102" y="73"/>
                    <a:pt x="1100" y="86"/>
                    <a:pt x="1085" y="86"/>
                  </a:cubicBezTo>
                  <a:cubicBezTo>
                    <a:pt x="1067" y="86"/>
                    <a:pt x="1067" y="65"/>
                    <a:pt x="1067" y="60"/>
                  </a:cubicBezTo>
                  <a:cubicBezTo>
                    <a:pt x="1067" y="52"/>
                    <a:pt x="1068" y="35"/>
                    <a:pt x="1086" y="35"/>
                  </a:cubicBezTo>
                  <a:cubicBezTo>
                    <a:pt x="1093" y="35"/>
                    <a:pt x="1099" y="39"/>
                    <a:pt x="1101" y="48"/>
                  </a:cubicBezTo>
                  <a:cubicBezTo>
                    <a:pt x="1112" y="47"/>
                    <a:pt x="1112" y="47"/>
                    <a:pt x="1112" y="47"/>
                  </a:cubicBezTo>
                  <a:cubicBezTo>
                    <a:pt x="1112" y="44"/>
                    <a:pt x="1111" y="40"/>
                    <a:pt x="1108" y="36"/>
                  </a:cubicBezTo>
                  <a:cubicBezTo>
                    <a:pt x="1102" y="27"/>
                    <a:pt x="1092" y="26"/>
                    <a:pt x="1085" y="26"/>
                  </a:cubicBezTo>
                  <a:cubicBezTo>
                    <a:pt x="1072" y="26"/>
                    <a:pt x="1055" y="33"/>
                    <a:pt x="1055" y="61"/>
                  </a:cubicBezTo>
                  <a:cubicBezTo>
                    <a:pt x="1055" y="78"/>
                    <a:pt x="1063" y="95"/>
                    <a:pt x="1085" y="95"/>
                  </a:cubicBezTo>
                  <a:cubicBezTo>
                    <a:pt x="1091" y="95"/>
                    <a:pt x="1110" y="93"/>
                    <a:pt x="1113" y="71"/>
                  </a:cubicBezTo>
                  <a:cubicBezTo>
                    <a:pt x="1102" y="69"/>
                    <a:pt x="1102" y="69"/>
                    <a:pt x="1102" y="69"/>
                  </a:cubicBezTo>
                  <a:close/>
                  <a:moveTo>
                    <a:pt x="1130" y="94"/>
                  </a:moveTo>
                  <a:cubicBezTo>
                    <a:pt x="1141" y="94"/>
                    <a:pt x="1141" y="94"/>
                    <a:pt x="1141" y="94"/>
                  </a:cubicBezTo>
                  <a:cubicBezTo>
                    <a:pt x="1141" y="27"/>
                    <a:pt x="1141" y="27"/>
                    <a:pt x="1141" y="27"/>
                  </a:cubicBezTo>
                  <a:cubicBezTo>
                    <a:pt x="1130" y="27"/>
                    <a:pt x="1130" y="27"/>
                    <a:pt x="1130" y="27"/>
                  </a:cubicBezTo>
                  <a:cubicBezTo>
                    <a:pt x="1130" y="94"/>
                    <a:pt x="1130" y="94"/>
                    <a:pt x="1130" y="94"/>
                  </a:cubicBezTo>
                  <a:close/>
                  <a:moveTo>
                    <a:pt x="1130" y="14"/>
                  </a:moveTo>
                  <a:cubicBezTo>
                    <a:pt x="1141" y="14"/>
                    <a:pt x="1141" y="14"/>
                    <a:pt x="1141" y="14"/>
                  </a:cubicBezTo>
                  <a:cubicBezTo>
                    <a:pt x="1141" y="2"/>
                    <a:pt x="1141" y="2"/>
                    <a:pt x="1141" y="2"/>
                  </a:cubicBezTo>
                  <a:cubicBezTo>
                    <a:pt x="1130" y="2"/>
                    <a:pt x="1130" y="2"/>
                    <a:pt x="1130" y="2"/>
                  </a:cubicBezTo>
                  <a:cubicBezTo>
                    <a:pt x="1130" y="14"/>
                    <a:pt x="1130" y="14"/>
                    <a:pt x="1130" y="14"/>
                  </a:cubicBezTo>
                  <a:close/>
                  <a:moveTo>
                    <a:pt x="1190" y="84"/>
                  </a:moveTo>
                  <a:cubicBezTo>
                    <a:pt x="1189" y="84"/>
                    <a:pt x="1187" y="84"/>
                    <a:pt x="1185" y="84"/>
                  </a:cubicBezTo>
                  <a:cubicBezTo>
                    <a:pt x="1179" y="84"/>
                    <a:pt x="1179" y="80"/>
                    <a:pt x="1179" y="75"/>
                  </a:cubicBezTo>
                  <a:cubicBezTo>
                    <a:pt x="1179" y="36"/>
                    <a:pt x="1179" y="36"/>
                    <a:pt x="1179" y="36"/>
                  </a:cubicBezTo>
                  <a:cubicBezTo>
                    <a:pt x="1190" y="36"/>
                    <a:pt x="1190" y="36"/>
                    <a:pt x="1190" y="36"/>
                  </a:cubicBezTo>
                  <a:cubicBezTo>
                    <a:pt x="1190" y="27"/>
                    <a:pt x="1190" y="27"/>
                    <a:pt x="1190" y="27"/>
                  </a:cubicBezTo>
                  <a:cubicBezTo>
                    <a:pt x="1179" y="27"/>
                    <a:pt x="1179" y="27"/>
                    <a:pt x="1179" y="27"/>
                  </a:cubicBezTo>
                  <a:cubicBezTo>
                    <a:pt x="1179" y="4"/>
                    <a:pt x="1179" y="4"/>
                    <a:pt x="1179" y="4"/>
                  </a:cubicBezTo>
                  <a:cubicBezTo>
                    <a:pt x="1168" y="11"/>
                    <a:pt x="1168" y="11"/>
                    <a:pt x="1168" y="11"/>
                  </a:cubicBezTo>
                  <a:cubicBezTo>
                    <a:pt x="1168" y="27"/>
                    <a:pt x="1168" y="27"/>
                    <a:pt x="1168" y="27"/>
                  </a:cubicBezTo>
                  <a:cubicBezTo>
                    <a:pt x="1159" y="27"/>
                    <a:pt x="1159" y="27"/>
                    <a:pt x="1159" y="27"/>
                  </a:cubicBezTo>
                  <a:cubicBezTo>
                    <a:pt x="1159" y="36"/>
                    <a:pt x="1159" y="36"/>
                    <a:pt x="1159" y="36"/>
                  </a:cubicBezTo>
                  <a:cubicBezTo>
                    <a:pt x="1168" y="36"/>
                    <a:pt x="1168" y="36"/>
                    <a:pt x="1168" y="36"/>
                  </a:cubicBezTo>
                  <a:cubicBezTo>
                    <a:pt x="1168" y="74"/>
                    <a:pt x="1168" y="74"/>
                    <a:pt x="1168" y="74"/>
                  </a:cubicBezTo>
                  <a:cubicBezTo>
                    <a:pt x="1168" y="85"/>
                    <a:pt x="1168" y="95"/>
                    <a:pt x="1183" y="95"/>
                  </a:cubicBezTo>
                  <a:cubicBezTo>
                    <a:pt x="1187" y="95"/>
                    <a:pt x="1190" y="94"/>
                    <a:pt x="1192" y="94"/>
                  </a:cubicBezTo>
                  <a:cubicBezTo>
                    <a:pt x="1190" y="84"/>
                    <a:pt x="1190" y="84"/>
                    <a:pt x="1190" y="84"/>
                  </a:cubicBezTo>
                  <a:close/>
                  <a:moveTo>
                    <a:pt x="1205" y="60"/>
                  </a:moveTo>
                  <a:cubicBezTo>
                    <a:pt x="1205" y="65"/>
                    <a:pt x="1205" y="76"/>
                    <a:pt x="1211" y="84"/>
                  </a:cubicBezTo>
                  <a:cubicBezTo>
                    <a:pt x="1217" y="92"/>
                    <a:pt x="1227" y="95"/>
                    <a:pt x="1236" y="95"/>
                  </a:cubicBezTo>
                  <a:cubicBezTo>
                    <a:pt x="1245" y="95"/>
                    <a:pt x="1254" y="92"/>
                    <a:pt x="1260" y="84"/>
                  </a:cubicBezTo>
                  <a:cubicBezTo>
                    <a:pt x="1264" y="80"/>
                    <a:pt x="1267" y="74"/>
                    <a:pt x="1267" y="59"/>
                  </a:cubicBezTo>
                  <a:cubicBezTo>
                    <a:pt x="1267" y="34"/>
                    <a:pt x="1250" y="26"/>
                    <a:pt x="1236" y="26"/>
                  </a:cubicBezTo>
                  <a:cubicBezTo>
                    <a:pt x="1227" y="26"/>
                    <a:pt x="1217" y="29"/>
                    <a:pt x="1211" y="37"/>
                  </a:cubicBezTo>
                  <a:cubicBezTo>
                    <a:pt x="1206" y="44"/>
                    <a:pt x="1205" y="53"/>
                    <a:pt x="1205" y="60"/>
                  </a:cubicBezTo>
                  <a:close/>
                  <a:moveTo>
                    <a:pt x="1216" y="60"/>
                  </a:moveTo>
                  <a:cubicBezTo>
                    <a:pt x="1216" y="39"/>
                    <a:pt x="1229" y="35"/>
                    <a:pt x="1236" y="35"/>
                  </a:cubicBezTo>
                  <a:cubicBezTo>
                    <a:pt x="1246" y="35"/>
                    <a:pt x="1256" y="42"/>
                    <a:pt x="1256" y="60"/>
                  </a:cubicBezTo>
                  <a:cubicBezTo>
                    <a:pt x="1256" y="71"/>
                    <a:pt x="1252" y="86"/>
                    <a:pt x="1236" y="86"/>
                  </a:cubicBezTo>
                  <a:cubicBezTo>
                    <a:pt x="1229" y="86"/>
                    <a:pt x="1216" y="82"/>
                    <a:pt x="1216" y="60"/>
                  </a:cubicBezTo>
                  <a:close/>
                  <a:moveTo>
                    <a:pt x="1287" y="94"/>
                  </a:moveTo>
                  <a:cubicBezTo>
                    <a:pt x="1298" y="94"/>
                    <a:pt x="1298" y="94"/>
                    <a:pt x="1298" y="94"/>
                  </a:cubicBezTo>
                  <a:cubicBezTo>
                    <a:pt x="1298" y="59"/>
                    <a:pt x="1298" y="59"/>
                    <a:pt x="1298" y="59"/>
                  </a:cubicBezTo>
                  <a:cubicBezTo>
                    <a:pt x="1298" y="52"/>
                    <a:pt x="1299" y="37"/>
                    <a:pt x="1311" y="37"/>
                  </a:cubicBezTo>
                  <a:cubicBezTo>
                    <a:pt x="1314" y="37"/>
                    <a:pt x="1317" y="38"/>
                    <a:pt x="1319" y="40"/>
                  </a:cubicBezTo>
                  <a:cubicBezTo>
                    <a:pt x="1323" y="29"/>
                    <a:pt x="1323" y="29"/>
                    <a:pt x="1323" y="29"/>
                  </a:cubicBezTo>
                  <a:cubicBezTo>
                    <a:pt x="1321" y="28"/>
                    <a:pt x="1317" y="26"/>
                    <a:pt x="1312" y="26"/>
                  </a:cubicBezTo>
                  <a:cubicBezTo>
                    <a:pt x="1304" y="26"/>
                    <a:pt x="1300" y="32"/>
                    <a:pt x="1298" y="37"/>
                  </a:cubicBezTo>
                  <a:cubicBezTo>
                    <a:pt x="1297" y="37"/>
                    <a:pt x="1297" y="37"/>
                    <a:pt x="1297" y="37"/>
                  </a:cubicBezTo>
                  <a:cubicBezTo>
                    <a:pt x="1297" y="27"/>
                    <a:pt x="1297" y="27"/>
                    <a:pt x="1297" y="27"/>
                  </a:cubicBezTo>
                  <a:cubicBezTo>
                    <a:pt x="1287" y="27"/>
                    <a:pt x="1287" y="27"/>
                    <a:pt x="1287" y="27"/>
                  </a:cubicBezTo>
                  <a:cubicBezTo>
                    <a:pt x="1287" y="94"/>
                    <a:pt x="1287" y="94"/>
                    <a:pt x="1287" y="94"/>
                  </a:cubicBezTo>
                  <a:close/>
                  <a:moveTo>
                    <a:pt x="1333" y="74"/>
                  </a:moveTo>
                  <a:cubicBezTo>
                    <a:pt x="1334" y="80"/>
                    <a:pt x="1337" y="95"/>
                    <a:pt x="1361" y="95"/>
                  </a:cubicBezTo>
                  <a:cubicBezTo>
                    <a:pt x="1379" y="95"/>
                    <a:pt x="1388" y="85"/>
                    <a:pt x="1388" y="74"/>
                  </a:cubicBezTo>
                  <a:cubicBezTo>
                    <a:pt x="1388" y="60"/>
                    <a:pt x="1379" y="58"/>
                    <a:pt x="1361" y="53"/>
                  </a:cubicBezTo>
                  <a:cubicBezTo>
                    <a:pt x="1350" y="50"/>
                    <a:pt x="1345" y="49"/>
                    <a:pt x="1345" y="43"/>
                  </a:cubicBezTo>
                  <a:cubicBezTo>
                    <a:pt x="1345" y="36"/>
                    <a:pt x="1355" y="35"/>
                    <a:pt x="1360" y="35"/>
                  </a:cubicBezTo>
                  <a:cubicBezTo>
                    <a:pt x="1364" y="35"/>
                    <a:pt x="1373" y="36"/>
                    <a:pt x="1375" y="46"/>
                  </a:cubicBezTo>
                  <a:cubicBezTo>
                    <a:pt x="1386" y="44"/>
                    <a:pt x="1386" y="44"/>
                    <a:pt x="1386" y="44"/>
                  </a:cubicBezTo>
                  <a:cubicBezTo>
                    <a:pt x="1385" y="39"/>
                    <a:pt x="1383" y="26"/>
                    <a:pt x="1359" y="26"/>
                  </a:cubicBezTo>
                  <a:cubicBezTo>
                    <a:pt x="1343" y="26"/>
                    <a:pt x="1335" y="34"/>
                    <a:pt x="1335" y="45"/>
                  </a:cubicBezTo>
                  <a:cubicBezTo>
                    <a:pt x="1335" y="59"/>
                    <a:pt x="1348" y="62"/>
                    <a:pt x="1358" y="65"/>
                  </a:cubicBezTo>
                  <a:cubicBezTo>
                    <a:pt x="1365" y="66"/>
                    <a:pt x="1365" y="66"/>
                    <a:pt x="1365" y="66"/>
                  </a:cubicBezTo>
                  <a:cubicBezTo>
                    <a:pt x="1372" y="68"/>
                    <a:pt x="1376" y="70"/>
                    <a:pt x="1376" y="75"/>
                  </a:cubicBezTo>
                  <a:cubicBezTo>
                    <a:pt x="1376" y="80"/>
                    <a:pt x="1373" y="86"/>
                    <a:pt x="1361" y="86"/>
                  </a:cubicBezTo>
                  <a:cubicBezTo>
                    <a:pt x="1350" y="86"/>
                    <a:pt x="1345" y="81"/>
                    <a:pt x="1344" y="72"/>
                  </a:cubicBezTo>
                  <a:cubicBezTo>
                    <a:pt x="1333" y="74"/>
                    <a:pt x="1333" y="74"/>
                    <a:pt x="1333" y="7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4" name="Freeform 6">
              <a:extLst>
                <a:ext uri="{FF2B5EF4-FFF2-40B4-BE49-F238E27FC236}">
                  <a16:creationId xmlns:a16="http://schemas.microsoft.com/office/drawing/2014/main" id="{8E151677-9C95-461B-84AA-1D85E6D217B4}"/>
                </a:ext>
              </a:extLst>
            </p:cNvPr>
            <p:cNvSpPr>
              <a:spLocks/>
            </p:cNvSpPr>
            <p:nvPr/>
          </p:nvSpPr>
          <p:spPr bwMode="auto">
            <a:xfrm>
              <a:off x="668338" y="1473200"/>
              <a:ext cx="1579563" cy="9525"/>
            </a:xfrm>
            <a:custGeom>
              <a:avLst/>
              <a:gdLst>
                <a:gd name="T0" fmla="*/ 0 w 995"/>
                <a:gd name="T1" fmla="*/ 0 h 6"/>
                <a:gd name="T2" fmla="*/ 995 w 995"/>
                <a:gd name="T3" fmla="*/ 0 h 6"/>
                <a:gd name="T4" fmla="*/ 995 w 995"/>
                <a:gd name="T5" fmla="*/ 6 h 6"/>
                <a:gd name="T6" fmla="*/ 0 w 995"/>
                <a:gd name="T7" fmla="*/ 6 h 6"/>
                <a:gd name="T8" fmla="*/ 0 w 995"/>
                <a:gd name="T9" fmla="*/ 0 h 6"/>
                <a:gd name="T10" fmla="*/ 0 w 995"/>
                <a:gd name="T11" fmla="*/ 0 h 6"/>
              </a:gdLst>
              <a:ahLst/>
              <a:cxnLst>
                <a:cxn ang="0">
                  <a:pos x="T0" y="T1"/>
                </a:cxn>
                <a:cxn ang="0">
                  <a:pos x="T2" y="T3"/>
                </a:cxn>
                <a:cxn ang="0">
                  <a:pos x="T4" y="T5"/>
                </a:cxn>
                <a:cxn ang="0">
                  <a:pos x="T6" y="T7"/>
                </a:cxn>
                <a:cxn ang="0">
                  <a:pos x="T8" y="T9"/>
                </a:cxn>
                <a:cxn ang="0">
                  <a:pos x="T10" y="T11"/>
                </a:cxn>
              </a:cxnLst>
              <a:rect l="0" t="0" r="r" b="b"/>
              <a:pathLst>
                <a:path w="995" h="6">
                  <a:moveTo>
                    <a:pt x="0" y="0"/>
                  </a:moveTo>
                  <a:lnTo>
                    <a:pt x="995" y="0"/>
                  </a:lnTo>
                  <a:lnTo>
                    <a:pt x="995" y="6"/>
                  </a:lnTo>
                  <a:lnTo>
                    <a:pt x="0" y="6"/>
                  </a:lnTo>
                  <a:lnTo>
                    <a:pt x="0" y="0"/>
                  </a:lnTo>
                  <a:lnTo>
                    <a:pt x="0" y="0"/>
                  </a:lnTo>
                  <a:close/>
                </a:path>
              </a:pathLst>
            </a:custGeom>
            <a:solidFill>
              <a:srgbClr val="BCBEC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5" name="Freeform 7">
              <a:extLst>
                <a:ext uri="{FF2B5EF4-FFF2-40B4-BE49-F238E27FC236}">
                  <a16:creationId xmlns:a16="http://schemas.microsoft.com/office/drawing/2014/main" id="{17A3EC0C-1667-4F8E-9EDF-51FF090AD7C9}"/>
                </a:ext>
              </a:extLst>
            </p:cNvPr>
            <p:cNvSpPr>
              <a:spLocks/>
            </p:cNvSpPr>
            <p:nvPr/>
          </p:nvSpPr>
          <p:spPr bwMode="auto">
            <a:xfrm>
              <a:off x="758825" y="727075"/>
              <a:ext cx="82550" cy="69850"/>
            </a:xfrm>
            <a:custGeom>
              <a:avLst/>
              <a:gdLst>
                <a:gd name="T0" fmla="*/ 36 w 72"/>
                <a:gd name="T1" fmla="*/ 0 h 61"/>
                <a:gd name="T2" fmla="*/ 62 w 72"/>
                <a:gd name="T3" fmla="*/ 9 h 61"/>
                <a:gd name="T4" fmla="*/ 72 w 72"/>
                <a:gd name="T5" fmla="*/ 31 h 61"/>
                <a:gd name="T6" fmla="*/ 62 w 72"/>
                <a:gd name="T7" fmla="*/ 53 h 61"/>
                <a:gd name="T8" fmla="*/ 37 w 72"/>
                <a:gd name="T9" fmla="*/ 61 h 61"/>
                <a:gd name="T10" fmla="*/ 11 w 72"/>
                <a:gd name="T11" fmla="*/ 53 h 61"/>
                <a:gd name="T12" fmla="*/ 0 w 72"/>
                <a:gd name="T13" fmla="*/ 31 h 61"/>
                <a:gd name="T14" fmla="*/ 11 w 72"/>
                <a:gd name="T15" fmla="*/ 9 h 61"/>
                <a:gd name="T16" fmla="*/ 36 w 72"/>
                <a:gd name="T17"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2" h="61">
                  <a:moveTo>
                    <a:pt x="36" y="0"/>
                  </a:moveTo>
                  <a:cubicBezTo>
                    <a:pt x="46" y="0"/>
                    <a:pt x="55" y="3"/>
                    <a:pt x="62" y="9"/>
                  </a:cubicBezTo>
                  <a:cubicBezTo>
                    <a:pt x="68" y="15"/>
                    <a:pt x="72" y="22"/>
                    <a:pt x="72" y="31"/>
                  </a:cubicBezTo>
                  <a:cubicBezTo>
                    <a:pt x="72" y="40"/>
                    <a:pt x="68" y="47"/>
                    <a:pt x="62" y="53"/>
                  </a:cubicBezTo>
                  <a:cubicBezTo>
                    <a:pt x="55" y="59"/>
                    <a:pt x="47" y="61"/>
                    <a:pt x="37" y="61"/>
                  </a:cubicBezTo>
                  <a:cubicBezTo>
                    <a:pt x="26" y="61"/>
                    <a:pt x="17" y="59"/>
                    <a:pt x="11" y="53"/>
                  </a:cubicBezTo>
                  <a:cubicBezTo>
                    <a:pt x="4" y="47"/>
                    <a:pt x="0" y="40"/>
                    <a:pt x="0" y="31"/>
                  </a:cubicBezTo>
                  <a:cubicBezTo>
                    <a:pt x="0" y="22"/>
                    <a:pt x="4" y="15"/>
                    <a:pt x="11" y="9"/>
                  </a:cubicBezTo>
                  <a:cubicBezTo>
                    <a:pt x="18" y="3"/>
                    <a:pt x="26" y="0"/>
                    <a:pt x="36"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6" name="Freeform 8">
              <a:extLst>
                <a:ext uri="{FF2B5EF4-FFF2-40B4-BE49-F238E27FC236}">
                  <a16:creationId xmlns:a16="http://schemas.microsoft.com/office/drawing/2014/main" id="{8F90065A-86F8-4AAB-B85A-86621823B632}"/>
                </a:ext>
              </a:extLst>
            </p:cNvPr>
            <p:cNvSpPr>
              <a:spLocks/>
            </p:cNvSpPr>
            <p:nvPr/>
          </p:nvSpPr>
          <p:spPr bwMode="auto">
            <a:xfrm>
              <a:off x="668338" y="844550"/>
              <a:ext cx="157163" cy="585788"/>
            </a:xfrm>
            <a:custGeom>
              <a:avLst/>
              <a:gdLst>
                <a:gd name="T0" fmla="*/ 0 w 139"/>
                <a:gd name="T1" fmla="*/ 486 h 514"/>
                <a:gd name="T2" fmla="*/ 14 w 139"/>
                <a:gd name="T3" fmla="*/ 452 h 514"/>
                <a:gd name="T4" fmla="*/ 43 w 139"/>
                <a:gd name="T5" fmla="*/ 479 h 514"/>
                <a:gd name="T6" fmla="*/ 66 w 139"/>
                <a:gd name="T7" fmla="*/ 486 h 514"/>
                <a:gd name="T8" fmla="*/ 89 w 139"/>
                <a:gd name="T9" fmla="*/ 475 h 514"/>
                <a:gd name="T10" fmla="*/ 95 w 139"/>
                <a:gd name="T11" fmla="*/ 434 h 514"/>
                <a:gd name="T12" fmla="*/ 95 w 139"/>
                <a:gd name="T13" fmla="*/ 24 h 514"/>
                <a:gd name="T14" fmla="*/ 93 w 139"/>
                <a:gd name="T15" fmla="*/ 0 h 514"/>
                <a:gd name="T16" fmla="*/ 139 w 139"/>
                <a:gd name="T17" fmla="*/ 0 h 514"/>
                <a:gd name="T18" fmla="*/ 137 w 139"/>
                <a:gd name="T19" fmla="*/ 24 h 514"/>
                <a:gd name="T20" fmla="*/ 137 w 139"/>
                <a:gd name="T21" fmla="*/ 421 h 514"/>
                <a:gd name="T22" fmla="*/ 131 w 139"/>
                <a:gd name="T23" fmla="*/ 476 h 514"/>
                <a:gd name="T24" fmla="*/ 108 w 139"/>
                <a:gd name="T25" fmla="*/ 504 h 514"/>
                <a:gd name="T26" fmla="*/ 68 w 139"/>
                <a:gd name="T27" fmla="*/ 514 h 514"/>
                <a:gd name="T28" fmla="*/ 0 w 139"/>
                <a:gd name="T29" fmla="*/ 486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9" h="514">
                  <a:moveTo>
                    <a:pt x="0" y="486"/>
                  </a:moveTo>
                  <a:cubicBezTo>
                    <a:pt x="14" y="452"/>
                    <a:pt x="14" y="452"/>
                    <a:pt x="14" y="452"/>
                  </a:cubicBezTo>
                  <a:cubicBezTo>
                    <a:pt x="26" y="465"/>
                    <a:pt x="36" y="474"/>
                    <a:pt x="43" y="479"/>
                  </a:cubicBezTo>
                  <a:cubicBezTo>
                    <a:pt x="50" y="484"/>
                    <a:pt x="58" y="486"/>
                    <a:pt x="66" y="486"/>
                  </a:cubicBezTo>
                  <a:cubicBezTo>
                    <a:pt x="77" y="486"/>
                    <a:pt x="85" y="482"/>
                    <a:pt x="89" y="475"/>
                  </a:cubicBezTo>
                  <a:cubicBezTo>
                    <a:pt x="93" y="467"/>
                    <a:pt x="95" y="453"/>
                    <a:pt x="95" y="434"/>
                  </a:cubicBezTo>
                  <a:cubicBezTo>
                    <a:pt x="95" y="24"/>
                    <a:pt x="95" y="24"/>
                    <a:pt x="95" y="24"/>
                  </a:cubicBezTo>
                  <a:cubicBezTo>
                    <a:pt x="95" y="16"/>
                    <a:pt x="94" y="8"/>
                    <a:pt x="93" y="0"/>
                  </a:cubicBezTo>
                  <a:cubicBezTo>
                    <a:pt x="139" y="0"/>
                    <a:pt x="139" y="0"/>
                    <a:pt x="139" y="0"/>
                  </a:cubicBezTo>
                  <a:cubicBezTo>
                    <a:pt x="138" y="8"/>
                    <a:pt x="137" y="16"/>
                    <a:pt x="137" y="24"/>
                  </a:cubicBezTo>
                  <a:cubicBezTo>
                    <a:pt x="137" y="421"/>
                    <a:pt x="137" y="421"/>
                    <a:pt x="137" y="421"/>
                  </a:cubicBezTo>
                  <a:cubicBezTo>
                    <a:pt x="137" y="446"/>
                    <a:pt x="135" y="465"/>
                    <a:pt x="131" y="476"/>
                  </a:cubicBezTo>
                  <a:cubicBezTo>
                    <a:pt x="126" y="488"/>
                    <a:pt x="119" y="497"/>
                    <a:pt x="108" y="504"/>
                  </a:cubicBezTo>
                  <a:cubicBezTo>
                    <a:pt x="96" y="511"/>
                    <a:pt x="83" y="514"/>
                    <a:pt x="68" y="514"/>
                  </a:cubicBezTo>
                  <a:cubicBezTo>
                    <a:pt x="45" y="514"/>
                    <a:pt x="22" y="505"/>
                    <a:pt x="0" y="486"/>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7" name="Freeform 9">
              <a:extLst>
                <a:ext uri="{FF2B5EF4-FFF2-40B4-BE49-F238E27FC236}">
                  <a16:creationId xmlns:a16="http://schemas.microsoft.com/office/drawing/2014/main" id="{AAFCCDE5-37CE-4A8A-9A46-AB6C0F149701}"/>
                </a:ext>
              </a:extLst>
            </p:cNvPr>
            <p:cNvSpPr>
              <a:spLocks noEditPoints="1"/>
            </p:cNvSpPr>
            <p:nvPr/>
          </p:nvSpPr>
          <p:spPr bwMode="auto">
            <a:xfrm>
              <a:off x="1174750" y="836613"/>
              <a:ext cx="382588" cy="454025"/>
            </a:xfrm>
            <a:custGeom>
              <a:avLst/>
              <a:gdLst>
                <a:gd name="T0" fmla="*/ 241 w 336"/>
                <a:gd name="T1" fmla="*/ 327 h 399"/>
                <a:gd name="T2" fmla="*/ 192 w 336"/>
                <a:gd name="T3" fmla="*/ 375 h 399"/>
                <a:gd name="T4" fmla="*/ 107 w 336"/>
                <a:gd name="T5" fmla="*/ 399 h 399"/>
                <a:gd name="T6" fmla="*/ 34 w 336"/>
                <a:gd name="T7" fmla="*/ 374 h 399"/>
                <a:gd name="T8" fmla="*/ 0 w 336"/>
                <a:gd name="T9" fmla="*/ 292 h 399"/>
                <a:gd name="T10" fmla="*/ 54 w 336"/>
                <a:gd name="T11" fmla="*/ 195 h 399"/>
                <a:gd name="T12" fmla="*/ 94 w 336"/>
                <a:gd name="T13" fmla="*/ 177 h 399"/>
                <a:gd name="T14" fmla="*/ 189 w 336"/>
                <a:gd name="T15" fmla="*/ 147 h 399"/>
                <a:gd name="T16" fmla="*/ 229 w 336"/>
                <a:gd name="T17" fmla="*/ 126 h 399"/>
                <a:gd name="T18" fmla="*/ 241 w 336"/>
                <a:gd name="T19" fmla="*/ 90 h 399"/>
                <a:gd name="T20" fmla="*/ 219 w 336"/>
                <a:gd name="T21" fmla="*/ 45 h 399"/>
                <a:gd name="T22" fmla="*/ 161 w 336"/>
                <a:gd name="T23" fmla="*/ 27 h 399"/>
                <a:gd name="T24" fmla="*/ 110 w 336"/>
                <a:gd name="T25" fmla="*/ 37 h 399"/>
                <a:gd name="T26" fmla="*/ 54 w 336"/>
                <a:gd name="T27" fmla="*/ 72 h 399"/>
                <a:gd name="T28" fmla="*/ 44 w 336"/>
                <a:gd name="T29" fmla="*/ 36 h 399"/>
                <a:gd name="T30" fmla="*/ 108 w 336"/>
                <a:gd name="T31" fmla="*/ 7 h 399"/>
                <a:gd name="T32" fmla="*/ 169 w 336"/>
                <a:gd name="T33" fmla="*/ 0 h 399"/>
                <a:gd name="T34" fmla="*/ 252 w 336"/>
                <a:gd name="T35" fmla="*/ 21 h 399"/>
                <a:gd name="T36" fmla="*/ 283 w 336"/>
                <a:gd name="T37" fmla="*/ 82 h 399"/>
                <a:gd name="T38" fmla="*/ 283 w 336"/>
                <a:gd name="T39" fmla="*/ 327 h 399"/>
                <a:gd name="T40" fmla="*/ 308 w 336"/>
                <a:gd name="T41" fmla="*/ 367 h 399"/>
                <a:gd name="T42" fmla="*/ 336 w 336"/>
                <a:gd name="T43" fmla="*/ 354 h 399"/>
                <a:gd name="T44" fmla="*/ 336 w 336"/>
                <a:gd name="T45" fmla="*/ 384 h 399"/>
                <a:gd name="T46" fmla="*/ 293 w 336"/>
                <a:gd name="T47" fmla="*/ 399 h 399"/>
                <a:gd name="T48" fmla="*/ 254 w 336"/>
                <a:gd name="T49" fmla="*/ 381 h 399"/>
                <a:gd name="T50" fmla="*/ 241 w 336"/>
                <a:gd name="T51" fmla="*/ 327 h 399"/>
                <a:gd name="T52" fmla="*/ 241 w 336"/>
                <a:gd name="T53" fmla="*/ 148 h 399"/>
                <a:gd name="T54" fmla="*/ 136 w 336"/>
                <a:gd name="T55" fmla="*/ 188 h 399"/>
                <a:gd name="T56" fmla="*/ 64 w 336"/>
                <a:gd name="T57" fmla="*/ 228 h 399"/>
                <a:gd name="T58" fmla="*/ 44 w 336"/>
                <a:gd name="T59" fmla="*/ 286 h 399"/>
                <a:gd name="T60" fmla="*/ 66 w 336"/>
                <a:gd name="T61" fmla="*/ 346 h 399"/>
                <a:gd name="T62" fmla="*/ 124 w 336"/>
                <a:gd name="T63" fmla="*/ 368 h 399"/>
                <a:gd name="T64" fmla="*/ 219 w 336"/>
                <a:gd name="T65" fmla="*/ 318 h 399"/>
                <a:gd name="T66" fmla="*/ 241 w 336"/>
                <a:gd name="T67" fmla="*/ 253 h 399"/>
                <a:gd name="T68" fmla="*/ 241 w 336"/>
                <a:gd name="T69" fmla="*/ 148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36" h="399">
                  <a:moveTo>
                    <a:pt x="241" y="327"/>
                  </a:moveTo>
                  <a:cubicBezTo>
                    <a:pt x="223" y="350"/>
                    <a:pt x="207" y="365"/>
                    <a:pt x="192" y="375"/>
                  </a:cubicBezTo>
                  <a:cubicBezTo>
                    <a:pt x="167" y="391"/>
                    <a:pt x="138" y="399"/>
                    <a:pt x="107" y="399"/>
                  </a:cubicBezTo>
                  <a:cubicBezTo>
                    <a:pt x="78" y="399"/>
                    <a:pt x="53" y="391"/>
                    <a:pt x="34" y="374"/>
                  </a:cubicBezTo>
                  <a:cubicBezTo>
                    <a:pt x="12" y="354"/>
                    <a:pt x="0" y="327"/>
                    <a:pt x="0" y="292"/>
                  </a:cubicBezTo>
                  <a:cubicBezTo>
                    <a:pt x="0" y="248"/>
                    <a:pt x="19" y="216"/>
                    <a:pt x="54" y="195"/>
                  </a:cubicBezTo>
                  <a:cubicBezTo>
                    <a:pt x="69" y="187"/>
                    <a:pt x="82" y="181"/>
                    <a:pt x="94" y="177"/>
                  </a:cubicBezTo>
                  <a:cubicBezTo>
                    <a:pt x="105" y="172"/>
                    <a:pt x="137" y="163"/>
                    <a:pt x="189" y="147"/>
                  </a:cubicBezTo>
                  <a:cubicBezTo>
                    <a:pt x="208" y="141"/>
                    <a:pt x="221" y="134"/>
                    <a:pt x="229" y="126"/>
                  </a:cubicBezTo>
                  <a:cubicBezTo>
                    <a:pt x="237" y="117"/>
                    <a:pt x="241" y="105"/>
                    <a:pt x="241" y="90"/>
                  </a:cubicBezTo>
                  <a:cubicBezTo>
                    <a:pt x="241" y="72"/>
                    <a:pt x="234" y="57"/>
                    <a:pt x="219" y="45"/>
                  </a:cubicBezTo>
                  <a:cubicBezTo>
                    <a:pt x="204" y="33"/>
                    <a:pt x="185" y="27"/>
                    <a:pt x="161" y="27"/>
                  </a:cubicBezTo>
                  <a:cubicBezTo>
                    <a:pt x="142" y="27"/>
                    <a:pt x="125" y="30"/>
                    <a:pt x="110" y="37"/>
                  </a:cubicBezTo>
                  <a:cubicBezTo>
                    <a:pt x="94" y="43"/>
                    <a:pt x="76" y="55"/>
                    <a:pt x="54" y="72"/>
                  </a:cubicBezTo>
                  <a:cubicBezTo>
                    <a:pt x="44" y="36"/>
                    <a:pt x="44" y="36"/>
                    <a:pt x="44" y="36"/>
                  </a:cubicBezTo>
                  <a:cubicBezTo>
                    <a:pt x="70" y="22"/>
                    <a:pt x="91" y="12"/>
                    <a:pt x="108" y="7"/>
                  </a:cubicBezTo>
                  <a:cubicBezTo>
                    <a:pt x="125" y="2"/>
                    <a:pt x="146" y="0"/>
                    <a:pt x="169" y="0"/>
                  </a:cubicBezTo>
                  <a:cubicBezTo>
                    <a:pt x="205" y="0"/>
                    <a:pt x="232" y="7"/>
                    <a:pt x="252" y="21"/>
                  </a:cubicBezTo>
                  <a:cubicBezTo>
                    <a:pt x="273" y="36"/>
                    <a:pt x="283" y="56"/>
                    <a:pt x="283" y="82"/>
                  </a:cubicBezTo>
                  <a:cubicBezTo>
                    <a:pt x="283" y="327"/>
                    <a:pt x="283" y="327"/>
                    <a:pt x="283" y="327"/>
                  </a:cubicBezTo>
                  <a:cubicBezTo>
                    <a:pt x="283" y="354"/>
                    <a:pt x="291" y="367"/>
                    <a:pt x="308" y="367"/>
                  </a:cubicBezTo>
                  <a:cubicBezTo>
                    <a:pt x="315" y="367"/>
                    <a:pt x="324" y="363"/>
                    <a:pt x="336" y="354"/>
                  </a:cubicBezTo>
                  <a:cubicBezTo>
                    <a:pt x="336" y="384"/>
                    <a:pt x="336" y="384"/>
                    <a:pt x="336" y="384"/>
                  </a:cubicBezTo>
                  <a:cubicBezTo>
                    <a:pt x="321" y="394"/>
                    <a:pt x="306" y="399"/>
                    <a:pt x="293" y="399"/>
                  </a:cubicBezTo>
                  <a:cubicBezTo>
                    <a:pt x="276" y="399"/>
                    <a:pt x="263" y="393"/>
                    <a:pt x="254" y="381"/>
                  </a:cubicBezTo>
                  <a:cubicBezTo>
                    <a:pt x="246" y="370"/>
                    <a:pt x="241" y="352"/>
                    <a:pt x="241" y="327"/>
                  </a:cubicBezTo>
                  <a:close/>
                  <a:moveTo>
                    <a:pt x="241" y="148"/>
                  </a:moveTo>
                  <a:cubicBezTo>
                    <a:pt x="219" y="160"/>
                    <a:pt x="184" y="174"/>
                    <a:pt x="136" y="188"/>
                  </a:cubicBezTo>
                  <a:cubicBezTo>
                    <a:pt x="101" y="199"/>
                    <a:pt x="77" y="212"/>
                    <a:pt x="64" y="228"/>
                  </a:cubicBezTo>
                  <a:cubicBezTo>
                    <a:pt x="51" y="245"/>
                    <a:pt x="44" y="264"/>
                    <a:pt x="44" y="286"/>
                  </a:cubicBezTo>
                  <a:cubicBezTo>
                    <a:pt x="44" y="310"/>
                    <a:pt x="51" y="330"/>
                    <a:pt x="66" y="346"/>
                  </a:cubicBezTo>
                  <a:cubicBezTo>
                    <a:pt x="81" y="361"/>
                    <a:pt x="100" y="368"/>
                    <a:pt x="124" y="368"/>
                  </a:cubicBezTo>
                  <a:cubicBezTo>
                    <a:pt x="164" y="368"/>
                    <a:pt x="196" y="352"/>
                    <a:pt x="219" y="318"/>
                  </a:cubicBezTo>
                  <a:cubicBezTo>
                    <a:pt x="234" y="298"/>
                    <a:pt x="241" y="276"/>
                    <a:pt x="241" y="253"/>
                  </a:cubicBezTo>
                  <a:cubicBezTo>
                    <a:pt x="241" y="148"/>
                    <a:pt x="241" y="148"/>
                    <a:pt x="241" y="14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8" name="Freeform 10">
              <a:extLst>
                <a:ext uri="{FF2B5EF4-FFF2-40B4-BE49-F238E27FC236}">
                  <a16:creationId xmlns:a16="http://schemas.microsoft.com/office/drawing/2014/main" id="{2B921A8B-3363-4BF7-BB28-75FDB4C61EE6}"/>
                </a:ext>
              </a:extLst>
            </p:cNvPr>
            <p:cNvSpPr>
              <a:spLocks/>
            </p:cNvSpPr>
            <p:nvPr/>
          </p:nvSpPr>
          <p:spPr bwMode="auto">
            <a:xfrm>
              <a:off x="857250" y="835025"/>
              <a:ext cx="287338" cy="455613"/>
            </a:xfrm>
            <a:custGeom>
              <a:avLst/>
              <a:gdLst>
                <a:gd name="T0" fmla="*/ 0 w 252"/>
                <a:gd name="T1" fmla="*/ 367 h 400"/>
                <a:gd name="T2" fmla="*/ 9 w 252"/>
                <a:gd name="T3" fmla="*/ 329 h 400"/>
                <a:gd name="T4" fmla="*/ 64 w 252"/>
                <a:gd name="T5" fmla="*/ 365 h 400"/>
                <a:gd name="T6" fmla="*/ 118 w 252"/>
                <a:gd name="T7" fmla="*/ 376 h 400"/>
                <a:gd name="T8" fmla="*/ 186 w 252"/>
                <a:gd name="T9" fmla="*/ 350 h 400"/>
                <a:gd name="T10" fmla="*/ 208 w 252"/>
                <a:gd name="T11" fmla="*/ 296 h 400"/>
                <a:gd name="T12" fmla="*/ 189 w 252"/>
                <a:gd name="T13" fmla="*/ 249 h 400"/>
                <a:gd name="T14" fmla="*/ 114 w 252"/>
                <a:gd name="T15" fmla="*/ 211 h 400"/>
                <a:gd name="T16" fmla="*/ 33 w 252"/>
                <a:gd name="T17" fmla="*/ 161 h 400"/>
                <a:gd name="T18" fmla="*/ 12 w 252"/>
                <a:gd name="T19" fmla="*/ 103 h 400"/>
                <a:gd name="T20" fmla="*/ 60 w 252"/>
                <a:gd name="T21" fmla="*/ 19 h 400"/>
                <a:gd name="T22" fmla="*/ 136 w 252"/>
                <a:gd name="T23" fmla="*/ 0 h 400"/>
                <a:gd name="T24" fmla="*/ 244 w 252"/>
                <a:gd name="T25" fmla="*/ 27 h 400"/>
                <a:gd name="T26" fmla="*/ 235 w 252"/>
                <a:gd name="T27" fmla="*/ 61 h 400"/>
                <a:gd name="T28" fmla="*/ 140 w 252"/>
                <a:gd name="T29" fmla="*/ 24 h 400"/>
                <a:gd name="T30" fmla="*/ 79 w 252"/>
                <a:gd name="T31" fmla="*/ 45 h 400"/>
                <a:gd name="T32" fmla="*/ 56 w 252"/>
                <a:gd name="T33" fmla="*/ 97 h 400"/>
                <a:gd name="T34" fmla="*/ 73 w 252"/>
                <a:gd name="T35" fmla="*/ 138 h 400"/>
                <a:gd name="T36" fmla="*/ 136 w 252"/>
                <a:gd name="T37" fmla="*/ 173 h 400"/>
                <a:gd name="T38" fmla="*/ 229 w 252"/>
                <a:gd name="T39" fmla="*/ 223 h 400"/>
                <a:gd name="T40" fmla="*/ 252 w 252"/>
                <a:gd name="T41" fmla="*/ 285 h 400"/>
                <a:gd name="T42" fmla="*/ 208 w 252"/>
                <a:gd name="T43" fmla="*/ 374 h 400"/>
                <a:gd name="T44" fmla="*/ 115 w 252"/>
                <a:gd name="T45" fmla="*/ 400 h 400"/>
                <a:gd name="T46" fmla="*/ 0 w 252"/>
                <a:gd name="T47" fmla="*/ 367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52" h="400">
                  <a:moveTo>
                    <a:pt x="0" y="367"/>
                  </a:moveTo>
                  <a:cubicBezTo>
                    <a:pt x="9" y="329"/>
                    <a:pt x="9" y="329"/>
                    <a:pt x="9" y="329"/>
                  </a:cubicBezTo>
                  <a:cubicBezTo>
                    <a:pt x="30" y="346"/>
                    <a:pt x="48" y="358"/>
                    <a:pt x="64" y="365"/>
                  </a:cubicBezTo>
                  <a:cubicBezTo>
                    <a:pt x="80" y="372"/>
                    <a:pt x="98" y="376"/>
                    <a:pt x="118" y="376"/>
                  </a:cubicBezTo>
                  <a:cubicBezTo>
                    <a:pt x="147" y="376"/>
                    <a:pt x="170" y="367"/>
                    <a:pt x="186" y="350"/>
                  </a:cubicBezTo>
                  <a:cubicBezTo>
                    <a:pt x="201" y="334"/>
                    <a:pt x="208" y="316"/>
                    <a:pt x="208" y="296"/>
                  </a:cubicBezTo>
                  <a:cubicBezTo>
                    <a:pt x="208" y="277"/>
                    <a:pt x="202" y="261"/>
                    <a:pt x="189" y="249"/>
                  </a:cubicBezTo>
                  <a:cubicBezTo>
                    <a:pt x="176" y="238"/>
                    <a:pt x="151" y="225"/>
                    <a:pt x="114" y="211"/>
                  </a:cubicBezTo>
                  <a:cubicBezTo>
                    <a:pt x="74" y="195"/>
                    <a:pt x="47" y="178"/>
                    <a:pt x="33" y="161"/>
                  </a:cubicBezTo>
                  <a:cubicBezTo>
                    <a:pt x="19" y="144"/>
                    <a:pt x="12" y="124"/>
                    <a:pt x="12" y="103"/>
                  </a:cubicBezTo>
                  <a:cubicBezTo>
                    <a:pt x="12" y="66"/>
                    <a:pt x="28" y="39"/>
                    <a:pt x="60" y="19"/>
                  </a:cubicBezTo>
                  <a:cubicBezTo>
                    <a:pt x="81" y="7"/>
                    <a:pt x="106" y="0"/>
                    <a:pt x="136" y="0"/>
                  </a:cubicBezTo>
                  <a:cubicBezTo>
                    <a:pt x="171" y="0"/>
                    <a:pt x="207" y="9"/>
                    <a:pt x="244" y="27"/>
                  </a:cubicBezTo>
                  <a:cubicBezTo>
                    <a:pt x="235" y="61"/>
                    <a:pt x="235" y="61"/>
                    <a:pt x="235" y="61"/>
                  </a:cubicBezTo>
                  <a:cubicBezTo>
                    <a:pt x="201" y="36"/>
                    <a:pt x="169" y="24"/>
                    <a:pt x="140" y="24"/>
                  </a:cubicBezTo>
                  <a:cubicBezTo>
                    <a:pt x="115" y="24"/>
                    <a:pt x="95" y="31"/>
                    <a:pt x="79" y="45"/>
                  </a:cubicBezTo>
                  <a:cubicBezTo>
                    <a:pt x="64" y="59"/>
                    <a:pt x="56" y="76"/>
                    <a:pt x="56" y="97"/>
                  </a:cubicBezTo>
                  <a:cubicBezTo>
                    <a:pt x="56" y="114"/>
                    <a:pt x="61" y="128"/>
                    <a:pt x="73" y="138"/>
                  </a:cubicBezTo>
                  <a:cubicBezTo>
                    <a:pt x="84" y="149"/>
                    <a:pt x="105" y="160"/>
                    <a:pt x="136" y="173"/>
                  </a:cubicBezTo>
                  <a:cubicBezTo>
                    <a:pt x="182" y="191"/>
                    <a:pt x="213" y="208"/>
                    <a:pt x="229" y="223"/>
                  </a:cubicBezTo>
                  <a:cubicBezTo>
                    <a:pt x="245" y="239"/>
                    <a:pt x="252" y="259"/>
                    <a:pt x="252" y="285"/>
                  </a:cubicBezTo>
                  <a:cubicBezTo>
                    <a:pt x="252" y="322"/>
                    <a:pt x="238" y="351"/>
                    <a:pt x="208" y="374"/>
                  </a:cubicBezTo>
                  <a:cubicBezTo>
                    <a:pt x="185" y="391"/>
                    <a:pt x="154" y="400"/>
                    <a:pt x="115" y="400"/>
                  </a:cubicBezTo>
                  <a:cubicBezTo>
                    <a:pt x="77" y="400"/>
                    <a:pt x="39" y="389"/>
                    <a:pt x="0" y="367"/>
                  </a:cubicBezTo>
                  <a:close/>
                </a:path>
              </a:pathLst>
            </a:custGeom>
            <a:solidFill>
              <a:srgbClr val="80808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sp>
          <p:nvSpPr>
            <p:cNvPr id="9" name="Freeform 11">
              <a:extLst>
                <a:ext uri="{FF2B5EF4-FFF2-40B4-BE49-F238E27FC236}">
                  <a16:creationId xmlns:a16="http://schemas.microsoft.com/office/drawing/2014/main" id="{716F2055-4A04-44D1-873E-53CD5BB11C2E}"/>
                </a:ext>
              </a:extLst>
            </p:cNvPr>
            <p:cNvSpPr>
              <a:spLocks/>
            </p:cNvSpPr>
            <p:nvPr/>
          </p:nvSpPr>
          <p:spPr bwMode="auto">
            <a:xfrm>
              <a:off x="869950" y="571500"/>
              <a:ext cx="627063" cy="255588"/>
            </a:xfrm>
            <a:custGeom>
              <a:avLst/>
              <a:gdLst>
                <a:gd name="T0" fmla="*/ 0 w 551"/>
                <a:gd name="T1" fmla="*/ 208 h 224"/>
                <a:gd name="T2" fmla="*/ 551 w 551"/>
                <a:gd name="T3" fmla="*/ 208 h 224"/>
                <a:gd name="T4" fmla="*/ 551 w 551"/>
                <a:gd name="T5" fmla="*/ 224 h 224"/>
                <a:gd name="T6" fmla="*/ 0 w 551"/>
                <a:gd name="T7" fmla="*/ 224 h 224"/>
                <a:gd name="T8" fmla="*/ 0 w 551"/>
                <a:gd name="T9" fmla="*/ 208 h 224"/>
              </a:gdLst>
              <a:ahLst/>
              <a:cxnLst>
                <a:cxn ang="0">
                  <a:pos x="T0" y="T1"/>
                </a:cxn>
                <a:cxn ang="0">
                  <a:pos x="T2" y="T3"/>
                </a:cxn>
                <a:cxn ang="0">
                  <a:pos x="T4" y="T5"/>
                </a:cxn>
                <a:cxn ang="0">
                  <a:pos x="T6" y="T7"/>
                </a:cxn>
                <a:cxn ang="0">
                  <a:pos x="T8" y="T9"/>
                </a:cxn>
              </a:cxnLst>
              <a:rect l="0" t="0" r="r" b="b"/>
              <a:pathLst>
                <a:path w="551" h="224">
                  <a:moveTo>
                    <a:pt x="0" y="208"/>
                  </a:moveTo>
                  <a:cubicBezTo>
                    <a:pt x="11" y="197"/>
                    <a:pt x="226" y="0"/>
                    <a:pt x="551" y="208"/>
                  </a:cubicBezTo>
                  <a:cubicBezTo>
                    <a:pt x="551" y="224"/>
                    <a:pt x="551" y="224"/>
                    <a:pt x="551" y="224"/>
                  </a:cubicBezTo>
                  <a:cubicBezTo>
                    <a:pt x="231" y="18"/>
                    <a:pt x="25" y="210"/>
                    <a:pt x="0" y="224"/>
                  </a:cubicBezTo>
                  <a:cubicBezTo>
                    <a:pt x="0" y="208"/>
                    <a:pt x="0" y="208"/>
                    <a:pt x="0" y="208"/>
                  </a:cubicBezTo>
                  <a:close/>
                </a:path>
              </a:pathLst>
            </a:custGeom>
            <a:solidFill>
              <a:srgbClr val="C7212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IN"/>
            </a:p>
          </p:txBody>
        </p:sp>
      </p:grpSp>
      <p:sp>
        <p:nvSpPr>
          <p:cNvPr id="10" name="Rectangle 17">
            <a:extLst>
              <a:ext uri="{FF2B5EF4-FFF2-40B4-BE49-F238E27FC236}">
                <a16:creationId xmlns:a16="http://schemas.microsoft.com/office/drawing/2014/main" id="{6BFD9FC1-E6B9-481E-AECF-CED2D39483C1}"/>
              </a:ext>
            </a:extLst>
          </p:cNvPr>
          <p:cNvSpPr>
            <a:spLocks noChangeArrowheads="1"/>
          </p:cNvSpPr>
          <p:nvPr/>
        </p:nvSpPr>
        <p:spPr bwMode="auto">
          <a:xfrm>
            <a:off x="2366875" y="4156303"/>
            <a:ext cx="745825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400" dirty="0">
                <a:solidFill>
                  <a:schemeClr val="tx1">
                    <a:lumMod val="50000"/>
                    <a:lumOff val="50000"/>
                  </a:schemeClr>
                </a:solidFill>
                <a:latin typeface="+mn-lt"/>
                <a:cs typeface="Calibri" panose="020F0502020204030204" pitchFamily="34" charset="0"/>
              </a:rPr>
              <a:t>Ahmedabad | Bengaluru | Chennai | Gurugram | Hyderabad  | Mumbai | New Delhi</a:t>
            </a:r>
          </a:p>
        </p:txBody>
      </p:sp>
      <p:sp>
        <p:nvSpPr>
          <p:cNvPr id="11" name="Rectangle 10">
            <a:extLst>
              <a:ext uri="{FF2B5EF4-FFF2-40B4-BE49-F238E27FC236}">
                <a16:creationId xmlns:a16="http://schemas.microsoft.com/office/drawing/2014/main" id="{172D3428-6828-44A9-81D9-9C3CEF4202F9}"/>
              </a:ext>
            </a:extLst>
          </p:cNvPr>
          <p:cNvSpPr/>
          <p:nvPr/>
        </p:nvSpPr>
        <p:spPr>
          <a:xfrm>
            <a:off x="457200" y="5557842"/>
            <a:ext cx="11277601" cy="846386"/>
          </a:xfrm>
          <a:prstGeom prst="rect">
            <a:avLst/>
          </a:prstGeom>
        </p:spPr>
        <p:txBody>
          <a:bodyPr wrap="square" lIns="0" tIns="0" rIns="0" bIns="0">
            <a:spAutoFit/>
          </a:bodyPr>
          <a:lstStyle/>
          <a:p>
            <a:pPr algn="ctr">
              <a:spcAft>
                <a:spcPts val="600"/>
              </a:spcAft>
            </a:pPr>
            <a:r>
              <a:rPr lang="en-US" sz="1000" dirty="0">
                <a:solidFill>
                  <a:schemeClr val="tx1">
                    <a:lumMod val="50000"/>
                    <a:lumOff val="50000"/>
                  </a:schemeClr>
                </a:solidFill>
                <a:ea typeface="Calibri" panose="020F0502020204030204" pitchFamily="34" charset="0"/>
                <a:cs typeface="Calibri" panose="020F0502020204030204" pitchFamily="34" charset="0"/>
              </a:rPr>
              <a:t>This presentation is not an advertisement or any form of solicitation and must not be construed as such. This presentation has been prepared for general information purposes only. Nothing in this presentation constitutes professional advice or a legal opinion. You should obtain appropriate professional advice before making any business, legal or other decisions. While </a:t>
            </a:r>
            <a:r>
              <a:rPr lang="en-US" sz="1000" dirty="0" err="1">
                <a:solidFill>
                  <a:schemeClr val="tx1">
                    <a:lumMod val="50000"/>
                    <a:lumOff val="50000"/>
                  </a:schemeClr>
                </a:solidFill>
                <a:ea typeface="Calibri" panose="020F0502020204030204" pitchFamily="34" charset="0"/>
                <a:cs typeface="Calibri" panose="020F0502020204030204" pitchFamily="34" charset="0"/>
              </a:rPr>
              <a:t>endeavours</a:t>
            </a:r>
            <a:r>
              <a:rPr lang="en-US" sz="1000" dirty="0">
                <a:solidFill>
                  <a:schemeClr val="tx1">
                    <a:lumMod val="50000"/>
                    <a:lumOff val="50000"/>
                  </a:schemeClr>
                </a:solidFill>
                <a:ea typeface="Calibri" panose="020F0502020204030204" pitchFamily="34" charset="0"/>
                <a:cs typeface="Calibri" panose="020F0502020204030204" pitchFamily="34" charset="0"/>
              </a:rPr>
              <a:t> have been made to keep the information updated, JSA makes no representations or warranties regarding the completeness, accuracy and reliability of such information. Any onward distribution of this presentation must be with the prior consent of JSA. JSA and the presenters also disclaim all and any liability to any person who takes any decision based on this presentation. </a:t>
            </a:r>
          </a:p>
          <a:p>
            <a:pPr algn="ctr">
              <a:spcAft>
                <a:spcPts val="600"/>
              </a:spcAft>
            </a:pPr>
            <a:r>
              <a:rPr lang="en-IN" sz="1000" dirty="0">
                <a:solidFill>
                  <a:schemeClr val="tx1">
                    <a:lumMod val="50000"/>
                    <a:lumOff val="50000"/>
                  </a:schemeClr>
                </a:solidFill>
                <a:ea typeface="Calibri" panose="020F0502020204030204" pitchFamily="34" charset="0"/>
                <a:cs typeface="Calibri" panose="020F0502020204030204" pitchFamily="34" charset="0"/>
              </a:rPr>
              <a:t>Copyright © 2026 JSA | all rights reserved</a:t>
            </a:r>
            <a:endParaRPr lang="en-IN" sz="1000" dirty="0">
              <a:solidFill>
                <a:schemeClr val="tx1">
                  <a:lumMod val="50000"/>
                  <a:lumOff val="50000"/>
                </a:schemeClr>
              </a:solidFill>
              <a:cs typeface="Calibri" panose="020F0502020204030204" pitchFamily="34" charset="0"/>
            </a:endParaRPr>
          </a:p>
        </p:txBody>
      </p:sp>
    </p:spTree>
    <p:extLst>
      <p:ext uri="{BB962C8B-B14F-4D97-AF65-F5344CB8AC3E}">
        <p14:creationId xmlns:p14="http://schemas.microsoft.com/office/powerpoint/2010/main" val="3700493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Disclaimer Dark">
    <p:bg>
      <p:bgPr>
        <a:solidFill>
          <a:schemeClr val="tx1"/>
        </a:solidFill>
        <a:effectLst/>
      </p:bgPr>
    </p:bg>
    <p:spTree>
      <p:nvGrpSpPr>
        <p:cNvPr id="1" name=""/>
        <p:cNvGrpSpPr/>
        <p:nvPr/>
      </p:nvGrpSpPr>
      <p:grpSpPr>
        <a:xfrm>
          <a:off x="0" y="0"/>
          <a:ext cx="0" cy="0"/>
          <a:chOff x="0" y="0"/>
          <a:chExt cx="0" cy="0"/>
        </a:xfrm>
      </p:grpSpPr>
      <p:sp>
        <p:nvSpPr>
          <p:cNvPr id="10" name="Rectangle 17">
            <a:extLst>
              <a:ext uri="{FF2B5EF4-FFF2-40B4-BE49-F238E27FC236}">
                <a16:creationId xmlns:a16="http://schemas.microsoft.com/office/drawing/2014/main" id="{6BFD9FC1-E6B9-481E-AECF-CED2D39483C1}"/>
              </a:ext>
            </a:extLst>
          </p:cNvPr>
          <p:cNvSpPr>
            <a:spLocks noChangeArrowheads="1"/>
          </p:cNvSpPr>
          <p:nvPr/>
        </p:nvSpPr>
        <p:spPr bwMode="auto">
          <a:xfrm>
            <a:off x="2366875" y="4156303"/>
            <a:ext cx="745825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en-US" sz="1400">
                <a:solidFill>
                  <a:schemeClr val="bg1">
                    <a:lumMod val="65000"/>
                  </a:schemeClr>
                </a:solidFill>
                <a:latin typeface="+mn-lt"/>
                <a:cs typeface="Calibri" panose="020F0502020204030204" pitchFamily="34" charset="0"/>
              </a:rPr>
              <a:t>Ahmedabad | Bengaluru | Chennai | Gurugram | Hyderabad  | Mumbai | New Delhi</a:t>
            </a:r>
          </a:p>
        </p:txBody>
      </p:sp>
      <p:sp>
        <p:nvSpPr>
          <p:cNvPr id="11" name="Rectangle 10">
            <a:extLst>
              <a:ext uri="{FF2B5EF4-FFF2-40B4-BE49-F238E27FC236}">
                <a16:creationId xmlns:a16="http://schemas.microsoft.com/office/drawing/2014/main" id="{172D3428-6828-44A9-81D9-9C3CEF4202F9}"/>
              </a:ext>
            </a:extLst>
          </p:cNvPr>
          <p:cNvSpPr/>
          <p:nvPr/>
        </p:nvSpPr>
        <p:spPr>
          <a:xfrm>
            <a:off x="457200" y="5557842"/>
            <a:ext cx="11277601" cy="846386"/>
          </a:xfrm>
          <a:prstGeom prst="rect">
            <a:avLst/>
          </a:prstGeom>
        </p:spPr>
        <p:txBody>
          <a:bodyPr wrap="square" lIns="0" tIns="0" rIns="0" bIns="0">
            <a:spAutoFit/>
          </a:bodyPr>
          <a:lstStyle/>
          <a:p>
            <a:pPr algn="ctr">
              <a:spcAft>
                <a:spcPts val="600"/>
              </a:spcAft>
            </a:pPr>
            <a:r>
              <a:rPr lang="en-US" sz="1000">
                <a:solidFill>
                  <a:schemeClr val="bg1">
                    <a:lumMod val="65000"/>
                  </a:schemeClr>
                </a:solidFill>
                <a:ea typeface="Calibri" panose="020F0502020204030204" pitchFamily="34" charset="0"/>
                <a:cs typeface="Calibri" panose="020F0502020204030204" pitchFamily="34" charset="0"/>
              </a:rPr>
              <a:t>This presentation is not an advertisement or any form of solicitation and must not be construed as such. This presentation has been prepared for general information purposes only. Nothing in this presentation constitutes professional advice or a legal opinion. You should obtain appropriate professional advice before making any business, legal or other decisions. While </a:t>
            </a:r>
            <a:r>
              <a:rPr lang="en-US" sz="1000" err="1">
                <a:solidFill>
                  <a:schemeClr val="bg1">
                    <a:lumMod val="65000"/>
                  </a:schemeClr>
                </a:solidFill>
                <a:ea typeface="Calibri" panose="020F0502020204030204" pitchFamily="34" charset="0"/>
                <a:cs typeface="Calibri" panose="020F0502020204030204" pitchFamily="34" charset="0"/>
              </a:rPr>
              <a:t>endeavours</a:t>
            </a:r>
            <a:r>
              <a:rPr lang="en-US" sz="1000">
                <a:solidFill>
                  <a:schemeClr val="bg1">
                    <a:lumMod val="65000"/>
                  </a:schemeClr>
                </a:solidFill>
                <a:ea typeface="Calibri" panose="020F0502020204030204" pitchFamily="34" charset="0"/>
                <a:cs typeface="Calibri" panose="020F0502020204030204" pitchFamily="34" charset="0"/>
              </a:rPr>
              <a:t> have been made to keep the information updated, JSA makes no representations or warranties regarding the completeness, accuracy and reliability of such information. Any onward distribution of this presentation must be with the prior consent of JSA. JSA and the presenters also disclaim all and any liability to any person who takes any decision based on this presentation. </a:t>
            </a:r>
          </a:p>
          <a:p>
            <a:pPr algn="ctr">
              <a:spcAft>
                <a:spcPts val="600"/>
              </a:spcAft>
            </a:pPr>
            <a:r>
              <a:rPr lang="en-IN" sz="1000">
                <a:solidFill>
                  <a:schemeClr val="bg1">
                    <a:lumMod val="65000"/>
                  </a:schemeClr>
                </a:solidFill>
                <a:ea typeface="Calibri" panose="020F0502020204030204" pitchFamily="34" charset="0"/>
                <a:cs typeface="Calibri" panose="020F0502020204030204" pitchFamily="34" charset="0"/>
              </a:rPr>
              <a:t>Copyright © 2021 JSA | all rights reserved</a:t>
            </a:r>
            <a:endParaRPr lang="en-IN" sz="1000">
              <a:solidFill>
                <a:schemeClr val="bg1">
                  <a:lumMod val="65000"/>
                </a:schemeClr>
              </a:solidFill>
              <a:cs typeface="Calibri" panose="020F0502020204030204" pitchFamily="34" charset="0"/>
            </a:endParaRPr>
          </a:p>
        </p:txBody>
      </p:sp>
      <p:pic>
        <p:nvPicPr>
          <p:cNvPr id="13" name="Picture 12" descr="Logo&#10;&#10;Description automatically generated">
            <a:extLst>
              <a:ext uri="{FF2B5EF4-FFF2-40B4-BE49-F238E27FC236}">
                <a16:creationId xmlns:a16="http://schemas.microsoft.com/office/drawing/2014/main" id="{44A195A5-9162-4133-8927-C4847ACCD598}"/>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5295900" y="2599365"/>
            <a:ext cx="1600200" cy="948774"/>
          </a:xfrm>
          <a:prstGeom prst="rect">
            <a:avLst/>
          </a:prstGeom>
        </p:spPr>
      </p:pic>
    </p:spTree>
    <p:extLst>
      <p:ext uri="{BB962C8B-B14F-4D97-AF65-F5344CB8AC3E}">
        <p14:creationId xmlns:p14="http://schemas.microsoft.com/office/powerpoint/2010/main" val="2764902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ontents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2D4EE-91BB-45AC-8835-3C22882ED348}"/>
              </a:ext>
            </a:extLst>
          </p:cNvPr>
          <p:cNvSpPr>
            <a:spLocks noGrp="1"/>
          </p:cNvSpPr>
          <p:nvPr>
            <p:ph type="title"/>
          </p:nvPr>
        </p:nvSpPr>
        <p:spPr>
          <a:xfrm>
            <a:off x="457200" y="457200"/>
            <a:ext cx="7975600" cy="387798"/>
          </a:xfrm>
        </p:spPr>
        <p:txBody>
          <a:bodyPr wrap="square">
            <a:spAutoFit/>
          </a:bodyPr>
          <a:lstStyle>
            <a:lvl1pPr>
              <a:defRPr sz="2800" b="0">
                <a:solidFill>
                  <a:schemeClr val="accent1"/>
                </a:solidFill>
                <a:latin typeface="Verdana" panose="020B0604030504040204" pitchFamily="34" charset="0"/>
                <a:ea typeface="Verdana" panose="020B0604030504040204" pitchFamily="34" charset="0"/>
              </a:defRPr>
            </a:lvl1pPr>
          </a:lstStyle>
          <a:p>
            <a:r>
              <a:rPr lang="en-GB"/>
              <a:t>Click to edit Master title style</a:t>
            </a:r>
            <a:endParaRPr lang="en-IN"/>
          </a:p>
        </p:txBody>
      </p:sp>
      <p:sp>
        <p:nvSpPr>
          <p:cNvPr id="8" name="TextBox 7">
            <a:extLst>
              <a:ext uri="{FF2B5EF4-FFF2-40B4-BE49-F238E27FC236}">
                <a16:creationId xmlns:a16="http://schemas.microsoft.com/office/drawing/2014/main" id="{576D0CC4-2209-4D51-A288-6277853EE516}"/>
              </a:ext>
            </a:extLst>
          </p:cNvPr>
          <p:cNvSpPr txBox="1"/>
          <p:nvPr/>
        </p:nvSpPr>
        <p:spPr>
          <a:xfrm>
            <a:off x="839709" y="6534483"/>
            <a:ext cx="5332491"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chemeClr val="bg1">
                    <a:lumMod val="65000"/>
                  </a:schemeClr>
                </a:solidFill>
                <a:latin typeface="+mn-lt"/>
                <a:ea typeface="Verdana" panose="020B0604030504040204" pitchFamily="34" charset="0"/>
              </a:rPr>
              <a:t>Copyright © 2025 JSA | all rights reserved</a:t>
            </a:r>
            <a:endParaRPr lang="en-IN" sz="1000">
              <a:solidFill>
                <a:schemeClr val="bg1">
                  <a:lumMod val="65000"/>
                </a:schemeClr>
              </a:solidFill>
              <a:latin typeface="+mn-lt"/>
              <a:ea typeface="Verdana" panose="020B0604030504040204" pitchFamily="34" charset="0"/>
            </a:endParaRPr>
          </a:p>
        </p:txBody>
      </p:sp>
      <p:sp>
        <p:nvSpPr>
          <p:cNvPr id="9" name="TextBox 8">
            <a:extLst>
              <a:ext uri="{FF2B5EF4-FFF2-40B4-BE49-F238E27FC236}">
                <a16:creationId xmlns:a16="http://schemas.microsoft.com/office/drawing/2014/main" id="{F8E26986-393F-4C67-B389-D85A0DE70DA8}"/>
              </a:ext>
            </a:extLst>
          </p:cNvPr>
          <p:cNvSpPr txBox="1"/>
          <p:nvPr/>
        </p:nvSpPr>
        <p:spPr>
          <a:xfrm>
            <a:off x="457200" y="6534483"/>
            <a:ext cx="365760"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25B1E99-8BD5-46F7-A518-7C127293C0B1}" type="slidenum">
              <a:rPr lang="en-IN" sz="1000" smtClean="0">
                <a:solidFill>
                  <a:schemeClr val="bg1">
                    <a:lumMod val="65000"/>
                  </a:schemeClr>
                </a:solidFill>
                <a:latin typeface="+mn-lt"/>
                <a:ea typeface="Verdana" panose="020B060403050404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endParaRPr lang="en-IN" sz="1000">
              <a:solidFill>
                <a:schemeClr val="bg1">
                  <a:lumMod val="65000"/>
                </a:schemeClr>
              </a:solidFill>
              <a:latin typeface="+mn-lt"/>
              <a:ea typeface="Verdana" panose="020B0604030504040204" pitchFamily="34" charset="0"/>
            </a:endParaRPr>
          </a:p>
        </p:txBody>
      </p:sp>
      <p:sp>
        <p:nvSpPr>
          <p:cNvPr id="10" name="TextBox 9">
            <a:extLst>
              <a:ext uri="{FF2B5EF4-FFF2-40B4-BE49-F238E27FC236}">
                <a16:creationId xmlns:a16="http://schemas.microsoft.com/office/drawing/2014/main" id="{29C2D546-8966-4A3C-ABC4-55142CD15015}"/>
              </a:ext>
            </a:extLst>
          </p:cNvPr>
          <p:cNvSpPr txBox="1"/>
          <p:nvPr/>
        </p:nvSpPr>
        <p:spPr>
          <a:xfrm>
            <a:off x="6402309" y="6534483"/>
            <a:ext cx="5332491" cy="153888"/>
          </a:xfrm>
          <a:prstGeom prst="rect">
            <a:avLst/>
          </a:prstGeom>
          <a:noFill/>
        </p:spPr>
        <p:txBody>
          <a:bodyPr wrap="square" lIns="0" tIns="0" rIns="0" bIns="0" rtlCol="0" anchor="ctr">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a:solidFill>
                  <a:schemeClr val="bg1">
                    <a:lumMod val="65000"/>
                  </a:schemeClr>
                </a:solidFill>
                <a:latin typeface="+mn-lt"/>
                <a:ea typeface="Verdana" panose="020B0604030504040204" pitchFamily="34" charset="0"/>
              </a:rPr>
              <a:t>Footer</a:t>
            </a:r>
          </a:p>
        </p:txBody>
      </p:sp>
      <p:sp>
        <p:nvSpPr>
          <p:cNvPr id="13" name="Text Placeholder 2">
            <a:extLst>
              <a:ext uri="{FF2B5EF4-FFF2-40B4-BE49-F238E27FC236}">
                <a16:creationId xmlns:a16="http://schemas.microsoft.com/office/drawing/2014/main" id="{FDD437B4-A80C-478E-9D96-81A9C397F596}"/>
              </a:ext>
            </a:extLst>
          </p:cNvPr>
          <p:cNvSpPr>
            <a:spLocks noGrp="1"/>
          </p:cNvSpPr>
          <p:nvPr>
            <p:ph idx="1"/>
          </p:nvPr>
        </p:nvSpPr>
        <p:spPr>
          <a:xfrm>
            <a:off x="457200" y="1825625"/>
            <a:ext cx="11277600" cy="4572090"/>
          </a:xfrm>
          <a:prstGeom prst="rect">
            <a:avLst/>
          </a:prstGeom>
        </p:spPr>
        <p:txBody>
          <a:bodyPr vert="horz" lIns="0" tIns="0" rIns="0" bIns="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Tree>
    <p:extLst>
      <p:ext uri="{BB962C8B-B14F-4D97-AF65-F5344CB8AC3E}">
        <p14:creationId xmlns:p14="http://schemas.microsoft.com/office/powerpoint/2010/main" val="1237316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and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2D4EE-91BB-45AC-8835-3C22882ED348}"/>
              </a:ext>
            </a:extLst>
          </p:cNvPr>
          <p:cNvSpPr>
            <a:spLocks noGrp="1"/>
          </p:cNvSpPr>
          <p:nvPr>
            <p:ph type="title"/>
          </p:nvPr>
        </p:nvSpPr>
        <p:spPr>
          <a:xfrm>
            <a:off x="457200" y="457200"/>
            <a:ext cx="11277600" cy="387798"/>
          </a:xfrm>
        </p:spPr>
        <p:txBody>
          <a:bodyPr>
            <a:spAutoFit/>
          </a:bodyPr>
          <a:lstStyle>
            <a:lvl1pPr>
              <a:defRPr sz="2800" b="0">
                <a:solidFill>
                  <a:schemeClr val="accent1"/>
                </a:solidFill>
                <a:latin typeface="Verdana" panose="020B0604030504040204" pitchFamily="34" charset="0"/>
                <a:ea typeface="Verdana" panose="020B0604030504040204" pitchFamily="34" charset="0"/>
              </a:defRPr>
            </a:lvl1pPr>
          </a:lstStyle>
          <a:p>
            <a:r>
              <a:rPr lang="en-GB"/>
              <a:t>Click to edit Master title style</a:t>
            </a:r>
            <a:endParaRPr lang="en-IN"/>
          </a:p>
        </p:txBody>
      </p:sp>
      <p:sp>
        <p:nvSpPr>
          <p:cNvPr id="3" name="Content Placeholder 2">
            <a:extLst>
              <a:ext uri="{FF2B5EF4-FFF2-40B4-BE49-F238E27FC236}">
                <a16:creationId xmlns:a16="http://schemas.microsoft.com/office/drawing/2014/main" id="{73BA78BE-1EB1-45F9-AC76-B90BCCA61449}"/>
              </a:ext>
            </a:extLst>
          </p:cNvPr>
          <p:cNvSpPr>
            <a:spLocks noGrp="1"/>
          </p:cNvSpPr>
          <p:nvPr>
            <p:ph idx="1"/>
          </p:nvPr>
        </p:nvSpPr>
        <p:spPr>
          <a:xfrm>
            <a:off x="457200" y="1042218"/>
            <a:ext cx="11277600" cy="5355497"/>
          </a:xfrm>
        </p:spPr>
        <p:txBody>
          <a:bodyPr>
            <a:noAutofit/>
          </a:bodyPr>
          <a:lstStyle>
            <a:lvl1pPr marL="0" indent="0">
              <a:lnSpc>
                <a:spcPct val="100000"/>
              </a:lnSpc>
              <a:spcBef>
                <a:spcPts val="0"/>
              </a:spcBef>
              <a:spcAft>
                <a:spcPts val="1200"/>
              </a:spcAft>
              <a:buNone/>
              <a:defRPr sz="1800">
                <a:solidFill>
                  <a:schemeClr val="tx1"/>
                </a:solidFill>
                <a:latin typeface="+mn-lt"/>
              </a:defRPr>
            </a:lvl1pPr>
            <a:lvl2pPr marL="457200" indent="0">
              <a:lnSpc>
                <a:spcPct val="100000"/>
              </a:lnSpc>
              <a:spcBef>
                <a:spcPts val="0"/>
              </a:spcBef>
              <a:spcAft>
                <a:spcPts val="1200"/>
              </a:spcAft>
              <a:buNone/>
              <a:defRPr sz="1800">
                <a:solidFill>
                  <a:schemeClr val="tx1"/>
                </a:solidFill>
                <a:latin typeface="+mn-lt"/>
              </a:defRPr>
            </a:lvl2pPr>
            <a:lvl3pPr marL="914400" indent="0">
              <a:lnSpc>
                <a:spcPct val="100000"/>
              </a:lnSpc>
              <a:spcBef>
                <a:spcPts val="0"/>
              </a:spcBef>
              <a:spcAft>
                <a:spcPts val="1200"/>
              </a:spcAft>
              <a:buNone/>
              <a:defRPr sz="1800">
                <a:solidFill>
                  <a:schemeClr val="tx1"/>
                </a:solidFill>
                <a:latin typeface="+mn-lt"/>
              </a:defRPr>
            </a:lvl3pPr>
            <a:lvl4pPr marL="1371600" indent="0">
              <a:lnSpc>
                <a:spcPct val="100000"/>
              </a:lnSpc>
              <a:spcBef>
                <a:spcPts val="0"/>
              </a:spcBef>
              <a:spcAft>
                <a:spcPts val="1200"/>
              </a:spcAft>
              <a:buNone/>
              <a:defRPr sz="1800">
                <a:solidFill>
                  <a:schemeClr val="tx1"/>
                </a:solidFill>
                <a:latin typeface="+mn-lt"/>
              </a:defRPr>
            </a:lvl4pPr>
            <a:lvl5pPr marL="1828800" indent="0">
              <a:lnSpc>
                <a:spcPct val="100000"/>
              </a:lnSpc>
              <a:spcBef>
                <a:spcPts val="0"/>
              </a:spcBef>
              <a:spcAft>
                <a:spcPts val="1200"/>
              </a:spcAft>
              <a:buNone/>
              <a:defRPr sz="1800">
                <a:solidFill>
                  <a:schemeClr val="tx1"/>
                </a:solidFill>
                <a:latin typeface="+mn-l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
        <p:nvSpPr>
          <p:cNvPr id="14" name="TextBox 13">
            <a:extLst>
              <a:ext uri="{FF2B5EF4-FFF2-40B4-BE49-F238E27FC236}">
                <a16:creationId xmlns:a16="http://schemas.microsoft.com/office/drawing/2014/main" id="{9CF3419B-7F31-456E-A914-1D8A3532197C}"/>
              </a:ext>
            </a:extLst>
          </p:cNvPr>
          <p:cNvSpPr txBox="1"/>
          <p:nvPr/>
        </p:nvSpPr>
        <p:spPr>
          <a:xfrm>
            <a:off x="839709" y="6534483"/>
            <a:ext cx="5332491"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chemeClr val="bg1">
                    <a:lumMod val="65000"/>
                  </a:schemeClr>
                </a:solidFill>
                <a:latin typeface="+mn-lt"/>
                <a:ea typeface="Verdana" panose="020B0604030504040204" pitchFamily="34" charset="0"/>
              </a:rPr>
              <a:t>Copyright © 2025 JSA | all rights reserved</a:t>
            </a:r>
            <a:endParaRPr lang="en-IN" sz="1000">
              <a:solidFill>
                <a:schemeClr val="bg1">
                  <a:lumMod val="65000"/>
                </a:schemeClr>
              </a:solidFill>
              <a:latin typeface="+mn-lt"/>
              <a:ea typeface="Verdana" panose="020B0604030504040204" pitchFamily="34" charset="0"/>
            </a:endParaRPr>
          </a:p>
        </p:txBody>
      </p:sp>
      <p:sp>
        <p:nvSpPr>
          <p:cNvPr id="16" name="TextBox 15">
            <a:extLst>
              <a:ext uri="{FF2B5EF4-FFF2-40B4-BE49-F238E27FC236}">
                <a16:creationId xmlns:a16="http://schemas.microsoft.com/office/drawing/2014/main" id="{37CF95C9-C473-4451-9670-7E2A43CDAAA4}"/>
              </a:ext>
            </a:extLst>
          </p:cNvPr>
          <p:cNvSpPr txBox="1"/>
          <p:nvPr/>
        </p:nvSpPr>
        <p:spPr>
          <a:xfrm>
            <a:off x="457200" y="6534483"/>
            <a:ext cx="365760"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25B1E99-8BD5-46F7-A518-7C127293C0B1}" type="slidenum">
              <a:rPr lang="en-IN" sz="1000" smtClean="0">
                <a:solidFill>
                  <a:schemeClr val="bg1">
                    <a:lumMod val="65000"/>
                  </a:schemeClr>
                </a:solidFill>
                <a:latin typeface="+mn-lt"/>
                <a:ea typeface="Verdana" panose="020B060403050404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endParaRPr lang="en-IN" sz="1000">
              <a:solidFill>
                <a:schemeClr val="bg1">
                  <a:lumMod val="65000"/>
                </a:schemeClr>
              </a:solidFill>
              <a:latin typeface="+mn-lt"/>
              <a:ea typeface="Verdana" panose="020B0604030504040204" pitchFamily="34" charset="0"/>
            </a:endParaRPr>
          </a:p>
        </p:txBody>
      </p:sp>
      <p:sp>
        <p:nvSpPr>
          <p:cNvPr id="17" name="TextBox 16">
            <a:extLst>
              <a:ext uri="{FF2B5EF4-FFF2-40B4-BE49-F238E27FC236}">
                <a16:creationId xmlns:a16="http://schemas.microsoft.com/office/drawing/2014/main" id="{551C2DF9-20F0-4F67-A588-FF26A51D4DD0}"/>
              </a:ext>
            </a:extLst>
          </p:cNvPr>
          <p:cNvSpPr txBox="1"/>
          <p:nvPr/>
        </p:nvSpPr>
        <p:spPr>
          <a:xfrm>
            <a:off x="6402309" y="6534483"/>
            <a:ext cx="5332491" cy="153888"/>
          </a:xfrm>
          <a:prstGeom prst="rect">
            <a:avLst/>
          </a:prstGeom>
          <a:noFill/>
        </p:spPr>
        <p:txBody>
          <a:bodyPr wrap="square" lIns="0" tIns="0" rIns="0" bIns="0" rtlCol="0" anchor="ctr">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a:solidFill>
                  <a:schemeClr val="bg1">
                    <a:lumMod val="65000"/>
                  </a:schemeClr>
                </a:solidFill>
                <a:latin typeface="+mn-lt"/>
                <a:ea typeface="Verdana" panose="020B0604030504040204" pitchFamily="34" charset="0"/>
              </a:rPr>
              <a:t>Footer</a:t>
            </a:r>
          </a:p>
        </p:txBody>
      </p:sp>
    </p:spTree>
    <p:extLst>
      <p:ext uri="{BB962C8B-B14F-4D97-AF65-F5344CB8AC3E}">
        <p14:creationId xmlns:p14="http://schemas.microsoft.com/office/powerpoint/2010/main" val="1872777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CB54C2F7-53D9-4257-846B-A97331243869}" type="datetimeFigureOut">
              <a:rPr lang="en-IN" smtClean="0">
                <a:solidFill>
                  <a:prstClr val="black">
                    <a:tint val="75000"/>
                  </a:prstClr>
                </a:solidFill>
              </a:rPr>
              <a:pPr/>
              <a:t>05/01/26</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E0EF1941-B8BD-4ADF-857D-63A77D95E978}"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0265888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2D4EE-91BB-45AC-8835-3C22882ED348}"/>
              </a:ext>
            </a:extLst>
          </p:cNvPr>
          <p:cNvSpPr>
            <a:spLocks noGrp="1"/>
          </p:cNvSpPr>
          <p:nvPr>
            <p:ph type="title"/>
          </p:nvPr>
        </p:nvSpPr>
        <p:spPr>
          <a:xfrm>
            <a:off x="457200" y="411035"/>
            <a:ext cx="11277600" cy="424732"/>
          </a:xfrm>
        </p:spPr>
        <p:txBody>
          <a:bodyPr>
            <a:spAutoFit/>
          </a:bodyPr>
          <a:lstStyle>
            <a:lvl1pPr>
              <a:defRPr sz="2400" b="0">
                <a:solidFill>
                  <a:schemeClr val="accent1"/>
                </a:solidFill>
                <a:latin typeface="Verdana" panose="020B0604030504040204" pitchFamily="34" charset="0"/>
                <a:ea typeface="Verdana" panose="020B0604030504040204" pitchFamily="34" charset="0"/>
              </a:defRPr>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3BA78BE-1EB1-45F9-AC76-B90BCCA61449}"/>
              </a:ext>
            </a:extLst>
          </p:cNvPr>
          <p:cNvSpPr>
            <a:spLocks noGrp="1"/>
          </p:cNvSpPr>
          <p:nvPr>
            <p:ph idx="1"/>
          </p:nvPr>
        </p:nvSpPr>
        <p:spPr>
          <a:xfrm>
            <a:off x="457200" y="1811340"/>
            <a:ext cx="11277600" cy="4586377"/>
          </a:xfrm>
        </p:spPr>
        <p:txBody>
          <a:bodyPr>
            <a:noAutofit/>
          </a:bodyPr>
          <a:lstStyle>
            <a:lvl1pPr marL="0" indent="0">
              <a:lnSpc>
                <a:spcPct val="100000"/>
              </a:lnSpc>
              <a:spcBef>
                <a:spcPts val="0"/>
              </a:spcBef>
              <a:spcAft>
                <a:spcPts val="975"/>
              </a:spcAft>
              <a:buNone/>
              <a:defRPr sz="1600">
                <a:solidFill>
                  <a:schemeClr val="tx1"/>
                </a:solidFill>
                <a:latin typeface="+mn-lt"/>
              </a:defRPr>
            </a:lvl1pPr>
            <a:lvl2pPr marL="371475" indent="0">
              <a:lnSpc>
                <a:spcPct val="100000"/>
              </a:lnSpc>
              <a:spcBef>
                <a:spcPts val="0"/>
              </a:spcBef>
              <a:spcAft>
                <a:spcPts val="975"/>
              </a:spcAft>
              <a:buNone/>
              <a:defRPr sz="1600">
                <a:solidFill>
                  <a:schemeClr val="tx1"/>
                </a:solidFill>
                <a:latin typeface="+mn-lt"/>
              </a:defRPr>
            </a:lvl2pPr>
            <a:lvl3pPr marL="742950" indent="0">
              <a:lnSpc>
                <a:spcPct val="100000"/>
              </a:lnSpc>
              <a:spcBef>
                <a:spcPts val="0"/>
              </a:spcBef>
              <a:spcAft>
                <a:spcPts val="975"/>
              </a:spcAft>
              <a:buNone/>
              <a:defRPr sz="1600">
                <a:solidFill>
                  <a:schemeClr val="tx1"/>
                </a:solidFill>
                <a:latin typeface="+mn-lt"/>
              </a:defRPr>
            </a:lvl3pPr>
            <a:lvl4pPr marL="1114425" indent="0">
              <a:lnSpc>
                <a:spcPct val="100000"/>
              </a:lnSpc>
              <a:spcBef>
                <a:spcPts val="0"/>
              </a:spcBef>
              <a:spcAft>
                <a:spcPts val="975"/>
              </a:spcAft>
              <a:buNone/>
              <a:defRPr sz="1600">
                <a:solidFill>
                  <a:schemeClr val="tx1"/>
                </a:solidFill>
                <a:latin typeface="+mn-lt"/>
              </a:defRPr>
            </a:lvl4pPr>
            <a:lvl5pPr marL="1485900" indent="0">
              <a:lnSpc>
                <a:spcPct val="100000"/>
              </a:lnSpc>
              <a:spcBef>
                <a:spcPts val="0"/>
              </a:spcBef>
              <a:spcAft>
                <a:spcPts val="975"/>
              </a:spcAft>
              <a:buNone/>
              <a:defRPr sz="1600">
                <a:solidFill>
                  <a:schemeClr val="tx1"/>
                </a:solidFill>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15" name="Text Placeholder 13">
            <a:extLst>
              <a:ext uri="{FF2B5EF4-FFF2-40B4-BE49-F238E27FC236}">
                <a16:creationId xmlns:a16="http://schemas.microsoft.com/office/drawing/2014/main" id="{C57CB6FA-AB86-4BA7-8A63-935B3335CABF}"/>
              </a:ext>
            </a:extLst>
          </p:cNvPr>
          <p:cNvSpPr>
            <a:spLocks noGrp="1"/>
          </p:cNvSpPr>
          <p:nvPr>
            <p:ph type="body" sz="quarter" idx="14"/>
          </p:nvPr>
        </p:nvSpPr>
        <p:spPr>
          <a:xfrm>
            <a:off x="457200" y="883922"/>
            <a:ext cx="11277600" cy="800417"/>
          </a:xfrm>
        </p:spPr>
        <p:txBody>
          <a:bodyPr>
            <a:noAutofit/>
          </a:bodyPr>
          <a:lstStyle>
            <a:lvl1pPr marL="0" indent="0" algn="l" defTabSz="742950" rtl="0" eaLnBrk="1" latinLnBrk="0" hangingPunct="1">
              <a:lnSpc>
                <a:spcPct val="90000"/>
              </a:lnSpc>
              <a:spcBef>
                <a:spcPct val="0"/>
              </a:spcBef>
              <a:buNone/>
              <a:defRPr lang="en-US" sz="2400" b="0" kern="1200" dirty="0" smtClean="0">
                <a:solidFill>
                  <a:schemeClr val="accent6"/>
                </a:solidFill>
                <a:latin typeface="Verdana" panose="020B0604030504040204" pitchFamily="34" charset="0"/>
                <a:ea typeface="Verdana" panose="020B0604030504040204" pitchFamily="34" charset="0"/>
                <a:cs typeface="+mj-cs"/>
              </a:defRPr>
            </a:lvl1pPr>
            <a:lvl2pPr marL="0" indent="0" algn="l" defTabSz="742950" rtl="0" eaLnBrk="1" latinLnBrk="0" hangingPunct="1">
              <a:lnSpc>
                <a:spcPct val="90000"/>
              </a:lnSpc>
              <a:spcBef>
                <a:spcPct val="0"/>
              </a:spcBef>
              <a:buNone/>
              <a:defRPr lang="en-US" sz="2438" b="1" kern="1200" dirty="0" smtClean="0">
                <a:solidFill>
                  <a:schemeClr val="tx1">
                    <a:lumMod val="50000"/>
                    <a:lumOff val="50000"/>
                  </a:schemeClr>
                </a:solidFill>
                <a:latin typeface="+mj-lt"/>
                <a:ea typeface="+mj-ea"/>
                <a:cs typeface="+mj-cs"/>
              </a:defRPr>
            </a:lvl2pPr>
            <a:lvl3pPr marL="0" indent="0" algn="l" defTabSz="742950" rtl="0" eaLnBrk="1" latinLnBrk="0" hangingPunct="1">
              <a:lnSpc>
                <a:spcPct val="90000"/>
              </a:lnSpc>
              <a:spcBef>
                <a:spcPct val="0"/>
              </a:spcBef>
              <a:buNone/>
              <a:defRPr lang="en-US" sz="2438" b="1" kern="1200" dirty="0" smtClean="0">
                <a:solidFill>
                  <a:schemeClr val="tx1">
                    <a:lumMod val="50000"/>
                    <a:lumOff val="50000"/>
                  </a:schemeClr>
                </a:solidFill>
                <a:latin typeface="+mj-lt"/>
                <a:ea typeface="+mj-ea"/>
                <a:cs typeface="+mj-cs"/>
              </a:defRPr>
            </a:lvl3pPr>
            <a:lvl4pPr marL="0" indent="0" algn="l" defTabSz="742950" rtl="0" eaLnBrk="1" latinLnBrk="0" hangingPunct="1">
              <a:lnSpc>
                <a:spcPct val="90000"/>
              </a:lnSpc>
              <a:spcBef>
                <a:spcPct val="0"/>
              </a:spcBef>
              <a:buNone/>
              <a:defRPr lang="en-US" sz="2438" b="1" kern="1200" dirty="0" smtClean="0">
                <a:solidFill>
                  <a:schemeClr val="tx1">
                    <a:lumMod val="50000"/>
                    <a:lumOff val="50000"/>
                  </a:schemeClr>
                </a:solidFill>
                <a:latin typeface="+mj-lt"/>
                <a:ea typeface="+mj-ea"/>
                <a:cs typeface="+mj-cs"/>
              </a:defRPr>
            </a:lvl4pPr>
            <a:lvl5pPr marL="0" indent="0" algn="l" defTabSz="742950" rtl="0" eaLnBrk="1" latinLnBrk="0" hangingPunct="1">
              <a:lnSpc>
                <a:spcPct val="90000"/>
              </a:lnSpc>
              <a:spcBef>
                <a:spcPct val="0"/>
              </a:spcBef>
              <a:buNone/>
              <a:defRPr lang="en-IN" sz="2438" b="1" kern="1200" dirty="0">
                <a:solidFill>
                  <a:schemeClr val="tx1">
                    <a:lumMod val="50000"/>
                    <a:lumOff val="50000"/>
                  </a:schemeClr>
                </a:solidFill>
                <a:latin typeface="+mj-lt"/>
                <a:ea typeface="+mj-ea"/>
                <a:cs typeface="+mj-cs"/>
              </a:defRPr>
            </a:lvl5pPr>
          </a:lstStyle>
          <a:p>
            <a:pPr lvl="0"/>
            <a:r>
              <a:rPr lang="en-US"/>
              <a:t>Click to edit Master text styles</a:t>
            </a:r>
          </a:p>
        </p:txBody>
      </p:sp>
      <p:sp>
        <p:nvSpPr>
          <p:cNvPr id="14" name="TextBox 13">
            <a:extLst>
              <a:ext uri="{FF2B5EF4-FFF2-40B4-BE49-F238E27FC236}">
                <a16:creationId xmlns:a16="http://schemas.microsoft.com/office/drawing/2014/main" id="{9CF3419B-7F31-456E-A914-1D8A3532197C}"/>
              </a:ext>
            </a:extLst>
          </p:cNvPr>
          <p:cNvSpPr txBox="1"/>
          <p:nvPr/>
        </p:nvSpPr>
        <p:spPr>
          <a:xfrm>
            <a:off x="457202" y="6542179"/>
            <a:ext cx="5332491" cy="138499"/>
          </a:xfrm>
          <a:prstGeom prst="rect">
            <a:avLst/>
          </a:prstGeom>
          <a:noFill/>
        </p:spPr>
        <p:txBody>
          <a:bodyPr wrap="square" lIns="0" tIns="0" rIns="0" bIns="0" rtlCol="0" anchor="ctr">
            <a:spAutoFit/>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en-US" sz="900">
                <a:solidFill>
                  <a:schemeClr val="bg1">
                    <a:lumMod val="65000"/>
                  </a:schemeClr>
                </a:solidFill>
                <a:latin typeface="+mn-lt"/>
                <a:ea typeface="Verdana" panose="020B0604030504040204" pitchFamily="34" charset="0"/>
              </a:rPr>
              <a:t>Copyright © 2025 JSA | all rights reserved</a:t>
            </a:r>
            <a:endParaRPr lang="en-IN" sz="900">
              <a:solidFill>
                <a:schemeClr val="bg1">
                  <a:lumMod val="65000"/>
                </a:schemeClr>
              </a:solidFill>
              <a:latin typeface="+mn-lt"/>
              <a:ea typeface="Verdana" panose="020B0604030504040204" pitchFamily="34" charset="0"/>
            </a:endParaRPr>
          </a:p>
        </p:txBody>
      </p:sp>
      <p:sp>
        <p:nvSpPr>
          <p:cNvPr id="4" name="TextBox 3">
            <a:extLst>
              <a:ext uri="{FF2B5EF4-FFF2-40B4-BE49-F238E27FC236}">
                <a16:creationId xmlns:a16="http://schemas.microsoft.com/office/drawing/2014/main" id="{79839F7D-54B4-5037-5309-53B62F56AB37}"/>
              </a:ext>
            </a:extLst>
          </p:cNvPr>
          <p:cNvSpPr txBox="1"/>
          <p:nvPr userDrawn="1"/>
        </p:nvSpPr>
        <p:spPr>
          <a:xfrm>
            <a:off x="6414401" y="6530638"/>
            <a:ext cx="5332491" cy="161583"/>
          </a:xfrm>
          <a:prstGeom prst="rect">
            <a:avLst/>
          </a:prstGeom>
          <a:noFill/>
        </p:spPr>
        <p:txBody>
          <a:bodyPr wrap="square" lIns="0" tIns="0" rIns="0" bIns="0" rtlCol="0" anchor="ctr">
            <a:spAutoFit/>
          </a:bodyPr>
          <a:lstStyle/>
          <a:p>
            <a:pPr marL="0" marR="0" lvl="0" indent="0" algn="r" defTabSz="742950" rtl="0" eaLnBrk="1" fontAlgn="auto" latinLnBrk="0" hangingPunct="1">
              <a:lnSpc>
                <a:spcPct val="100000"/>
              </a:lnSpc>
              <a:spcBef>
                <a:spcPts val="0"/>
              </a:spcBef>
              <a:spcAft>
                <a:spcPts val="0"/>
              </a:spcAft>
              <a:buClrTx/>
              <a:buSzTx/>
              <a:buFontTx/>
              <a:buNone/>
              <a:tabLst/>
              <a:defRPr/>
            </a:pPr>
            <a:fld id="{741FEEE3-5772-B144-BE2F-1B7DA7F3E894}" type="slidenum">
              <a:rPr lang="en-IN" sz="1050" smtClean="0">
                <a:solidFill>
                  <a:schemeClr val="bg1">
                    <a:lumMod val="65000"/>
                  </a:schemeClr>
                </a:solidFill>
                <a:latin typeface="+mn-lt"/>
                <a:ea typeface="Verdana" panose="020B0604030504040204" pitchFamily="34" charset="0"/>
              </a:rPr>
              <a:pPr marL="0" marR="0" lvl="0" indent="0" algn="r" defTabSz="742950" rtl="0" eaLnBrk="1" fontAlgn="auto" latinLnBrk="0" hangingPunct="1">
                <a:lnSpc>
                  <a:spcPct val="100000"/>
                </a:lnSpc>
                <a:spcBef>
                  <a:spcPts val="0"/>
                </a:spcBef>
                <a:spcAft>
                  <a:spcPts val="0"/>
                </a:spcAft>
                <a:buClrTx/>
                <a:buSzTx/>
                <a:buFontTx/>
                <a:buNone/>
                <a:tabLst/>
                <a:defRPr/>
              </a:pPr>
              <a:t>‹#›</a:t>
            </a:fld>
            <a:endParaRPr lang="en-IN" sz="1050">
              <a:solidFill>
                <a:schemeClr val="bg1">
                  <a:lumMod val="65000"/>
                </a:schemeClr>
              </a:solidFill>
              <a:latin typeface="+mn-lt"/>
              <a:ea typeface="Verdana" panose="020B0604030504040204" pitchFamily="34" charset="0"/>
            </a:endParaRPr>
          </a:p>
        </p:txBody>
      </p:sp>
    </p:spTree>
    <p:extLst>
      <p:ext uri="{BB962C8B-B14F-4D97-AF65-F5344CB8AC3E}">
        <p14:creationId xmlns:p14="http://schemas.microsoft.com/office/powerpoint/2010/main" val="394185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ontents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2D4EE-91BB-45AC-8835-3C22882ED348}"/>
              </a:ext>
            </a:extLst>
          </p:cNvPr>
          <p:cNvSpPr>
            <a:spLocks noGrp="1"/>
          </p:cNvSpPr>
          <p:nvPr>
            <p:ph type="title"/>
          </p:nvPr>
        </p:nvSpPr>
        <p:spPr>
          <a:xfrm>
            <a:off x="457200" y="457200"/>
            <a:ext cx="7975600" cy="387798"/>
          </a:xfrm>
        </p:spPr>
        <p:txBody>
          <a:bodyPr wrap="square">
            <a:spAutoFit/>
          </a:bodyPr>
          <a:lstStyle>
            <a:lvl1pPr>
              <a:defRPr sz="2800" b="0">
                <a:solidFill>
                  <a:schemeClr val="accent1"/>
                </a:solidFill>
                <a:latin typeface="Verdana" panose="020B0604030504040204" pitchFamily="34" charset="0"/>
                <a:ea typeface="Verdana" panose="020B0604030504040204" pitchFamily="34" charset="0"/>
              </a:defRPr>
            </a:lvl1pPr>
          </a:lstStyle>
          <a:p>
            <a:r>
              <a:rPr lang="en-GB"/>
              <a:t>Click to edit Master title style</a:t>
            </a:r>
            <a:endParaRPr lang="en-IN"/>
          </a:p>
        </p:txBody>
      </p:sp>
      <p:sp>
        <p:nvSpPr>
          <p:cNvPr id="8" name="TextBox 7">
            <a:extLst>
              <a:ext uri="{FF2B5EF4-FFF2-40B4-BE49-F238E27FC236}">
                <a16:creationId xmlns:a16="http://schemas.microsoft.com/office/drawing/2014/main" id="{576D0CC4-2209-4D51-A288-6277853EE516}"/>
              </a:ext>
            </a:extLst>
          </p:cNvPr>
          <p:cNvSpPr txBox="1"/>
          <p:nvPr/>
        </p:nvSpPr>
        <p:spPr>
          <a:xfrm>
            <a:off x="839709" y="6534483"/>
            <a:ext cx="5332491"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chemeClr val="bg1">
                    <a:lumMod val="65000"/>
                  </a:schemeClr>
                </a:solidFill>
                <a:latin typeface="+mn-lt"/>
                <a:ea typeface="Verdana" panose="020B0604030504040204" pitchFamily="34" charset="0"/>
              </a:rPr>
              <a:t>Copyright © JSA | all rights reserved</a:t>
            </a:r>
            <a:endParaRPr lang="en-IN" sz="1000">
              <a:solidFill>
                <a:schemeClr val="bg1">
                  <a:lumMod val="65000"/>
                </a:schemeClr>
              </a:solidFill>
              <a:latin typeface="+mn-lt"/>
              <a:ea typeface="Verdana" panose="020B0604030504040204" pitchFamily="34" charset="0"/>
            </a:endParaRPr>
          </a:p>
        </p:txBody>
      </p:sp>
      <p:sp>
        <p:nvSpPr>
          <p:cNvPr id="9" name="TextBox 8">
            <a:extLst>
              <a:ext uri="{FF2B5EF4-FFF2-40B4-BE49-F238E27FC236}">
                <a16:creationId xmlns:a16="http://schemas.microsoft.com/office/drawing/2014/main" id="{F8E26986-393F-4C67-B389-D85A0DE70DA8}"/>
              </a:ext>
            </a:extLst>
          </p:cNvPr>
          <p:cNvSpPr txBox="1"/>
          <p:nvPr/>
        </p:nvSpPr>
        <p:spPr>
          <a:xfrm>
            <a:off x="457200" y="6534483"/>
            <a:ext cx="365760"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25B1E99-8BD5-46F7-A518-7C127293C0B1}" type="slidenum">
              <a:rPr lang="en-IN" sz="1000" smtClean="0">
                <a:solidFill>
                  <a:schemeClr val="bg1">
                    <a:lumMod val="65000"/>
                  </a:schemeClr>
                </a:solidFill>
                <a:latin typeface="+mn-lt"/>
                <a:ea typeface="Verdana" panose="020B060403050404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endParaRPr lang="en-IN" sz="1000">
              <a:solidFill>
                <a:schemeClr val="bg1">
                  <a:lumMod val="65000"/>
                </a:schemeClr>
              </a:solidFill>
              <a:latin typeface="+mn-lt"/>
              <a:ea typeface="Verdana" panose="020B0604030504040204" pitchFamily="34" charset="0"/>
            </a:endParaRPr>
          </a:p>
        </p:txBody>
      </p:sp>
      <p:sp>
        <p:nvSpPr>
          <p:cNvPr id="10" name="TextBox 9">
            <a:extLst>
              <a:ext uri="{FF2B5EF4-FFF2-40B4-BE49-F238E27FC236}">
                <a16:creationId xmlns:a16="http://schemas.microsoft.com/office/drawing/2014/main" id="{29C2D546-8966-4A3C-ABC4-55142CD15015}"/>
              </a:ext>
            </a:extLst>
          </p:cNvPr>
          <p:cNvSpPr txBox="1"/>
          <p:nvPr/>
        </p:nvSpPr>
        <p:spPr>
          <a:xfrm>
            <a:off x="6402309" y="6534483"/>
            <a:ext cx="5332491" cy="153888"/>
          </a:xfrm>
          <a:prstGeom prst="rect">
            <a:avLst/>
          </a:prstGeom>
          <a:noFill/>
        </p:spPr>
        <p:txBody>
          <a:bodyPr wrap="square" lIns="0" tIns="0" rIns="0" bIns="0" rtlCol="0" anchor="ctr">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a:solidFill>
                  <a:schemeClr val="bg1">
                    <a:lumMod val="65000"/>
                  </a:schemeClr>
                </a:solidFill>
                <a:latin typeface="+mn-lt"/>
                <a:ea typeface="Verdana" panose="020B0604030504040204" pitchFamily="34" charset="0"/>
              </a:rPr>
              <a:t>Footer</a:t>
            </a:r>
          </a:p>
        </p:txBody>
      </p:sp>
      <p:sp>
        <p:nvSpPr>
          <p:cNvPr id="13" name="Text Placeholder 2">
            <a:extLst>
              <a:ext uri="{FF2B5EF4-FFF2-40B4-BE49-F238E27FC236}">
                <a16:creationId xmlns:a16="http://schemas.microsoft.com/office/drawing/2014/main" id="{FDD437B4-A80C-478E-9D96-81A9C397F596}"/>
              </a:ext>
            </a:extLst>
          </p:cNvPr>
          <p:cNvSpPr>
            <a:spLocks noGrp="1"/>
          </p:cNvSpPr>
          <p:nvPr>
            <p:ph idx="1"/>
          </p:nvPr>
        </p:nvSpPr>
        <p:spPr>
          <a:xfrm>
            <a:off x="457200" y="1825625"/>
            <a:ext cx="11277600" cy="4572090"/>
          </a:xfrm>
          <a:prstGeom prst="rect">
            <a:avLst/>
          </a:prstGeom>
        </p:spPr>
        <p:txBody>
          <a:bodyPr vert="horz" lIns="0" tIns="0" rIns="0" bIns="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Tree>
    <p:extLst>
      <p:ext uri="{BB962C8B-B14F-4D97-AF65-F5344CB8AC3E}">
        <p14:creationId xmlns:p14="http://schemas.microsoft.com/office/powerpoint/2010/main" val="2588253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ntents 2">
    <p:bg>
      <p:bgPr>
        <a:solidFill>
          <a:schemeClr val="tx2">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2D4EE-91BB-45AC-8835-3C22882ED348}"/>
              </a:ext>
            </a:extLst>
          </p:cNvPr>
          <p:cNvSpPr>
            <a:spLocks noGrp="1"/>
          </p:cNvSpPr>
          <p:nvPr>
            <p:ph type="title"/>
          </p:nvPr>
        </p:nvSpPr>
        <p:spPr>
          <a:xfrm>
            <a:off x="3484880" y="558880"/>
            <a:ext cx="5222240" cy="1107996"/>
          </a:xfrm>
        </p:spPr>
        <p:txBody>
          <a:bodyPr wrap="square" anchor="b">
            <a:spAutoFit/>
          </a:bodyPr>
          <a:lstStyle>
            <a:lvl1pPr>
              <a:defRPr sz="4000" b="1">
                <a:solidFill>
                  <a:schemeClr val="accent4"/>
                </a:solidFill>
                <a:latin typeface="Verdana" panose="020B0604030504040204" pitchFamily="34" charset="0"/>
                <a:ea typeface="Verdana" panose="020B0604030504040204" pitchFamily="34" charset="0"/>
              </a:defRPr>
            </a:lvl1pPr>
          </a:lstStyle>
          <a:p>
            <a:r>
              <a:rPr lang="en-GB"/>
              <a:t>Click to edit Master title style</a:t>
            </a:r>
            <a:endParaRPr lang="en-IN"/>
          </a:p>
        </p:txBody>
      </p:sp>
      <p:sp>
        <p:nvSpPr>
          <p:cNvPr id="3" name="Content Placeholder 2">
            <a:extLst>
              <a:ext uri="{FF2B5EF4-FFF2-40B4-BE49-F238E27FC236}">
                <a16:creationId xmlns:a16="http://schemas.microsoft.com/office/drawing/2014/main" id="{73BA78BE-1EB1-45F9-AC76-B90BCCA61449}"/>
              </a:ext>
            </a:extLst>
          </p:cNvPr>
          <p:cNvSpPr>
            <a:spLocks noGrp="1"/>
          </p:cNvSpPr>
          <p:nvPr>
            <p:ph idx="1"/>
          </p:nvPr>
        </p:nvSpPr>
        <p:spPr>
          <a:xfrm>
            <a:off x="3677920" y="1960880"/>
            <a:ext cx="4856480" cy="4436835"/>
          </a:xfrm>
        </p:spPr>
        <p:txBody>
          <a:bodyPr>
            <a:noAutofit/>
          </a:bodyPr>
          <a:lstStyle>
            <a:lvl1pPr marL="0" indent="0">
              <a:lnSpc>
                <a:spcPct val="100000"/>
              </a:lnSpc>
              <a:spcBef>
                <a:spcPts val="0"/>
              </a:spcBef>
              <a:spcAft>
                <a:spcPts val="1200"/>
              </a:spcAft>
              <a:buNone/>
              <a:defRPr sz="2000">
                <a:solidFill>
                  <a:schemeClr val="bg1"/>
                </a:solidFill>
                <a:latin typeface="+mn-lt"/>
              </a:defRPr>
            </a:lvl1pPr>
            <a:lvl2pPr marL="457200" indent="0">
              <a:lnSpc>
                <a:spcPct val="100000"/>
              </a:lnSpc>
              <a:spcBef>
                <a:spcPts val="0"/>
              </a:spcBef>
              <a:spcAft>
                <a:spcPts val="1200"/>
              </a:spcAft>
              <a:buNone/>
              <a:defRPr sz="2000">
                <a:solidFill>
                  <a:schemeClr val="bg1"/>
                </a:solidFill>
                <a:latin typeface="+mn-lt"/>
              </a:defRPr>
            </a:lvl2pPr>
            <a:lvl3pPr marL="914400" indent="0">
              <a:lnSpc>
                <a:spcPct val="100000"/>
              </a:lnSpc>
              <a:spcBef>
                <a:spcPts val="0"/>
              </a:spcBef>
              <a:spcAft>
                <a:spcPts val="1200"/>
              </a:spcAft>
              <a:buNone/>
              <a:defRPr sz="2000">
                <a:solidFill>
                  <a:schemeClr val="bg1"/>
                </a:solidFill>
                <a:latin typeface="+mn-lt"/>
              </a:defRPr>
            </a:lvl3pPr>
            <a:lvl4pPr marL="1371600" indent="0">
              <a:lnSpc>
                <a:spcPct val="100000"/>
              </a:lnSpc>
              <a:spcBef>
                <a:spcPts val="0"/>
              </a:spcBef>
              <a:spcAft>
                <a:spcPts val="1200"/>
              </a:spcAft>
              <a:buNone/>
              <a:defRPr sz="2000">
                <a:solidFill>
                  <a:schemeClr val="bg1"/>
                </a:solidFill>
                <a:latin typeface="+mn-lt"/>
              </a:defRPr>
            </a:lvl4pPr>
            <a:lvl5pPr marL="1828800" indent="0">
              <a:lnSpc>
                <a:spcPct val="100000"/>
              </a:lnSpc>
              <a:spcBef>
                <a:spcPts val="0"/>
              </a:spcBef>
              <a:spcAft>
                <a:spcPts val="1200"/>
              </a:spcAft>
              <a:buNone/>
              <a:defRPr sz="2000">
                <a:solidFill>
                  <a:schemeClr val="bg1"/>
                </a:solidFill>
                <a:latin typeface="+mn-l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
        <p:nvSpPr>
          <p:cNvPr id="4" name="Rectangle 3">
            <a:extLst>
              <a:ext uri="{FF2B5EF4-FFF2-40B4-BE49-F238E27FC236}">
                <a16:creationId xmlns:a16="http://schemas.microsoft.com/office/drawing/2014/main" id="{272575B8-19E4-4392-B5F9-25CD941759F9}"/>
              </a:ext>
            </a:extLst>
          </p:cNvPr>
          <p:cNvSpPr/>
          <p:nvPr/>
        </p:nvSpPr>
        <p:spPr>
          <a:xfrm>
            <a:off x="3484880" y="1811338"/>
            <a:ext cx="5222240" cy="4586377"/>
          </a:xfrm>
          <a:prstGeom prst="rect">
            <a:avLst/>
          </a:prstGeom>
          <a:noFill/>
          <a:ln w="127000">
            <a:gradFill>
              <a:gsLst>
                <a:gs pos="0">
                  <a:schemeClr val="accent4"/>
                </a:gs>
                <a:gs pos="88000">
                  <a:schemeClr val="tx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4" name="TextBox 13">
            <a:extLst>
              <a:ext uri="{FF2B5EF4-FFF2-40B4-BE49-F238E27FC236}">
                <a16:creationId xmlns:a16="http://schemas.microsoft.com/office/drawing/2014/main" id="{DD65A86F-1838-47B9-9C8D-C2DA87C95005}"/>
              </a:ext>
            </a:extLst>
          </p:cNvPr>
          <p:cNvSpPr txBox="1"/>
          <p:nvPr/>
        </p:nvSpPr>
        <p:spPr>
          <a:xfrm>
            <a:off x="839709" y="6534483"/>
            <a:ext cx="5332491"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chemeClr val="bg1"/>
                </a:solidFill>
                <a:latin typeface="+mn-lt"/>
                <a:ea typeface="Verdana" panose="020B0604030504040204" pitchFamily="34" charset="0"/>
              </a:rPr>
              <a:t>Copyright © JSA | all rights reserved</a:t>
            </a:r>
            <a:endParaRPr lang="en-IN" sz="1000">
              <a:solidFill>
                <a:schemeClr val="bg1"/>
              </a:solidFill>
              <a:latin typeface="+mn-lt"/>
              <a:ea typeface="Verdana" panose="020B0604030504040204" pitchFamily="34" charset="0"/>
            </a:endParaRPr>
          </a:p>
        </p:txBody>
      </p:sp>
      <p:sp>
        <p:nvSpPr>
          <p:cNvPr id="15" name="TextBox 14">
            <a:extLst>
              <a:ext uri="{FF2B5EF4-FFF2-40B4-BE49-F238E27FC236}">
                <a16:creationId xmlns:a16="http://schemas.microsoft.com/office/drawing/2014/main" id="{C455E92A-66C7-4F7E-92BD-45A3AB35147B}"/>
              </a:ext>
            </a:extLst>
          </p:cNvPr>
          <p:cNvSpPr txBox="1"/>
          <p:nvPr/>
        </p:nvSpPr>
        <p:spPr>
          <a:xfrm>
            <a:off x="457200" y="6534483"/>
            <a:ext cx="365760"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25B1E99-8BD5-46F7-A518-7C127293C0B1}" type="slidenum">
              <a:rPr lang="en-IN" sz="1000" smtClean="0">
                <a:solidFill>
                  <a:schemeClr val="bg1"/>
                </a:solidFill>
                <a:latin typeface="+mn-lt"/>
                <a:ea typeface="Verdana" panose="020B060403050404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endParaRPr lang="en-IN" sz="1000">
              <a:solidFill>
                <a:schemeClr val="bg1"/>
              </a:solidFill>
              <a:latin typeface="+mn-lt"/>
              <a:ea typeface="Verdana" panose="020B0604030504040204" pitchFamily="34" charset="0"/>
            </a:endParaRPr>
          </a:p>
        </p:txBody>
      </p:sp>
      <p:sp>
        <p:nvSpPr>
          <p:cNvPr id="8" name="Rectangle 7">
            <a:extLst>
              <a:ext uri="{FF2B5EF4-FFF2-40B4-BE49-F238E27FC236}">
                <a16:creationId xmlns:a16="http://schemas.microsoft.com/office/drawing/2014/main" id="{90B8F740-A08E-405B-816B-8B83B1921010}"/>
              </a:ext>
            </a:extLst>
          </p:cNvPr>
          <p:cNvSpPr/>
          <p:nvPr/>
        </p:nvSpPr>
        <p:spPr>
          <a:xfrm>
            <a:off x="3484880" y="1811338"/>
            <a:ext cx="5222240" cy="4586377"/>
          </a:xfrm>
          <a:prstGeom prst="rect">
            <a:avLst/>
          </a:prstGeom>
          <a:noFill/>
          <a:ln w="127000">
            <a:gradFill>
              <a:gsLst>
                <a:gs pos="0">
                  <a:schemeClr val="accent4"/>
                </a:gs>
                <a:gs pos="88000">
                  <a:schemeClr val="tx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Rectangle 4">
            <a:extLst>
              <a:ext uri="{FF2B5EF4-FFF2-40B4-BE49-F238E27FC236}">
                <a16:creationId xmlns:a16="http://schemas.microsoft.com/office/drawing/2014/main" id="{1038916B-71D4-413E-46DA-3C374E4008C7}"/>
              </a:ext>
            </a:extLst>
          </p:cNvPr>
          <p:cNvSpPr/>
          <p:nvPr userDrawn="1"/>
        </p:nvSpPr>
        <p:spPr>
          <a:xfrm>
            <a:off x="3484880" y="1811338"/>
            <a:ext cx="5222240" cy="4586377"/>
          </a:xfrm>
          <a:prstGeom prst="rect">
            <a:avLst/>
          </a:prstGeom>
          <a:noFill/>
          <a:ln w="127000">
            <a:gradFill>
              <a:gsLst>
                <a:gs pos="0">
                  <a:schemeClr val="accent4"/>
                </a:gs>
                <a:gs pos="88000">
                  <a:schemeClr val="tx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4132750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2D4EE-91BB-45AC-8835-3C22882ED348}"/>
              </a:ext>
            </a:extLst>
          </p:cNvPr>
          <p:cNvSpPr>
            <a:spLocks noGrp="1"/>
          </p:cNvSpPr>
          <p:nvPr>
            <p:ph type="title"/>
          </p:nvPr>
        </p:nvSpPr>
        <p:spPr>
          <a:xfrm>
            <a:off x="457200" y="457200"/>
            <a:ext cx="11277600" cy="430887"/>
          </a:xfrm>
        </p:spPr>
        <p:txBody>
          <a:bodyPr>
            <a:spAutoFit/>
          </a:bodyPr>
          <a:lstStyle>
            <a:lvl1pPr>
              <a:lnSpc>
                <a:spcPct val="100000"/>
              </a:lnSpc>
              <a:defRPr sz="2800" b="0">
                <a:solidFill>
                  <a:schemeClr val="tx1"/>
                </a:solidFill>
                <a:latin typeface="Verdana" panose="020B0604030504040204" pitchFamily="34" charset="0"/>
                <a:ea typeface="Verdana" panose="020B0604030504040204" pitchFamily="34" charset="0"/>
              </a:defRPr>
            </a:lvl1pPr>
          </a:lstStyle>
          <a:p>
            <a:r>
              <a:rPr lang="en-GB"/>
              <a:t>Click to edit Master title style</a:t>
            </a:r>
            <a:endParaRPr lang="en-IN"/>
          </a:p>
        </p:txBody>
      </p:sp>
      <p:sp>
        <p:nvSpPr>
          <p:cNvPr id="3" name="Content Placeholder 2">
            <a:extLst>
              <a:ext uri="{FF2B5EF4-FFF2-40B4-BE49-F238E27FC236}">
                <a16:creationId xmlns:a16="http://schemas.microsoft.com/office/drawing/2014/main" id="{73BA78BE-1EB1-45F9-AC76-B90BCCA61449}"/>
              </a:ext>
            </a:extLst>
          </p:cNvPr>
          <p:cNvSpPr>
            <a:spLocks noGrp="1"/>
          </p:cNvSpPr>
          <p:nvPr>
            <p:ph idx="1"/>
          </p:nvPr>
        </p:nvSpPr>
        <p:spPr>
          <a:xfrm>
            <a:off x="457200" y="1811338"/>
            <a:ext cx="11277600" cy="4586377"/>
          </a:xfrm>
        </p:spPr>
        <p:txBody>
          <a:bodyPr>
            <a:noAutofit/>
          </a:bodyPr>
          <a:lstStyle>
            <a:lvl1pPr marL="0" indent="0">
              <a:lnSpc>
                <a:spcPct val="100000"/>
              </a:lnSpc>
              <a:spcBef>
                <a:spcPts val="0"/>
              </a:spcBef>
              <a:spcAft>
                <a:spcPts val="1200"/>
              </a:spcAft>
              <a:buNone/>
              <a:defRPr sz="1800">
                <a:solidFill>
                  <a:schemeClr val="tx1"/>
                </a:solidFill>
                <a:latin typeface="+mn-lt"/>
              </a:defRPr>
            </a:lvl1pPr>
            <a:lvl2pPr marL="457200" indent="0">
              <a:lnSpc>
                <a:spcPct val="100000"/>
              </a:lnSpc>
              <a:spcBef>
                <a:spcPts val="0"/>
              </a:spcBef>
              <a:spcAft>
                <a:spcPts val="1200"/>
              </a:spcAft>
              <a:buNone/>
              <a:defRPr sz="1800">
                <a:solidFill>
                  <a:schemeClr val="tx1"/>
                </a:solidFill>
                <a:latin typeface="+mn-lt"/>
              </a:defRPr>
            </a:lvl2pPr>
            <a:lvl3pPr marL="914400" indent="0">
              <a:lnSpc>
                <a:spcPct val="100000"/>
              </a:lnSpc>
              <a:spcBef>
                <a:spcPts val="0"/>
              </a:spcBef>
              <a:spcAft>
                <a:spcPts val="1200"/>
              </a:spcAft>
              <a:buNone/>
              <a:defRPr sz="1800">
                <a:solidFill>
                  <a:schemeClr val="tx1"/>
                </a:solidFill>
                <a:latin typeface="+mn-lt"/>
              </a:defRPr>
            </a:lvl3pPr>
            <a:lvl4pPr marL="1371600" indent="0">
              <a:lnSpc>
                <a:spcPct val="100000"/>
              </a:lnSpc>
              <a:spcBef>
                <a:spcPts val="0"/>
              </a:spcBef>
              <a:spcAft>
                <a:spcPts val="1200"/>
              </a:spcAft>
              <a:buNone/>
              <a:defRPr sz="1800">
                <a:solidFill>
                  <a:schemeClr val="tx1"/>
                </a:solidFill>
                <a:latin typeface="+mn-lt"/>
              </a:defRPr>
            </a:lvl4pPr>
            <a:lvl5pPr marL="1828800" indent="0">
              <a:lnSpc>
                <a:spcPct val="100000"/>
              </a:lnSpc>
              <a:spcBef>
                <a:spcPts val="0"/>
              </a:spcBef>
              <a:spcAft>
                <a:spcPts val="1200"/>
              </a:spcAft>
              <a:buNone/>
              <a:defRPr sz="1800">
                <a:solidFill>
                  <a:schemeClr val="tx1"/>
                </a:solidFill>
                <a:latin typeface="+mn-l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
        <p:nvSpPr>
          <p:cNvPr id="15" name="Text Placeholder 13">
            <a:extLst>
              <a:ext uri="{FF2B5EF4-FFF2-40B4-BE49-F238E27FC236}">
                <a16:creationId xmlns:a16="http://schemas.microsoft.com/office/drawing/2014/main" id="{C57CB6FA-AB86-4BA7-8A63-935B3335CABF}"/>
              </a:ext>
            </a:extLst>
          </p:cNvPr>
          <p:cNvSpPr>
            <a:spLocks noGrp="1"/>
          </p:cNvSpPr>
          <p:nvPr>
            <p:ph type="body" sz="quarter" idx="14"/>
          </p:nvPr>
        </p:nvSpPr>
        <p:spPr>
          <a:xfrm>
            <a:off x="457200" y="883920"/>
            <a:ext cx="11277600" cy="800417"/>
          </a:xfrm>
        </p:spPr>
        <p:txBody>
          <a:bodyPr>
            <a:noAutofit/>
          </a:bodyPr>
          <a:lstStyle>
            <a:lvl1pPr marL="0" indent="0" algn="l" defTabSz="914400" rtl="0" eaLnBrk="1" latinLnBrk="0" hangingPunct="1">
              <a:lnSpc>
                <a:spcPct val="100000"/>
              </a:lnSpc>
              <a:spcBef>
                <a:spcPct val="0"/>
              </a:spcBef>
              <a:buNone/>
              <a:defRPr lang="en-US" sz="2800" b="0" kern="1200" dirty="0" smtClean="0">
                <a:solidFill>
                  <a:schemeClr val="accent6"/>
                </a:solidFill>
                <a:latin typeface="Verdana" panose="020B0604030504040204" pitchFamily="34" charset="0"/>
                <a:ea typeface="Verdana" panose="020B0604030504040204" pitchFamily="34" charset="0"/>
                <a:cs typeface="+mj-cs"/>
              </a:defRPr>
            </a:lvl1pPr>
            <a:lvl2pPr marL="0" indent="0" algn="l" defTabSz="914400" rtl="0" eaLnBrk="1" latinLnBrk="0" hangingPunct="1">
              <a:lnSpc>
                <a:spcPct val="90000"/>
              </a:lnSpc>
              <a:spcBef>
                <a:spcPct val="0"/>
              </a:spcBef>
              <a:buNone/>
              <a:defRPr lang="en-US" sz="3000" b="1" kern="1200" dirty="0" smtClean="0">
                <a:solidFill>
                  <a:schemeClr val="tx1">
                    <a:lumMod val="50000"/>
                    <a:lumOff val="50000"/>
                  </a:schemeClr>
                </a:solidFill>
                <a:latin typeface="+mj-lt"/>
                <a:ea typeface="+mj-ea"/>
                <a:cs typeface="+mj-cs"/>
              </a:defRPr>
            </a:lvl2pPr>
            <a:lvl3pPr marL="0" indent="0" algn="l" defTabSz="914400" rtl="0" eaLnBrk="1" latinLnBrk="0" hangingPunct="1">
              <a:lnSpc>
                <a:spcPct val="90000"/>
              </a:lnSpc>
              <a:spcBef>
                <a:spcPct val="0"/>
              </a:spcBef>
              <a:buNone/>
              <a:defRPr lang="en-US" sz="3000" b="1" kern="1200" dirty="0" smtClean="0">
                <a:solidFill>
                  <a:schemeClr val="tx1">
                    <a:lumMod val="50000"/>
                    <a:lumOff val="50000"/>
                  </a:schemeClr>
                </a:solidFill>
                <a:latin typeface="+mj-lt"/>
                <a:ea typeface="+mj-ea"/>
                <a:cs typeface="+mj-cs"/>
              </a:defRPr>
            </a:lvl3pPr>
            <a:lvl4pPr marL="0" indent="0" algn="l" defTabSz="914400" rtl="0" eaLnBrk="1" latinLnBrk="0" hangingPunct="1">
              <a:lnSpc>
                <a:spcPct val="90000"/>
              </a:lnSpc>
              <a:spcBef>
                <a:spcPct val="0"/>
              </a:spcBef>
              <a:buNone/>
              <a:defRPr lang="en-US" sz="3000" b="1" kern="1200" dirty="0" smtClean="0">
                <a:solidFill>
                  <a:schemeClr val="tx1">
                    <a:lumMod val="50000"/>
                    <a:lumOff val="50000"/>
                  </a:schemeClr>
                </a:solidFill>
                <a:latin typeface="+mj-lt"/>
                <a:ea typeface="+mj-ea"/>
                <a:cs typeface="+mj-cs"/>
              </a:defRPr>
            </a:lvl4pPr>
            <a:lvl5pPr marL="0" indent="0" algn="l" defTabSz="914400" rtl="0" eaLnBrk="1" latinLnBrk="0" hangingPunct="1">
              <a:lnSpc>
                <a:spcPct val="90000"/>
              </a:lnSpc>
              <a:spcBef>
                <a:spcPct val="0"/>
              </a:spcBef>
              <a:buNone/>
              <a:defRPr lang="en-IN" sz="3000" b="1" kern="1200" dirty="0">
                <a:solidFill>
                  <a:schemeClr val="tx1">
                    <a:lumMod val="50000"/>
                    <a:lumOff val="50000"/>
                  </a:schemeClr>
                </a:solidFill>
                <a:latin typeface="+mj-lt"/>
                <a:ea typeface="+mj-ea"/>
                <a:cs typeface="+mj-cs"/>
              </a:defRPr>
            </a:lvl5pPr>
          </a:lstStyle>
          <a:p>
            <a:pPr lvl="0"/>
            <a:r>
              <a:rPr lang="en-GB"/>
              <a:t>Click to edit Master text styles</a:t>
            </a:r>
          </a:p>
        </p:txBody>
      </p:sp>
      <p:sp>
        <p:nvSpPr>
          <p:cNvPr id="14" name="TextBox 13">
            <a:extLst>
              <a:ext uri="{FF2B5EF4-FFF2-40B4-BE49-F238E27FC236}">
                <a16:creationId xmlns:a16="http://schemas.microsoft.com/office/drawing/2014/main" id="{9CF3419B-7F31-456E-A914-1D8A3532197C}"/>
              </a:ext>
            </a:extLst>
          </p:cNvPr>
          <p:cNvSpPr txBox="1"/>
          <p:nvPr/>
        </p:nvSpPr>
        <p:spPr>
          <a:xfrm>
            <a:off x="839709" y="6534483"/>
            <a:ext cx="5332491"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bg1">
                    <a:lumMod val="65000"/>
                  </a:schemeClr>
                </a:solidFill>
                <a:latin typeface="+mn-lt"/>
                <a:ea typeface="Verdana" panose="020B0604030504040204" pitchFamily="34" charset="0"/>
              </a:rPr>
              <a:t>Copyright © 2026 JSA | all rights reserved</a:t>
            </a:r>
            <a:endParaRPr lang="en-IN" sz="1000" dirty="0">
              <a:solidFill>
                <a:schemeClr val="bg1">
                  <a:lumMod val="65000"/>
                </a:schemeClr>
              </a:solidFill>
              <a:latin typeface="+mn-lt"/>
              <a:ea typeface="Verdana" panose="020B0604030504040204" pitchFamily="34" charset="0"/>
            </a:endParaRPr>
          </a:p>
        </p:txBody>
      </p:sp>
      <p:sp>
        <p:nvSpPr>
          <p:cNvPr id="16" name="TextBox 15">
            <a:extLst>
              <a:ext uri="{FF2B5EF4-FFF2-40B4-BE49-F238E27FC236}">
                <a16:creationId xmlns:a16="http://schemas.microsoft.com/office/drawing/2014/main" id="{37CF95C9-C473-4451-9670-7E2A43CDAAA4}"/>
              </a:ext>
            </a:extLst>
          </p:cNvPr>
          <p:cNvSpPr txBox="1"/>
          <p:nvPr/>
        </p:nvSpPr>
        <p:spPr>
          <a:xfrm>
            <a:off x="457200" y="6534483"/>
            <a:ext cx="365760"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25B1E99-8BD5-46F7-A518-7C127293C0B1}" type="slidenum">
              <a:rPr lang="en-IN" sz="1000" smtClean="0">
                <a:solidFill>
                  <a:schemeClr val="bg1">
                    <a:lumMod val="65000"/>
                  </a:schemeClr>
                </a:solidFill>
                <a:latin typeface="+mn-lt"/>
                <a:ea typeface="Verdana" panose="020B060403050404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endParaRPr lang="en-IN" sz="1000">
              <a:solidFill>
                <a:schemeClr val="bg1">
                  <a:lumMod val="65000"/>
                </a:schemeClr>
              </a:solidFill>
              <a:latin typeface="+mn-lt"/>
              <a:ea typeface="Verdana" panose="020B0604030504040204" pitchFamily="34" charset="0"/>
            </a:endParaRPr>
          </a:p>
        </p:txBody>
      </p:sp>
      <p:cxnSp>
        <p:nvCxnSpPr>
          <p:cNvPr id="5" name="Straight Connector 4">
            <a:extLst>
              <a:ext uri="{FF2B5EF4-FFF2-40B4-BE49-F238E27FC236}">
                <a16:creationId xmlns:a16="http://schemas.microsoft.com/office/drawing/2014/main" id="{8D6B5ACE-E7C6-3972-CCE8-E161B077B34A}"/>
              </a:ext>
            </a:extLst>
          </p:cNvPr>
          <p:cNvCxnSpPr>
            <a:cxnSpLocks/>
          </p:cNvCxnSpPr>
          <p:nvPr userDrawn="1"/>
        </p:nvCxnSpPr>
        <p:spPr>
          <a:xfrm>
            <a:off x="0" y="672029"/>
            <a:ext cx="365760" cy="0"/>
          </a:xfrm>
          <a:prstGeom prst="line">
            <a:avLst/>
          </a:prstGeom>
          <a:ln w="38100" cap="rn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5890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2D4EE-91BB-45AC-8835-3C22882ED348}"/>
              </a:ext>
            </a:extLst>
          </p:cNvPr>
          <p:cNvSpPr>
            <a:spLocks noGrp="1"/>
          </p:cNvSpPr>
          <p:nvPr>
            <p:ph type="title"/>
          </p:nvPr>
        </p:nvSpPr>
        <p:spPr>
          <a:xfrm>
            <a:off x="457200" y="457200"/>
            <a:ext cx="11277600" cy="387798"/>
          </a:xfrm>
        </p:spPr>
        <p:txBody>
          <a:bodyPr>
            <a:spAutoFit/>
          </a:bodyPr>
          <a:lstStyle>
            <a:lvl1pPr>
              <a:defRPr sz="2800" b="0">
                <a:solidFill>
                  <a:schemeClr val="accent1"/>
                </a:solidFill>
                <a:latin typeface="Verdana" panose="020B0604030504040204" pitchFamily="34" charset="0"/>
                <a:ea typeface="Verdana" panose="020B0604030504040204" pitchFamily="34" charset="0"/>
              </a:defRPr>
            </a:lvl1pPr>
          </a:lstStyle>
          <a:p>
            <a:r>
              <a:rPr lang="en-GB"/>
              <a:t>Click to edit Master title style</a:t>
            </a:r>
            <a:endParaRPr lang="en-IN"/>
          </a:p>
        </p:txBody>
      </p:sp>
      <p:sp>
        <p:nvSpPr>
          <p:cNvPr id="3" name="Content Placeholder 2">
            <a:extLst>
              <a:ext uri="{FF2B5EF4-FFF2-40B4-BE49-F238E27FC236}">
                <a16:creationId xmlns:a16="http://schemas.microsoft.com/office/drawing/2014/main" id="{73BA78BE-1EB1-45F9-AC76-B90BCCA61449}"/>
              </a:ext>
            </a:extLst>
          </p:cNvPr>
          <p:cNvSpPr>
            <a:spLocks noGrp="1"/>
          </p:cNvSpPr>
          <p:nvPr>
            <p:ph idx="1"/>
          </p:nvPr>
        </p:nvSpPr>
        <p:spPr>
          <a:xfrm>
            <a:off x="457200" y="1042218"/>
            <a:ext cx="11277600" cy="5355497"/>
          </a:xfrm>
        </p:spPr>
        <p:txBody>
          <a:bodyPr>
            <a:noAutofit/>
          </a:bodyPr>
          <a:lstStyle>
            <a:lvl1pPr marL="0" indent="0">
              <a:lnSpc>
                <a:spcPct val="100000"/>
              </a:lnSpc>
              <a:spcBef>
                <a:spcPts val="0"/>
              </a:spcBef>
              <a:spcAft>
                <a:spcPts val="1200"/>
              </a:spcAft>
              <a:buNone/>
              <a:defRPr sz="1800">
                <a:solidFill>
                  <a:schemeClr val="tx1"/>
                </a:solidFill>
                <a:latin typeface="+mn-lt"/>
              </a:defRPr>
            </a:lvl1pPr>
            <a:lvl2pPr marL="457200" indent="0">
              <a:lnSpc>
                <a:spcPct val="100000"/>
              </a:lnSpc>
              <a:spcBef>
                <a:spcPts val="0"/>
              </a:spcBef>
              <a:spcAft>
                <a:spcPts val="1200"/>
              </a:spcAft>
              <a:buNone/>
              <a:defRPr sz="1800">
                <a:solidFill>
                  <a:schemeClr val="tx1"/>
                </a:solidFill>
                <a:latin typeface="+mn-lt"/>
              </a:defRPr>
            </a:lvl2pPr>
            <a:lvl3pPr marL="914400" indent="0">
              <a:lnSpc>
                <a:spcPct val="100000"/>
              </a:lnSpc>
              <a:spcBef>
                <a:spcPts val="0"/>
              </a:spcBef>
              <a:spcAft>
                <a:spcPts val="1200"/>
              </a:spcAft>
              <a:buNone/>
              <a:defRPr sz="1800">
                <a:solidFill>
                  <a:schemeClr val="tx1"/>
                </a:solidFill>
                <a:latin typeface="+mn-lt"/>
              </a:defRPr>
            </a:lvl3pPr>
            <a:lvl4pPr marL="1371600" indent="0">
              <a:lnSpc>
                <a:spcPct val="100000"/>
              </a:lnSpc>
              <a:spcBef>
                <a:spcPts val="0"/>
              </a:spcBef>
              <a:spcAft>
                <a:spcPts val="1200"/>
              </a:spcAft>
              <a:buNone/>
              <a:defRPr sz="1800">
                <a:solidFill>
                  <a:schemeClr val="tx1"/>
                </a:solidFill>
                <a:latin typeface="+mn-lt"/>
              </a:defRPr>
            </a:lvl4pPr>
            <a:lvl5pPr marL="1828800" indent="0">
              <a:lnSpc>
                <a:spcPct val="100000"/>
              </a:lnSpc>
              <a:spcBef>
                <a:spcPts val="0"/>
              </a:spcBef>
              <a:spcAft>
                <a:spcPts val="1200"/>
              </a:spcAft>
              <a:buNone/>
              <a:defRPr sz="1800">
                <a:solidFill>
                  <a:schemeClr val="tx1"/>
                </a:solidFill>
                <a:latin typeface="+mn-l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
        <p:nvSpPr>
          <p:cNvPr id="14" name="TextBox 13">
            <a:extLst>
              <a:ext uri="{FF2B5EF4-FFF2-40B4-BE49-F238E27FC236}">
                <a16:creationId xmlns:a16="http://schemas.microsoft.com/office/drawing/2014/main" id="{9CF3419B-7F31-456E-A914-1D8A3532197C}"/>
              </a:ext>
            </a:extLst>
          </p:cNvPr>
          <p:cNvSpPr txBox="1"/>
          <p:nvPr/>
        </p:nvSpPr>
        <p:spPr>
          <a:xfrm>
            <a:off x="839709" y="6534483"/>
            <a:ext cx="5332491"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chemeClr val="bg1">
                    <a:lumMod val="65000"/>
                  </a:schemeClr>
                </a:solidFill>
                <a:latin typeface="+mn-lt"/>
                <a:ea typeface="Verdana" panose="020B0604030504040204" pitchFamily="34" charset="0"/>
              </a:rPr>
              <a:t>Copyright © JSA | all rights reserved</a:t>
            </a:r>
            <a:endParaRPr lang="en-IN" sz="1000">
              <a:solidFill>
                <a:schemeClr val="bg1">
                  <a:lumMod val="65000"/>
                </a:schemeClr>
              </a:solidFill>
              <a:latin typeface="+mn-lt"/>
              <a:ea typeface="Verdana" panose="020B0604030504040204" pitchFamily="34" charset="0"/>
            </a:endParaRPr>
          </a:p>
        </p:txBody>
      </p:sp>
      <p:sp>
        <p:nvSpPr>
          <p:cNvPr id="16" name="TextBox 15">
            <a:extLst>
              <a:ext uri="{FF2B5EF4-FFF2-40B4-BE49-F238E27FC236}">
                <a16:creationId xmlns:a16="http://schemas.microsoft.com/office/drawing/2014/main" id="{37CF95C9-C473-4451-9670-7E2A43CDAAA4}"/>
              </a:ext>
            </a:extLst>
          </p:cNvPr>
          <p:cNvSpPr txBox="1"/>
          <p:nvPr/>
        </p:nvSpPr>
        <p:spPr>
          <a:xfrm>
            <a:off x="457200" y="6534483"/>
            <a:ext cx="365760"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25B1E99-8BD5-46F7-A518-7C127293C0B1}" type="slidenum">
              <a:rPr lang="en-IN" sz="1000" smtClean="0">
                <a:solidFill>
                  <a:schemeClr val="bg1">
                    <a:lumMod val="65000"/>
                  </a:schemeClr>
                </a:solidFill>
                <a:latin typeface="+mn-lt"/>
                <a:ea typeface="Verdana" panose="020B060403050404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endParaRPr lang="en-IN" sz="1000">
              <a:solidFill>
                <a:schemeClr val="bg1">
                  <a:lumMod val="65000"/>
                </a:schemeClr>
              </a:solidFill>
              <a:latin typeface="+mn-lt"/>
              <a:ea typeface="Verdana" panose="020B0604030504040204" pitchFamily="34" charset="0"/>
            </a:endParaRPr>
          </a:p>
        </p:txBody>
      </p:sp>
      <p:sp>
        <p:nvSpPr>
          <p:cNvPr id="17" name="TextBox 16">
            <a:extLst>
              <a:ext uri="{FF2B5EF4-FFF2-40B4-BE49-F238E27FC236}">
                <a16:creationId xmlns:a16="http://schemas.microsoft.com/office/drawing/2014/main" id="{551C2DF9-20F0-4F67-A588-FF26A51D4DD0}"/>
              </a:ext>
            </a:extLst>
          </p:cNvPr>
          <p:cNvSpPr txBox="1"/>
          <p:nvPr/>
        </p:nvSpPr>
        <p:spPr>
          <a:xfrm>
            <a:off x="6402309" y="6534483"/>
            <a:ext cx="5332491" cy="153888"/>
          </a:xfrm>
          <a:prstGeom prst="rect">
            <a:avLst/>
          </a:prstGeom>
          <a:noFill/>
        </p:spPr>
        <p:txBody>
          <a:bodyPr wrap="square" lIns="0" tIns="0" rIns="0" bIns="0" rtlCol="0" anchor="ctr">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a:solidFill>
                  <a:schemeClr val="bg1">
                    <a:lumMod val="65000"/>
                  </a:schemeClr>
                </a:solidFill>
                <a:latin typeface="+mn-lt"/>
                <a:ea typeface="Verdana" panose="020B0604030504040204" pitchFamily="34" charset="0"/>
              </a:rPr>
              <a:t>Footer</a:t>
            </a:r>
          </a:p>
        </p:txBody>
      </p:sp>
    </p:spTree>
    <p:extLst>
      <p:ext uri="{BB962C8B-B14F-4D97-AF65-F5344CB8AC3E}">
        <p14:creationId xmlns:p14="http://schemas.microsoft.com/office/powerpoint/2010/main" val="3395355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Title and Content">
    <p:bg>
      <p:bgPr>
        <a:solidFill>
          <a:schemeClr val="tx1">
            <a:lumMod val="95000"/>
            <a:lumOff val="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2D4EE-91BB-45AC-8835-3C22882ED348}"/>
              </a:ext>
            </a:extLst>
          </p:cNvPr>
          <p:cNvSpPr>
            <a:spLocks noGrp="1"/>
          </p:cNvSpPr>
          <p:nvPr>
            <p:ph type="title"/>
          </p:nvPr>
        </p:nvSpPr>
        <p:spPr>
          <a:xfrm>
            <a:off x="457200" y="457200"/>
            <a:ext cx="11277600" cy="387798"/>
          </a:xfrm>
        </p:spPr>
        <p:txBody>
          <a:bodyPr>
            <a:spAutoFit/>
          </a:bodyPr>
          <a:lstStyle>
            <a:lvl1pPr>
              <a:defRPr sz="2800" b="0">
                <a:solidFill>
                  <a:schemeClr val="accent1">
                    <a:lumMod val="60000"/>
                    <a:lumOff val="40000"/>
                  </a:schemeClr>
                </a:solidFill>
                <a:latin typeface="Verdana" panose="020B0604030504040204" pitchFamily="34" charset="0"/>
                <a:ea typeface="Verdana" panose="020B0604030504040204" pitchFamily="34" charset="0"/>
              </a:defRPr>
            </a:lvl1pPr>
          </a:lstStyle>
          <a:p>
            <a:r>
              <a:rPr lang="en-GB"/>
              <a:t>Click to edit Master title style</a:t>
            </a:r>
            <a:endParaRPr lang="en-IN"/>
          </a:p>
        </p:txBody>
      </p:sp>
      <p:sp>
        <p:nvSpPr>
          <p:cNvPr id="3" name="Content Placeholder 2">
            <a:extLst>
              <a:ext uri="{FF2B5EF4-FFF2-40B4-BE49-F238E27FC236}">
                <a16:creationId xmlns:a16="http://schemas.microsoft.com/office/drawing/2014/main" id="{73BA78BE-1EB1-45F9-AC76-B90BCCA61449}"/>
              </a:ext>
            </a:extLst>
          </p:cNvPr>
          <p:cNvSpPr>
            <a:spLocks noGrp="1"/>
          </p:cNvSpPr>
          <p:nvPr>
            <p:ph idx="1"/>
          </p:nvPr>
        </p:nvSpPr>
        <p:spPr>
          <a:xfrm>
            <a:off x="457200" y="1811338"/>
            <a:ext cx="11277600" cy="4586377"/>
          </a:xfrm>
        </p:spPr>
        <p:txBody>
          <a:bodyPr>
            <a:noAutofit/>
          </a:bodyPr>
          <a:lstStyle>
            <a:lvl1pPr marL="0" indent="0">
              <a:lnSpc>
                <a:spcPct val="100000"/>
              </a:lnSpc>
              <a:spcBef>
                <a:spcPts val="0"/>
              </a:spcBef>
              <a:spcAft>
                <a:spcPts val="1200"/>
              </a:spcAft>
              <a:buNone/>
              <a:defRPr sz="1800">
                <a:solidFill>
                  <a:schemeClr val="bg1"/>
                </a:solidFill>
                <a:latin typeface="+mn-lt"/>
              </a:defRPr>
            </a:lvl1pPr>
            <a:lvl2pPr marL="457200" indent="0">
              <a:lnSpc>
                <a:spcPct val="100000"/>
              </a:lnSpc>
              <a:spcBef>
                <a:spcPts val="0"/>
              </a:spcBef>
              <a:spcAft>
                <a:spcPts val="1200"/>
              </a:spcAft>
              <a:buNone/>
              <a:defRPr sz="1800">
                <a:solidFill>
                  <a:schemeClr val="bg1"/>
                </a:solidFill>
                <a:latin typeface="+mn-lt"/>
              </a:defRPr>
            </a:lvl2pPr>
            <a:lvl3pPr marL="914400" indent="0">
              <a:lnSpc>
                <a:spcPct val="100000"/>
              </a:lnSpc>
              <a:spcBef>
                <a:spcPts val="0"/>
              </a:spcBef>
              <a:spcAft>
                <a:spcPts val="1200"/>
              </a:spcAft>
              <a:buNone/>
              <a:defRPr sz="1800">
                <a:solidFill>
                  <a:schemeClr val="bg1"/>
                </a:solidFill>
                <a:latin typeface="+mn-lt"/>
              </a:defRPr>
            </a:lvl3pPr>
            <a:lvl4pPr marL="1371600" indent="0">
              <a:lnSpc>
                <a:spcPct val="100000"/>
              </a:lnSpc>
              <a:spcBef>
                <a:spcPts val="0"/>
              </a:spcBef>
              <a:spcAft>
                <a:spcPts val="1200"/>
              </a:spcAft>
              <a:buNone/>
              <a:defRPr sz="1800">
                <a:solidFill>
                  <a:schemeClr val="bg1"/>
                </a:solidFill>
                <a:latin typeface="+mn-lt"/>
              </a:defRPr>
            </a:lvl4pPr>
            <a:lvl5pPr marL="1828800" indent="0">
              <a:lnSpc>
                <a:spcPct val="100000"/>
              </a:lnSpc>
              <a:spcBef>
                <a:spcPts val="0"/>
              </a:spcBef>
              <a:spcAft>
                <a:spcPts val="1200"/>
              </a:spcAft>
              <a:buNone/>
              <a:defRPr sz="1800">
                <a:solidFill>
                  <a:schemeClr val="bg1"/>
                </a:solidFill>
                <a:latin typeface="+mn-l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
        <p:nvSpPr>
          <p:cNvPr id="15" name="Text Placeholder 13">
            <a:extLst>
              <a:ext uri="{FF2B5EF4-FFF2-40B4-BE49-F238E27FC236}">
                <a16:creationId xmlns:a16="http://schemas.microsoft.com/office/drawing/2014/main" id="{C57CB6FA-AB86-4BA7-8A63-935B3335CABF}"/>
              </a:ext>
            </a:extLst>
          </p:cNvPr>
          <p:cNvSpPr>
            <a:spLocks noGrp="1"/>
          </p:cNvSpPr>
          <p:nvPr>
            <p:ph type="body" sz="quarter" idx="14"/>
          </p:nvPr>
        </p:nvSpPr>
        <p:spPr>
          <a:xfrm>
            <a:off x="457200" y="883920"/>
            <a:ext cx="11277600" cy="800417"/>
          </a:xfrm>
        </p:spPr>
        <p:txBody>
          <a:bodyPr>
            <a:noAutofit/>
          </a:bodyPr>
          <a:lstStyle>
            <a:lvl1pPr marL="0" indent="0" algn="l" defTabSz="914400" rtl="0" eaLnBrk="1" latinLnBrk="0" hangingPunct="1">
              <a:lnSpc>
                <a:spcPct val="90000"/>
              </a:lnSpc>
              <a:spcBef>
                <a:spcPct val="0"/>
              </a:spcBef>
              <a:buNone/>
              <a:defRPr lang="en-US" sz="2800" b="0" kern="1200" dirty="0" smtClean="0">
                <a:solidFill>
                  <a:schemeClr val="accent6"/>
                </a:solidFill>
                <a:latin typeface="Verdana" panose="020B0604030504040204" pitchFamily="34" charset="0"/>
                <a:ea typeface="Verdana" panose="020B0604030504040204" pitchFamily="34" charset="0"/>
                <a:cs typeface="+mj-cs"/>
              </a:defRPr>
            </a:lvl1pPr>
            <a:lvl2pPr marL="0" indent="0" algn="l" defTabSz="914400" rtl="0" eaLnBrk="1" latinLnBrk="0" hangingPunct="1">
              <a:lnSpc>
                <a:spcPct val="90000"/>
              </a:lnSpc>
              <a:spcBef>
                <a:spcPct val="0"/>
              </a:spcBef>
              <a:buNone/>
              <a:defRPr lang="en-US" sz="3000" b="1" kern="1200" dirty="0" smtClean="0">
                <a:solidFill>
                  <a:schemeClr val="tx1">
                    <a:lumMod val="50000"/>
                    <a:lumOff val="50000"/>
                  </a:schemeClr>
                </a:solidFill>
                <a:latin typeface="+mj-lt"/>
                <a:ea typeface="+mj-ea"/>
                <a:cs typeface="+mj-cs"/>
              </a:defRPr>
            </a:lvl2pPr>
            <a:lvl3pPr marL="0" indent="0" algn="l" defTabSz="914400" rtl="0" eaLnBrk="1" latinLnBrk="0" hangingPunct="1">
              <a:lnSpc>
                <a:spcPct val="90000"/>
              </a:lnSpc>
              <a:spcBef>
                <a:spcPct val="0"/>
              </a:spcBef>
              <a:buNone/>
              <a:defRPr lang="en-US" sz="3000" b="1" kern="1200" dirty="0" smtClean="0">
                <a:solidFill>
                  <a:schemeClr val="tx1">
                    <a:lumMod val="50000"/>
                    <a:lumOff val="50000"/>
                  </a:schemeClr>
                </a:solidFill>
                <a:latin typeface="+mj-lt"/>
                <a:ea typeface="+mj-ea"/>
                <a:cs typeface="+mj-cs"/>
              </a:defRPr>
            </a:lvl3pPr>
            <a:lvl4pPr marL="0" indent="0" algn="l" defTabSz="914400" rtl="0" eaLnBrk="1" latinLnBrk="0" hangingPunct="1">
              <a:lnSpc>
                <a:spcPct val="90000"/>
              </a:lnSpc>
              <a:spcBef>
                <a:spcPct val="0"/>
              </a:spcBef>
              <a:buNone/>
              <a:defRPr lang="en-US" sz="3000" b="1" kern="1200" dirty="0" smtClean="0">
                <a:solidFill>
                  <a:schemeClr val="tx1">
                    <a:lumMod val="50000"/>
                    <a:lumOff val="50000"/>
                  </a:schemeClr>
                </a:solidFill>
                <a:latin typeface="+mj-lt"/>
                <a:ea typeface="+mj-ea"/>
                <a:cs typeface="+mj-cs"/>
              </a:defRPr>
            </a:lvl4pPr>
            <a:lvl5pPr marL="0" indent="0" algn="l" defTabSz="914400" rtl="0" eaLnBrk="1" latinLnBrk="0" hangingPunct="1">
              <a:lnSpc>
                <a:spcPct val="90000"/>
              </a:lnSpc>
              <a:spcBef>
                <a:spcPct val="0"/>
              </a:spcBef>
              <a:buNone/>
              <a:defRPr lang="en-IN" sz="3000" b="1" kern="1200" dirty="0">
                <a:solidFill>
                  <a:schemeClr val="tx1">
                    <a:lumMod val="50000"/>
                    <a:lumOff val="50000"/>
                  </a:schemeClr>
                </a:solidFill>
                <a:latin typeface="+mj-lt"/>
                <a:ea typeface="+mj-ea"/>
                <a:cs typeface="+mj-cs"/>
              </a:defRPr>
            </a:lvl5pPr>
          </a:lstStyle>
          <a:p>
            <a:pPr lvl="0"/>
            <a:r>
              <a:rPr lang="en-GB"/>
              <a:t>Click to edit Master text styles</a:t>
            </a:r>
          </a:p>
        </p:txBody>
      </p:sp>
      <p:sp>
        <p:nvSpPr>
          <p:cNvPr id="14" name="TextBox 13">
            <a:extLst>
              <a:ext uri="{FF2B5EF4-FFF2-40B4-BE49-F238E27FC236}">
                <a16:creationId xmlns:a16="http://schemas.microsoft.com/office/drawing/2014/main" id="{9CF3419B-7F31-456E-A914-1D8A3532197C}"/>
              </a:ext>
            </a:extLst>
          </p:cNvPr>
          <p:cNvSpPr txBox="1"/>
          <p:nvPr/>
        </p:nvSpPr>
        <p:spPr>
          <a:xfrm>
            <a:off x="839709" y="6534483"/>
            <a:ext cx="5332491"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chemeClr val="bg1">
                    <a:lumMod val="65000"/>
                  </a:schemeClr>
                </a:solidFill>
                <a:latin typeface="+mn-lt"/>
                <a:ea typeface="Verdana" panose="020B0604030504040204" pitchFamily="34" charset="0"/>
              </a:rPr>
              <a:t>Copyright © JSA | all rights reserved</a:t>
            </a:r>
            <a:endParaRPr lang="en-IN" sz="1000">
              <a:solidFill>
                <a:schemeClr val="bg1">
                  <a:lumMod val="65000"/>
                </a:schemeClr>
              </a:solidFill>
              <a:latin typeface="+mn-lt"/>
              <a:ea typeface="Verdana" panose="020B0604030504040204" pitchFamily="34" charset="0"/>
            </a:endParaRPr>
          </a:p>
        </p:txBody>
      </p:sp>
      <p:sp>
        <p:nvSpPr>
          <p:cNvPr id="16" name="TextBox 15">
            <a:extLst>
              <a:ext uri="{FF2B5EF4-FFF2-40B4-BE49-F238E27FC236}">
                <a16:creationId xmlns:a16="http://schemas.microsoft.com/office/drawing/2014/main" id="{37CF95C9-C473-4451-9670-7E2A43CDAAA4}"/>
              </a:ext>
            </a:extLst>
          </p:cNvPr>
          <p:cNvSpPr txBox="1"/>
          <p:nvPr/>
        </p:nvSpPr>
        <p:spPr>
          <a:xfrm>
            <a:off x="457200" y="6534483"/>
            <a:ext cx="365760"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25B1E99-8BD5-46F7-A518-7C127293C0B1}" type="slidenum">
              <a:rPr lang="en-IN" sz="1000" smtClean="0">
                <a:solidFill>
                  <a:schemeClr val="bg1">
                    <a:lumMod val="65000"/>
                  </a:schemeClr>
                </a:solidFill>
                <a:latin typeface="+mn-lt"/>
                <a:ea typeface="Verdana" panose="020B060403050404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endParaRPr lang="en-IN" sz="1000">
              <a:solidFill>
                <a:schemeClr val="bg1">
                  <a:lumMod val="65000"/>
                </a:schemeClr>
              </a:solidFill>
              <a:latin typeface="+mn-lt"/>
              <a:ea typeface="Verdana" panose="020B0604030504040204" pitchFamily="34" charset="0"/>
            </a:endParaRPr>
          </a:p>
        </p:txBody>
      </p:sp>
      <p:sp>
        <p:nvSpPr>
          <p:cNvPr id="17" name="TextBox 16">
            <a:extLst>
              <a:ext uri="{FF2B5EF4-FFF2-40B4-BE49-F238E27FC236}">
                <a16:creationId xmlns:a16="http://schemas.microsoft.com/office/drawing/2014/main" id="{551C2DF9-20F0-4F67-A588-FF26A51D4DD0}"/>
              </a:ext>
            </a:extLst>
          </p:cNvPr>
          <p:cNvSpPr txBox="1"/>
          <p:nvPr/>
        </p:nvSpPr>
        <p:spPr>
          <a:xfrm>
            <a:off x="6402309" y="6534483"/>
            <a:ext cx="5332491" cy="153888"/>
          </a:xfrm>
          <a:prstGeom prst="rect">
            <a:avLst/>
          </a:prstGeom>
          <a:noFill/>
        </p:spPr>
        <p:txBody>
          <a:bodyPr wrap="square" lIns="0" tIns="0" rIns="0" bIns="0" rtlCol="0" anchor="ctr">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a:solidFill>
                  <a:schemeClr val="bg1">
                    <a:lumMod val="65000"/>
                  </a:schemeClr>
                </a:solidFill>
                <a:latin typeface="+mn-lt"/>
                <a:ea typeface="Verdana" panose="020B0604030504040204" pitchFamily="34" charset="0"/>
              </a:rPr>
              <a:t>Footer</a:t>
            </a:r>
          </a:p>
        </p:txBody>
      </p:sp>
    </p:spTree>
    <p:extLst>
      <p:ext uri="{BB962C8B-B14F-4D97-AF65-F5344CB8AC3E}">
        <p14:creationId xmlns:p14="http://schemas.microsoft.com/office/powerpoint/2010/main" val="891083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Divider 1">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B0CFC-A913-4704-9B02-9009B2D314E4}"/>
              </a:ext>
            </a:extLst>
          </p:cNvPr>
          <p:cNvSpPr>
            <a:spLocks noGrp="1"/>
          </p:cNvSpPr>
          <p:nvPr>
            <p:ph type="title"/>
          </p:nvPr>
        </p:nvSpPr>
        <p:spPr>
          <a:xfrm>
            <a:off x="457200" y="1811338"/>
            <a:ext cx="11277600" cy="664797"/>
          </a:xfrm>
        </p:spPr>
        <p:txBody>
          <a:bodyPr anchor="t">
            <a:spAutoFit/>
          </a:bodyPr>
          <a:lstStyle>
            <a:lvl1pPr>
              <a:defRPr sz="4800" b="0">
                <a:solidFill>
                  <a:schemeClr val="bg1"/>
                </a:solidFill>
                <a:latin typeface="+mn-lt"/>
                <a:ea typeface="Verdana" panose="020B0604030504040204" pitchFamily="34" charset="0"/>
              </a:defRPr>
            </a:lvl1pPr>
          </a:lstStyle>
          <a:p>
            <a:r>
              <a:rPr lang="en-GB"/>
              <a:t>Click to edit Master title style</a:t>
            </a:r>
            <a:endParaRPr lang="en-IN"/>
          </a:p>
        </p:txBody>
      </p:sp>
      <p:sp>
        <p:nvSpPr>
          <p:cNvPr id="9" name="TextBox 8">
            <a:extLst>
              <a:ext uri="{FF2B5EF4-FFF2-40B4-BE49-F238E27FC236}">
                <a16:creationId xmlns:a16="http://schemas.microsoft.com/office/drawing/2014/main" id="{1B23BCBD-2A3C-4C26-B703-CB1C93063F0D}"/>
              </a:ext>
            </a:extLst>
          </p:cNvPr>
          <p:cNvSpPr txBox="1"/>
          <p:nvPr/>
        </p:nvSpPr>
        <p:spPr>
          <a:xfrm>
            <a:off x="839709" y="6534483"/>
            <a:ext cx="5332491"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chemeClr val="bg1"/>
                </a:solidFill>
                <a:latin typeface="+mn-lt"/>
                <a:ea typeface="Verdana" panose="020B0604030504040204" pitchFamily="34" charset="0"/>
              </a:rPr>
              <a:t>Copyright © 2025 JSA | all rights reserved</a:t>
            </a:r>
            <a:endParaRPr lang="en-IN" sz="1000">
              <a:solidFill>
                <a:schemeClr val="bg1"/>
              </a:solidFill>
              <a:latin typeface="+mn-lt"/>
              <a:ea typeface="Verdana" panose="020B0604030504040204" pitchFamily="34" charset="0"/>
            </a:endParaRPr>
          </a:p>
        </p:txBody>
      </p:sp>
      <p:sp>
        <p:nvSpPr>
          <p:cNvPr id="10" name="TextBox 9">
            <a:extLst>
              <a:ext uri="{FF2B5EF4-FFF2-40B4-BE49-F238E27FC236}">
                <a16:creationId xmlns:a16="http://schemas.microsoft.com/office/drawing/2014/main" id="{63DCDB64-33E2-4071-A12A-9121A90FF19C}"/>
              </a:ext>
            </a:extLst>
          </p:cNvPr>
          <p:cNvSpPr txBox="1"/>
          <p:nvPr/>
        </p:nvSpPr>
        <p:spPr>
          <a:xfrm>
            <a:off x="457200" y="6534483"/>
            <a:ext cx="365760"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25B1E99-8BD5-46F7-A518-7C127293C0B1}" type="slidenum">
              <a:rPr lang="en-IN" sz="1000" smtClean="0">
                <a:solidFill>
                  <a:schemeClr val="bg1"/>
                </a:solidFill>
                <a:latin typeface="+mn-lt"/>
                <a:ea typeface="Verdana" panose="020B060403050404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endParaRPr lang="en-IN" sz="1000">
              <a:solidFill>
                <a:schemeClr val="bg1"/>
              </a:solidFill>
              <a:latin typeface="+mn-lt"/>
              <a:ea typeface="Verdana" panose="020B0604030504040204" pitchFamily="34" charset="0"/>
            </a:endParaRPr>
          </a:p>
        </p:txBody>
      </p:sp>
      <p:sp>
        <p:nvSpPr>
          <p:cNvPr id="11" name="TextBox 10">
            <a:extLst>
              <a:ext uri="{FF2B5EF4-FFF2-40B4-BE49-F238E27FC236}">
                <a16:creationId xmlns:a16="http://schemas.microsoft.com/office/drawing/2014/main" id="{582337A3-A6B3-4EAE-81A9-A0AB11B4CFE1}"/>
              </a:ext>
            </a:extLst>
          </p:cNvPr>
          <p:cNvSpPr txBox="1"/>
          <p:nvPr/>
        </p:nvSpPr>
        <p:spPr>
          <a:xfrm>
            <a:off x="6402309" y="6534483"/>
            <a:ext cx="5332491" cy="153888"/>
          </a:xfrm>
          <a:prstGeom prst="rect">
            <a:avLst/>
          </a:prstGeom>
          <a:noFill/>
        </p:spPr>
        <p:txBody>
          <a:bodyPr wrap="square" lIns="0" tIns="0" rIns="0" bIns="0" rtlCol="0" anchor="ctr">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a:solidFill>
                  <a:schemeClr val="bg1"/>
                </a:solidFill>
                <a:latin typeface="+mn-lt"/>
                <a:ea typeface="Verdana" panose="020B0604030504040204" pitchFamily="34" charset="0"/>
              </a:rPr>
              <a:t>Footer</a:t>
            </a:r>
          </a:p>
        </p:txBody>
      </p:sp>
    </p:spTree>
    <p:extLst>
      <p:ext uri="{BB962C8B-B14F-4D97-AF65-F5344CB8AC3E}">
        <p14:creationId xmlns:p14="http://schemas.microsoft.com/office/powerpoint/2010/main" val="1747015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Divider 2">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B0CFC-A913-4704-9B02-9009B2D314E4}"/>
              </a:ext>
            </a:extLst>
          </p:cNvPr>
          <p:cNvSpPr>
            <a:spLocks noGrp="1"/>
          </p:cNvSpPr>
          <p:nvPr>
            <p:ph type="title"/>
          </p:nvPr>
        </p:nvSpPr>
        <p:spPr>
          <a:xfrm>
            <a:off x="457200" y="1811338"/>
            <a:ext cx="11277600" cy="664797"/>
          </a:xfrm>
        </p:spPr>
        <p:txBody>
          <a:bodyPr anchor="t">
            <a:spAutoFit/>
          </a:bodyPr>
          <a:lstStyle>
            <a:lvl1pPr algn="l" defTabSz="914400" rtl="0" eaLnBrk="1" latinLnBrk="0" hangingPunct="1">
              <a:lnSpc>
                <a:spcPct val="90000"/>
              </a:lnSpc>
              <a:spcBef>
                <a:spcPct val="0"/>
              </a:spcBef>
              <a:buNone/>
              <a:defRPr lang="en-IN" sz="4800" b="0" kern="1200" dirty="0">
                <a:solidFill>
                  <a:schemeClr val="bg1"/>
                </a:solidFill>
                <a:latin typeface="+mn-lt"/>
                <a:ea typeface="Verdana" panose="020B0604030504040204" pitchFamily="34" charset="0"/>
                <a:cs typeface="+mj-cs"/>
              </a:defRPr>
            </a:lvl1pPr>
          </a:lstStyle>
          <a:p>
            <a:r>
              <a:rPr lang="en-GB"/>
              <a:t>Click to edit Master title style</a:t>
            </a:r>
            <a:endParaRPr lang="en-IN"/>
          </a:p>
        </p:txBody>
      </p:sp>
      <p:sp>
        <p:nvSpPr>
          <p:cNvPr id="6" name="TextBox 5">
            <a:extLst>
              <a:ext uri="{FF2B5EF4-FFF2-40B4-BE49-F238E27FC236}">
                <a16:creationId xmlns:a16="http://schemas.microsoft.com/office/drawing/2014/main" id="{5A035EFF-570F-40D3-B8AB-A1F63F7F772F}"/>
              </a:ext>
            </a:extLst>
          </p:cNvPr>
          <p:cNvSpPr txBox="1"/>
          <p:nvPr/>
        </p:nvSpPr>
        <p:spPr>
          <a:xfrm>
            <a:off x="839709" y="6534483"/>
            <a:ext cx="5332491"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chemeClr val="bg1"/>
                </a:solidFill>
                <a:latin typeface="+mn-lt"/>
                <a:ea typeface="Verdana" panose="020B0604030504040204" pitchFamily="34" charset="0"/>
              </a:rPr>
              <a:t>Copyright © JSA | all rights reserved</a:t>
            </a:r>
            <a:endParaRPr lang="en-IN" sz="1000">
              <a:solidFill>
                <a:schemeClr val="bg1"/>
              </a:solidFill>
              <a:latin typeface="+mn-lt"/>
              <a:ea typeface="Verdana" panose="020B0604030504040204" pitchFamily="34" charset="0"/>
            </a:endParaRPr>
          </a:p>
        </p:txBody>
      </p:sp>
      <p:sp>
        <p:nvSpPr>
          <p:cNvPr id="7" name="TextBox 6">
            <a:extLst>
              <a:ext uri="{FF2B5EF4-FFF2-40B4-BE49-F238E27FC236}">
                <a16:creationId xmlns:a16="http://schemas.microsoft.com/office/drawing/2014/main" id="{DF9CFD2D-80E5-41EE-ACE4-243DCEB79136}"/>
              </a:ext>
            </a:extLst>
          </p:cNvPr>
          <p:cNvSpPr txBox="1"/>
          <p:nvPr/>
        </p:nvSpPr>
        <p:spPr>
          <a:xfrm>
            <a:off x="457200" y="6534483"/>
            <a:ext cx="365760"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25B1E99-8BD5-46F7-A518-7C127293C0B1}" type="slidenum">
              <a:rPr lang="en-IN" sz="1000" smtClean="0">
                <a:solidFill>
                  <a:schemeClr val="bg1"/>
                </a:solidFill>
                <a:latin typeface="+mn-lt"/>
                <a:ea typeface="Verdana" panose="020B060403050404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endParaRPr lang="en-IN" sz="1000">
              <a:solidFill>
                <a:schemeClr val="bg1"/>
              </a:solidFill>
              <a:latin typeface="+mn-lt"/>
              <a:ea typeface="Verdana" panose="020B0604030504040204" pitchFamily="34" charset="0"/>
            </a:endParaRPr>
          </a:p>
        </p:txBody>
      </p:sp>
      <p:sp>
        <p:nvSpPr>
          <p:cNvPr id="8" name="TextBox 7">
            <a:extLst>
              <a:ext uri="{FF2B5EF4-FFF2-40B4-BE49-F238E27FC236}">
                <a16:creationId xmlns:a16="http://schemas.microsoft.com/office/drawing/2014/main" id="{63D8E4D7-37F7-42CB-ABB6-023D360EF776}"/>
              </a:ext>
            </a:extLst>
          </p:cNvPr>
          <p:cNvSpPr txBox="1"/>
          <p:nvPr/>
        </p:nvSpPr>
        <p:spPr>
          <a:xfrm>
            <a:off x="6402309" y="6534483"/>
            <a:ext cx="5332491" cy="153888"/>
          </a:xfrm>
          <a:prstGeom prst="rect">
            <a:avLst/>
          </a:prstGeom>
          <a:noFill/>
        </p:spPr>
        <p:txBody>
          <a:bodyPr wrap="square" lIns="0" tIns="0" rIns="0" bIns="0" rtlCol="0" anchor="ctr">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a:solidFill>
                  <a:schemeClr val="bg1"/>
                </a:solidFill>
                <a:latin typeface="+mn-lt"/>
                <a:ea typeface="Verdana" panose="020B0604030504040204" pitchFamily="34" charset="0"/>
              </a:rPr>
              <a:t>Footer</a:t>
            </a:r>
          </a:p>
        </p:txBody>
      </p:sp>
    </p:spTree>
    <p:extLst>
      <p:ext uri="{BB962C8B-B14F-4D97-AF65-F5344CB8AC3E}">
        <p14:creationId xmlns:p14="http://schemas.microsoft.com/office/powerpoint/2010/main" val="682449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Divider 3">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B0CFC-A913-4704-9B02-9009B2D314E4}"/>
              </a:ext>
            </a:extLst>
          </p:cNvPr>
          <p:cNvSpPr>
            <a:spLocks noGrp="1"/>
          </p:cNvSpPr>
          <p:nvPr>
            <p:ph type="title"/>
          </p:nvPr>
        </p:nvSpPr>
        <p:spPr>
          <a:xfrm>
            <a:off x="457200" y="1811338"/>
            <a:ext cx="11277600" cy="664797"/>
          </a:xfrm>
        </p:spPr>
        <p:txBody>
          <a:bodyPr anchor="t">
            <a:spAutoFit/>
          </a:bodyPr>
          <a:lstStyle>
            <a:lvl1pPr>
              <a:defRPr sz="4800" b="0">
                <a:solidFill>
                  <a:schemeClr val="accent3">
                    <a:lumMod val="75000"/>
                  </a:schemeClr>
                </a:solidFill>
                <a:latin typeface="+mn-lt"/>
                <a:ea typeface="Verdana" panose="020B0604030504040204" pitchFamily="34" charset="0"/>
              </a:defRPr>
            </a:lvl1pPr>
          </a:lstStyle>
          <a:p>
            <a:r>
              <a:rPr lang="en-GB"/>
              <a:t>Click to edit Master title style</a:t>
            </a:r>
            <a:endParaRPr lang="en-IN"/>
          </a:p>
        </p:txBody>
      </p:sp>
      <p:sp>
        <p:nvSpPr>
          <p:cNvPr id="6" name="TextBox 5">
            <a:extLst>
              <a:ext uri="{FF2B5EF4-FFF2-40B4-BE49-F238E27FC236}">
                <a16:creationId xmlns:a16="http://schemas.microsoft.com/office/drawing/2014/main" id="{CC1B8F80-2E20-406E-A375-07C0D89886FA}"/>
              </a:ext>
            </a:extLst>
          </p:cNvPr>
          <p:cNvSpPr txBox="1"/>
          <p:nvPr/>
        </p:nvSpPr>
        <p:spPr>
          <a:xfrm>
            <a:off x="839709" y="6534483"/>
            <a:ext cx="5332491"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solidFill>
                  <a:schemeClr val="tx2"/>
                </a:solidFill>
                <a:latin typeface="+mn-lt"/>
                <a:ea typeface="Verdana" panose="020B0604030504040204" pitchFamily="34" charset="0"/>
              </a:rPr>
              <a:t>Copyright © JSA | all rights reserved</a:t>
            </a:r>
            <a:endParaRPr lang="en-IN" sz="1000">
              <a:solidFill>
                <a:schemeClr val="tx2"/>
              </a:solidFill>
              <a:latin typeface="+mn-lt"/>
              <a:ea typeface="Verdana" panose="020B0604030504040204" pitchFamily="34" charset="0"/>
            </a:endParaRPr>
          </a:p>
        </p:txBody>
      </p:sp>
      <p:sp>
        <p:nvSpPr>
          <p:cNvPr id="7" name="TextBox 6">
            <a:extLst>
              <a:ext uri="{FF2B5EF4-FFF2-40B4-BE49-F238E27FC236}">
                <a16:creationId xmlns:a16="http://schemas.microsoft.com/office/drawing/2014/main" id="{CEE75CCA-C224-4DAC-9E20-D4FA87A12783}"/>
              </a:ext>
            </a:extLst>
          </p:cNvPr>
          <p:cNvSpPr txBox="1"/>
          <p:nvPr/>
        </p:nvSpPr>
        <p:spPr>
          <a:xfrm>
            <a:off x="457200" y="6534483"/>
            <a:ext cx="365760" cy="153888"/>
          </a:xfrm>
          <a:prstGeom prst="rect">
            <a:avLst/>
          </a:prstGeom>
          <a:noFill/>
        </p:spPr>
        <p:txBody>
          <a:bodyPr wrap="square" lIns="0" tIns="0" rIns="0" b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25B1E99-8BD5-46F7-A518-7C127293C0B1}" type="slidenum">
              <a:rPr lang="en-IN" sz="1000" smtClean="0">
                <a:solidFill>
                  <a:schemeClr val="tx2"/>
                </a:solidFill>
                <a:latin typeface="+mn-lt"/>
                <a:ea typeface="Verdana" panose="020B0604030504040204"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endParaRPr lang="en-IN" sz="1000">
              <a:solidFill>
                <a:schemeClr val="tx2"/>
              </a:solidFill>
              <a:latin typeface="+mn-lt"/>
              <a:ea typeface="Verdana" panose="020B0604030504040204" pitchFamily="34" charset="0"/>
            </a:endParaRPr>
          </a:p>
        </p:txBody>
      </p:sp>
      <p:sp>
        <p:nvSpPr>
          <p:cNvPr id="8" name="TextBox 7">
            <a:extLst>
              <a:ext uri="{FF2B5EF4-FFF2-40B4-BE49-F238E27FC236}">
                <a16:creationId xmlns:a16="http://schemas.microsoft.com/office/drawing/2014/main" id="{B2B35216-E830-48EA-8E33-E80EAEBF51E5}"/>
              </a:ext>
            </a:extLst>
          </p:cNvPr>
          <p:cNvSpPr txBox="1"/>
          <p:nvPr/>
        </p:nvSpPr>
        <p:spPr>
          <a:xfrm>
            <a:off x="6402309" y="6534483"/>
            <a:ext cx="5332491" cy="153888"/>
          </a:xfrm>
          <a:prstGeom prst="rect">
            <a:avLst/>
          </a:prstGeom>
          <a:noFill/>
        </p:spPr>
        <p:txBody>
          <a:bodyPr wrap="square" lIns="0" tIns="0" rIns="0" bIns="0" rtlCol="0" anchor="ctr">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a:solidFill>
                  <a:schemeClr val="tx2"/>
                </a:solidFill>
                <a:latin typeface="+mn-lt"/>
                <a:ea typeface="Verdana" panose="020B0604030504040204" pitchFamily="34" charset="0"/>
              </a:rPr>
              <a:t>Footer</a:t>
            </a:r>
          </a:p>
        </p:txBody>
      </p:sp>
    </p:spTree>
    <p:extLst>
      <p:ext uri="{BB962C8B-B14F-4D97-AF65-F5344CB8AC3E}">
        <p14:creationId xmlns:p14="http://schemas.microsoft.com/office/powerpoint/2010/main" val="1136125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BF5031-3BB9-46F2-A35D-BC8A784114E5}"/>
              </a:ext>
            </a:extLst>
          </p:cNvPr>
          <p:cNvSpPr>
            <a:spLocks noGrp="1"/>
          </p:cNvSpPr>
          <p:nvPr>
            <p:ph type="title"/>
          </p:nvPr>
        </p:nvSpPr>
        <p:spPr>
          <a:xfrm>
            <a:off x="457200" y="457200"/>
            <a:ext cx="11277600" cy="1233488"/>
          </a:xfrm>
          <a:prstGeom prst="rect">
            <a:avLst/>
          </a:prstGeom>
        </p:spPr>
        <p:txBody>
          <a:bodyPr vert="horz" lIns="0" tIns="0" rIns="0" bIns="0" rtlCol="0" anchor="t">
            <a:normAutofit/>
          </a:bodyPr>
          <a:lstStyle/>
          <a:p>
            <a:r>
              <a:rPr lang="en-GB"/>
              <a:t>Click to edit Master title style</a:t>
            </a:r>
            <a:endParaRPr lang="en-IN"/>
          </a:p>
        </p:txBody>
      </p:sp>
      <p:sp>
        <p:nvSpPr>
          <p:cNvPr id="3" name="Text Placeholder 2">
            <a:extLst>
              <a:ext uri="{FF2B5EF4-FFF2-40B4-BE49-F238E27FC236}">
                <a16:creationId xmlns:a16="http://schemas.microsoft.com/office/drawing/2014/main" id="{D69F7562-3488-484E-8213-C6EFE7A6804D}"/>
              </a:ext>
            </a:extLst>
          </p:cNvPr>
          <p:cNvSpPr>
            <a:spLocks noGrp="1"/>
          </p:cNvSpPr>
          <p:nvPr>
            <p:ph type="body" idx="1"/>
          </p:nvPr>
        </p:nvSpPr>
        <p:spPr>
          <a:xfrm>
            <a:off x="457200" y="1825625"/>
            <a:ext cx="11277600" cy="4572090"/>
          </a:xfrm>
          <a:prstGeom prst="rect">
            <a:avLst/>
          </a:prstGeom>
        </p:spPr>
        <p:txBody>
          <a:bodyPr vert="horz" lIns="0" tIns="0" rIns="0" bIns="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IN"/>
          </a:p>
        </p:txBody>
      </p:sp>
    </p:spTree>
    <p:extLst>
      <p:ext uri="{BB962C8B-B14F-4D97-AF65-F5344CB8AC3E}">
        <p14:creationId xmlns:p14="http://schemas.microsoft.com/office/powerpoint/2010/main" val="291509734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695" r:id="rId14"/>
    <p:sldLayoutId id="2147483706" r:id="rId15"/>
    <p:sldLayoutId id="2147483722" r:id="rId16"/>
    <p:sldLayoutId id="2147483723"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2800" b="0" kern="1200">
          <a:solidFill>
            <a:schemeClr val="accent1"/>
          </a:solidFill>
          <a:latin typeface="Verdana" panose="020B0604030504040204" pitchFamily="34" charset="0"/>
          <a:ea typeface="Verdana" panose="020B0604030504040204" pitchFamily="34" charset="0"/>
          <a:cs typeface="+mj-cs"/>
        </a:defRPr>
      </a:lvl1pPr>
    </p:titleStyle>
    <p:bodyStyle>
      <a:lvl1pPr marL="166688" indent="-166688" algn="l" defTabSz="914400" rtl="0" eaLnBrk="1" latinLnBrk="0" hangingPunct="1">
        <a:lnSpc>
          <a:spcPct val="100000"/>
        </a:lnSpc>
        <a:spcBef>
          <a:spcPts val="0"/>
        </a:spcBef>
        <a:spcAft>
          <a:spcPts val="1200"/>
        </a:spcAft>
        <a:buFont typeface="Arial" panose="020B0604020202020204" pitchFamily="34" charset="0"/>
        <a:buChar char="•"/>
        <a:defRPr sz="1600" kern="1200">
          <a:solidFill>
            <a:schemeClr val="tx1"/>
          </a:solidFill>
          <a:latin typeface="+mn-lt"/>
          <a:ea typeface="+mn-ea"/>
          <a:cs typeface="+mn-cs"/>
        </a:defRPr>
      </a:lvl1pPr>
      <a:lvl2pPr marL="344488" indent="-177800" algn="l" defTabSz="914400" rtl="0" eaLnBrk="1" latinLnBrk="0" hangingPunct="1">
        <a:lnSpc>
          <a:spcPct val="100000"/>
        </a:lnSpc>
        <a:spcBef>
          <a:spcPts val="0"/>
        </a:spcBef>
        <a:spcAft>
          <a:spcPts val="1200"/>
        </a:spcAft>
        <a:buFont typeface="Times New Roman" panose="02020603050405020304" pitchFamily="18" charset="0"/>
        <a:buChar char="−"/>
        <a:defRPr sz="1600" kern="1200">
          <a:solidFill>
            <a:schemeClr val="tx1"/>
          </a:solidFill>
          <a:latin typeface="+mn-lt"/>
          <a:ea typeface="+mn-ea"/>
          <a:cs typeface="+mn-cs"/>
        </a:defRPr>
      </a:lvl2pPr>
      <a:lvl3pPr marL="511175" indent="-166688" algn="l" defTabSz="914400" rtl="0" eaLnBrk="1" latinLnBrk="0" hangingPunct="1">
        <a:lnSpc>
          <a:spcPct val="100000"/>
        </a:lnSpc>
        <a:spcBef>
          <a:spcPts val="0"/>
        </a:spcBef>
        <a:spcAft>
          <a:spcPts val="1200"/>
        </a:spcAft>
        <a:buFont typeface="Arial" panose="020B0604020202020204" pitchFamily="34" charset="0"/>
        <a:buChar char="•"/>
        <a:defRPr sz="1600" kern="1200">
          <a:solidFill>
            <a:schemeClr val="tx1"/>
          </a:solidFill>
          <a:latin typeface="+mn-lt"/>
          <a:ea typeface="+mn-ea"/>
          <a:cs typeface="+mn-cs"/>
        </a:defRPr>
      </a:lvl3pPr>
      <a:lvl4pPr marL="688975" indent="-177800" algn="l" defTabSz="914400" rtl="0" eaLnBrk="1" latinLnBrk="0" hangingPunct="1">
        <a:lnSpc>
          <a:spcPct val="100000"/>
        </a:lnSpc>
        <a:spcBef>
          <a:spcPts val="0"/>
        </a:spcBef>
        <a:spcAft>
          <a:spcPts val="1200"/>
        </a:spcAft>
        <a:buFont typeface="Times New Roman" panose="02020603050405020304" pitchFamily="18" charset="0"/>
        <a:buChar char="−"/>
        <a:defRPr sz="1600" kern="1200">
          <a:solidFill>
            <a:schemeClr val="tx1"/>
          </a:solidFill>
          <a:latin typeface="+mn-lt"/>
          <a:ea typeface="+mn-ea"/>
          <a:cs typeface="+mn-cs"/>
        </a:defRPr>
      </a:lvl4pPr>
      <a:lvl5pPr marL="914400" indent="-225425" algn="l" defTabSz="914400" rtl="0" eaLnBrk="1" latinLnBrk="0" hangingPunct="1">
        <a:lnSpc>
          <a:spcPct val="100000"/>
        </a:lnSpc>
        <a:spcBef>
          <a:spcPts val="0"/>
        </a:spcBef>
        <a:spcAft>
          <a:spcPts val="120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9" pos="288" userDrawn="1">
          <p15:clr>
            <a:srgbClr val="F26B43"/>
          </p15:clr>
        </p15:guide>
        <p15:guide id="20" pos="7392" userDrawn="1">
          <p15:clr>
            <a:srgbClr val="F26B43"/>
          </p15:clr>
        </p15:guide>
        <p15:guide id="21" orient="horz" pos="288" userDrawn="1">
          <p15:clr>
            <a:srgbClr val="F26B43"/>
          </p15:clr>
        </p15:guide>
        <p15:guide id="22" orient="horz" pos="4032" userDrawn="1">
          <p15:clr>
            <a:srgbClr val="F26B43"/>
          </p15:clr>
        </p15:guide>
        <p15:guide id="23" orient="horz" pos="1141" userDrawn="1">
          <p15:clr>
            <a:srgbClr val="F26B43"/>
          </p15:clr>
        </p15:guide>
        <p15:guide id="24" orient="horz" pos="1061"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tags" Target="../tags/tag12.xml"/><Relationship Id="rId17" Type="http://schemas.openxmlformats.org/officeDocument/2006/relationships/image" Target="../media/image5.png"/><Relationship Id="rId2" Type="http://schemas.openxmlformats.org/officeDocument/2006/relationships/tags" Target="../tags/tag2.xml"/><Relationship Id="rId16" Type="http://schemas.openxmlformats.org/officeDocument/2006/relationships/image" Target="../media/image4.png"/><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slideLayout" Target="../slideLayouts/slideLayout4.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CFBB585-7D59-4854-9DE5-3DB3C7DDED98}"/>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a:fillRect/>
          </a:stretch>
        </p:blipFill>
        <p:spPr>
          <a:xfrm>
            <a:off x="0" y="0"/>
            <a:ext cx="12191997" cy="6858000"/>
          </a:xfrm>
          <a:prstGeom prst="rect">
            <a:avLst/>
          </a:prstGeom>
        </p:spPr>
      </p:pic>
      <p:sp>
        <p:nvSpPr>
          <p:cNvPr id="5" name="Rectangle 4">
            <a:extLst>
              <a:ext uri="{FF2B5EF4-FFF2-40B4-BE49-F238E27FC236}">
                <a16:creationId xmlns:a16="http://schemas.microsoft.com/office/drawing/2014/main" id="{77931D79-F5EC-4980-9BAF-37C75F625B8A}"/>
              </a:ext>
            </a:extLst>
          </p:cNvPr>
          <p:cNvSpPr/>
          <p:nvPr/>
        </p:nvSpPr>
        <p:spPr>
          <a:xfrm>
            <a:off x="0" y="0"/>
            <a:ext cx="12191998" cy="6858000"/>
          </a:xfrm>
          <a:prstGeom prst="rect">
            <a:avLst/>
          </a:prstGeom>
          <a:gradFill flip="none" rotWithShape="1">
            <a:gsLst>
              <a:gs pos="0">
                <a:schemeClr val="tx1"/>
              </a:gs>
              <a:gs pos="61000">
                <a:schemeClr val="tx1">
                  <a:alpha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Rectangle 8">
            <a:extLst>
              <a:ext uri="{FF2B5EF4-FFF2-40B4-BE49-F238E27FC236}">
                <a16:creationId xmlns:a16="http://schemas.microsoft.com/office/drawing/2014/main" id="{7A34D0C6-F33E-452B-8A74-9334B0907613}"/>
              </a:ext>
            </a:extLst>
          </p:cNvPr>
          <p:cNvSpPr/>
          <p:nvPr/>
        </p:nvSpPr>
        <p:spPr>
          <a:xfrm>
            <a:off x="457200" y="5515098"/>
            <a:ext cx="5900866" cy="369332"/>
          </a:xfrm>
          <a:prstGeom prst="rect">
            <a:avLst/>
          </a:prstGeom>
        </p:spPr>
        <p:txBody>
          <a:bodyPr wrap="square" lIns="0" tIns="0" rIns="0" bIns="0">
            <a:spAutoFit/>
          </a:bodyPr>
          <a:lstStyle/>
          <a:p>
            <a:r>
              <a:rPr lang="en-IN" sz="2400" b="1" dirty="0">
                <a:solidFill>
                  <a:schemeClr val="bg1"/>
                </a:solidFill>
                <a:latin typeface="Verdana" panose="020B0604030504040204" pitchFamily="34" charset="0"/>
                <a:ea typeface="Verdana" panose="020B0604030504040204" pitchFamily="34" charset="0"/>
              </a:rPr>
              <a:t>IPO - Regulations &amp; Key Issues </a:t>
            </a:r>
          </a:p>
        </p:txBody>
      </p:sp>
      <p:sp>
        <p:nvSpPr>
          <p:cNvPr id="12" name="Rectangle 11">
            <a:extLst>
              <a:ext uri="{FF2B5EF4-FFF2-40B4-BE49-F238E27FC236}">
                <a16:creationId xmlns:a16="http://schemas.microsoft.com/office/drawing/2014/main" id="{CAA0984D-9389-4E7E-902E-DE4BFA79A3DA}"/>
              </a:ext>
            </a:extLst>
          </p:cNvPr>
          <p:cNvSpPr/>
          <p:nvPr/>
        </p:nvSpPr>
        <p:spPr>
          <a:xfrm>
            <a:off x="463296" y="6155920"/>
            <a:ext cx="5900866" cy="215444"/>
          </a:xfrm>
          <a:prstGeom prst="rect">
            <a:avLst/>
          </a:prstGeom>
        </p:spPr>
        <p:txBody>
          <a:bodyPr wrap="square" lIns="0" tIns="0" rIns="0" bIns="0">
            <a:spAutoFit/>
          </a:bodyPr>
          <a:lstStyle/>
          <a:p>
            <a:r>
              <a:rPr lang="en-GB" sz="1400" dirty="0">
                <a:solidFill>
                  <a:schemeClr val="bg1"/>
                </a:solidFill>
              </a:rPr>
              <a:t>January 2026</a:t>
            </a:r>
          </a:p>
        </p:txBody>
      </p:sp>
      <p:pic>
        <p:nvPicPr>
          <p:cNvPr id="16" name="Picture 15" descr="Logo&#10;&#10;Description automatically generated">
            <a:extLst>
              <a:ext uri="{FF2B5EF4-FFF2-40B4-BE49-F238E27FC236}">
                <a16:creationId xmlns:a16="http://schemas.microsoft.com/office/drawing/2014/main" id="{343CA184-F28C-41CE-8B72-1455C94F707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62280" y="462281"/>
            <a:ext cx="2061120" cy="1222058"/>
          </a:xfrm>
          <a:prstGeom prst="rect">
            <a:avLst/>
          </a:prstGeom>
        </p:spPr>
      </p:pic>
      <p:grpSp>
        <p:nvGrpSpPr>
          <p:cNvPr id="4" name="Group 3">
            <a:extLst>
              <a:ext uri="{FF2B5EF4-FFF2-40B4-BE49-F238E27FC236}">
                <a16:creationId xmlns:a16="http://schemas.microsoft.com/office/drawing/2014/main" id="{62A90928-A1C6-8DBD-AA39-F17EFC9DB10D}"/>
              </a:ext>
            </a:extLst>
          </p:cNvPr>
          <p:cNvGrpSpPr/>
          <p:nvPr/>
        </p:nvGrpSpPr>
        <p:grpSpPr>
          <a:xfrm>
            <a:off x="475488" y="6073874"/>
            <a:ext cx="5424569" cy="0"/>
            <a:chOff x="475488" y="5932361"/>
            <a:chExt cx="5424569" cy="0"/>
          </a:xfrm>
        </p:grpSpPr>
        <p:cxnSp>
          <p:nvCxnSpPr>
            <p:cNvPr id="14" name="Straight Connector 13">
              <a:extLst>
                <a:ext uri="{FF2B5EF4-FFF2-40B4-BE49-F238E27FC236}">
                  <a16:creationId xmlns:a16="http://schemas.microsoft.com/office/drawing/2014/main" id="{9660C9D6-DBAA-4D87-8555-1E2077EFFA90}"/>
                </a:ext>
              </a:extLst>
            </p:cNvPr>
            <p:cNvCxnSpPr>
              <a:cxnSpLocks/>
            </p:cNvCxnSpPr>
            <p:nvPr/>
          </p:nvCxnSpPr>
          <p:spPr>
            <a:xfrm>
              <a:off x="475488" y="5932361"/>
              <a:ext cx="408432" cy="0"/>
            </a:xfrm>
            <a:prstGeom prst="line">
              <a:avLst/>
            </a:prstGeom>
            <a:ln w="38100" cap="rnd">
              <a:roun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67B455D7-A234-4236-B859-8ACB3D8B0074}"/>
                </a:ext>
              </a:extLst>
            </p:cNvPr>
            <p:cNvCxnSpPr>
              <a:cxnSpLocks/>
            </p:cNvCxnSpPr>
            <p:nvPr/>
          </p:nvCxnSpPr>
          <p:spPr>
            <a:xfrm>
              <a:off x="993648" y="5932361"/>
              <a:ext cx="4906409" cy="0"/>
            </a:xfrm>
            <a:prstGeom prst="line">
              <a:avLst/>
            </a:prstGeom>
            <a:ln w="38100" cap="rnd">
              <a:gradFill flip="none" rotWithShape="1">
                <a:gsLst>
                  <a:gs pos="0">
                    <a:schemeClr val="bg1">
                      <a:alpha val="80000"/>
                    </a:schemeClr>
                  </a:gs>
                  <a:gs pos="100000">
                    <a:schemeClr val="bg1">
                      <a:alpha val="0"/>
                    </a:schemeClr>
                  </a:gs>
                </a:gsLst>
                <a:lin ang="0" scaled="1"/>
                <a:tileRect/>
              </a:gradFill>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41072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E7265-D132-689E-F5F0-D305F06949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5F30B5-AFCF-B0AA-AC71-2682FED1F495}"/>
              </a:ext>
            </a:extLst>
          </p:cNvPr>
          <p:cNvSpPr>
            <a:spLocks noGrp="1"/>
          </p:cNvSpPr>
          <p:nvPr>
            <p:ph type="title"/>
          </p:nvPr>
        </p:nvSpPr>
        <p:spPr>
          <a:xfrm>
            <a:off x="457200" y="457200"/>
            <a:ext cx="11277600" cy="861774"/>
          </a:xfrm>
        </p:spPr>
        <p:txBody>
          <a:bodyPr/>
          <a:lstStyle/>
          <a:p>
            <a:r>
              <a:rPr lang="en-US" dirty="0"/>
              <a:t>Dealing with existing investors</a:t>
            </a:r>
            <a:br>
              <a:rPr lang="en-US" dirty="0"/>
            </a:br>
            <a:r>
              <a:rPr lang="en-US" dirty="0">
                <a:solidFill>
                  <a:schemeClr val="accent6">
                    <a:lumMod val="75000"/>
                  </a:schemeClr>
                </a:solidFill>
              </a:rPr>
              <a:t>Special rights &amp; convertible securities</a:t>
            </a:r>
          </a:p>
        </p:txBody>
      </p:sp>
      <p:sp>
        <p:nvSpPr>
          <p:cNvPr id="7" name="TextBox 6">
            <a:extLst>
              <a:ext uri="{FF2B5EF4-FFF2-40B4-BE49-F238E27FC236}">
                <a16:creationId xmlns:a16="http://schemas.microsoft.com/office/drawing/2014/main" id="{4AD698FB-7326-0A8B-283D-4356E7F97DB7}"/>
              </a:ext>
            </a:extLst>
          </p:cNvPr>
          <p:cNvSpPr txBox="1"/>
          <p:nvPr/>
        </p:nvSpPr>
        <p:spPr>
          <a:xfrm>
            <a:off x="457200" y="1687622"/>
            <a:ext cx="11277600" cy="4670509"/>
          </a:xfrm>
          <a:prstGeom prst="rect">
            <a:avLst/>
          </a:prstGeom>
          <a:noFill/>
        </p:spPr>
        <p:txBody>
          <a:bodyPr wrap="square" lIns="0" tIns="0" rIns="0" bIns="0">
            <a:spAutoFit/>
          </a:bodyPr>
          <a:lstStyle/>
          <a:p>
            <a:pPr algn="just">
              <a:spcAft>
                <a:spcPts val="300"/>
              </a:spcAft>
            </a:pPr>
            <a:r>
              <a:rPr lang="en-IN" sz="1400" b="1" dirty="0">
                <a:solidFill>
                  <a:schemeClr val="accent4">
                    <a:lumMod val="75000"/>
                  </a:schemeClr>
                </a:solidFill>
                <a:ea typeface="Noto Serif" panose="02020600060500020200" pitchFamily="18" charset="0"/>
                <a:cs typeface="Noto Serif" panose="02020600060500020200" pitchFamily="18" charset="0"/>
              </a:rPr>
              <a:t>Current position on Special Rights &amp; SHA</a:t>
            </a:r>
          </a:p>
          <a:p>
            <a:pPr marL="233363" indent="-233363" algn="just">
              <a:spcAft>
                <a:spcPts val="300"/>
              </a:spcAft>
              <a:buFont typeface="Arial" panose="020B0604020202020204" pitchFamily="34" charset="0"/>
              <a:buChar char="•"/>
            </a:pPr>
            <a:r>
              <a:rPr lang="en-US" sz="1400" dirty="0"/>
              <a:t>Two sets of Articles of Association, Part I and Part II (with special rights) at the time of DRHP filing. </a:t>
            </a:r>
          </a:p>
          <a:p>
            <a:pPr marL="233363" indent="-233363" algn="just">
              <a:spcAft>
                <a:spcPts val="300"/>
              </a:spcAft>
              <a:buFont typeface="Arial" panose="020B0604020202020204" pitchFamily="34" charset="0"/>
              <a:buChar char="•"/>
            </a:pPr>
            <a:r>
              <a:rPr lang="en-US" sz="1400" dirty="0"/>
              <a:t>Part II of the Articles of Association shall fall away upon listing pursuant to the IPO.</a:t>
            </a:r>
          </a:p>
          <a:p>
            <a:pPr marL="233363" indent="-233363" algn="just">
              <a:spcAft>
                <a:spcPts val="300"/>
              </a:spcAft>
              <a:buFont typeface="Arial" panose="020B0604020202020204" pitchFamily="34" charset="0"/>
              <a:buChar char="•"/>
            </a:pPr>
            <a:r>
              <a:rPr lang="en-US" sz="1400" b="1" dirty="0"/>
              <a:t>SHA to be amended prior to the DRHP filing and terminated upon listing along with right to nomination.</a:t>
            </a:r>
          </a:p>
          <a:p>
            <a:pPr marL="233363" indent="-233363" algn="just">
              <a:spcAft>
                <a:spcPts val="300"/>
              </a:spcAft>
              <a:buFont typeface="Arial" panose="020B0604020202020204" pitchFamily="34" charset="0"/>
              <a:buChar char="•"/>
            </a:pPr>
            <a:r>
              <a:rPr lang="en-US" sz="1400" b="1" dirty="0"/>
              <a:t>Board nomination right is subject to post listing shareholders approval (periodic)</a:t>
            </a:r>
            <a:r>
              <a:rPr lang="en-US" sz="1400" dirty="0"/>
              <a:t> in accordance with SEBI LODR.</a:t>
            </a:r>
          </a:p>
          <a:p>
            <a:pPr marL="233363" indent="-233363" algn="just">
              <a:spcAft>
                <a:spcPts val="300"/>
              </a:spcAft>
              <a:buFont typeface="Arial" panose="020B0604020202020204" pitchFamily="34" charset="0"/>
              <a:buChar char="•"/>
            </a:pPr>
            <a:r>
              <a:rPr lang="en-US" sz="1400" dirty="0"/>
              <a:t>Based on our recent IPO transactions, we understand that SEBI is generally fine with an arrangement amongst investors (at DRHP stage) to call and conduct a general meeting post listing for reinstatement of nomination rights in AOA.</a:t>
            </a:r>
          </a:p>
          <a:p>
            <a:pPr marL="233363" indent="-233363" algn="just">
              <a:spcAft>
                <a:spcPts val="300"/>
              </a:spcAft>
              <a:buFont typeface="Arial" panose="020B0604020202020204" pitchFamily="34" charset="0"/>
              <a:buChar char="•"/>
            </a:pPr>
            <a:endParaRPr lang="en-US" sz="1400" dirty="0"/>
          </a:p>
          <a:p>
            <a:pPr>
              <a:spcAft>
                <a:spcPts val="300"/>
              </a:spcAft>
            </a:pPr>
            <a:r>
              <a:rPr lang="en-IN" sz="1400" b="1" dirty="0">
                <a:solidFill>
                  <a:schemeClr val="accent4">
                    <a:lumMod val="75000"/>
                  </a:schemeClr>
                </a:solidFill>
                <a:ea typeface="Noto Serif" panose="02020600060500020200" pitchFamily="18" charset="0"/>
                <a:cs typeface="Noto Serif" panose="02020600060500020200" pitchFamily="18" charset="0"/>
              </a:rPr>
              <a:t>Specific criteria pertaining to convertible securities</a:t>
            </a:r>
          </a:p>
          <a:p>
            <a:pPr marL="233363" indent="-233363" algn="just">
              <a:spcAft>
                <a:spcPts val="300"/>
              </a:spcAft>
              <a:buFont typeface="Arial" panose="020B0604020202020204" pitchFamily="34" charset="0"/>
              <a:buChar char="•"/>
            </a:pPr>
            <a:r>
              <a:rPr lang="en-IN" sz="1400" dirty="0"/>
              <a:t>There can be </a:t>
            </a:r>
            <a:r>
              <a:rPr lang="en-IN" sz="1400" b="1" dirty="0"/>
              <a:t>no outstanding convertible securities or any other right which would entitle any person with any option to receive equity shares of the Issuer</a:t>
            </a:r>
          </a:p>
          <a:p>
            <a:pPr marL="233363" indent="-233363" algn="just">
              <a:spcAft>
                <a:spcPts val="300"/>
              </a:spcAft>
              <a:buFont typeface="Arial" panose="020B0604020202020204" pitchFamily="34" charset="0"/>
              <a:buChar char="•"/>
            </a:pPr>
            <a:r>
              <a:rPr lang="en-IN" sz="1400" dirty="0"/>
              <a:t>Fully paid-up convertible securities can remain unconverted till the RHP filing stage.</a:t>
            </a:r>
          </a:p>
          <a:p>
            <a:pPr marL="233363" indent="-233363" algn="just">
              <a:spcAft>
                <a:spcPts val="300"/>
              </a:spcAft>
              <a:buFont typeface="Arial" panose="020B0604020202020204" pitchFamily="34" charset="0"/>
              <a:buChar char="•"/>
            </a:pPr>
            <a:r>
              <a:rPr lang="en-IN" sz="1400" dirty="0"/>
              <a:t>Disclosures of agreements and conversion terms to be included in the offer documents</a:t>
            </a:r>
          </a:p>
          <a:p>
            <a:pPr marL="233363" indent="-233363" algn="just">
              <a:spcAft>
                <a:spcPts val="300"/>
              </a:spcAft>
              <a:buFont typeface="Arial" panose="020B0604020202020204" pitchFamily="34" charset="0"/>
              <a:buChar char="•"/>
            </a:pPr>
            <a:r>
              <a:rPr lang="en-IN" sz="1400" dirty="0"/>
              <a:t>ESOPs Options granted to current/existing employees under existing ESOP/ESPS can survive the IPO, if the plan or scheme is compliant with SEBI SBEB Regulations, Companies Act; and applicable accounting standards</a:t>
            </a:r>
          </a:p>
          <a:p>
            <a:pPr marL="233363" indent="-233363" algn="just">
              <a:spcAft>
                <a:spcPts val="300"/>
              </a:spcAft>
              <a:buFont typeface="Arial" panose="020B0604020202020204" pitchFamily="34" charset="0"/>
              <a:buChar char="•"/>
            </a:pPr>
            <a:endParaRPr lang="en-IN" sz="1400" dirty="0"/>
          </a:p>
          <a:p>
            <a:pPr indent="-285750">
              <a:spcAft>
                <a:spcPts val="300"/>
              </a:spcAft>
              <a:buFont typeface="Arial" panose="020B0604020202020204" pitchFamily="34" charset="0"/>
              <a:buChar char="•"/>
            </a:pPr>
            <a:r>
              <a:rPr lang="en-US" sz="1400" b="1" dirty="0">
                <a:solidFill>
                  <a:schemeClr val="accent4">
                    <a:lumMod val="75000"/>
                  </a:schemeClr>
                </a:solidFill>
                <a:ea typeface="Noto Serif" panose="02020600060500020200" pitchFamily="18" charset="0"/>
                <a:cs typeface="Noto Serif" panose="02020600060500020200" pitchFamily="18" charset="0"/>
              </a:rPr>
              <a:t>Terms of IPO and OFS - IPO Committee setup</a:t>
            </a:r>
          </a:p>
          <a:p>
            <a:pPr indent="-285750">
              <a:spcAft>
                <a:spcPts val="300"/>
              </a:spcAft>
              <a:buFont typeface="Arial" panose="020B0604020202020204" pitchFamily="34" charset="0"/>
              <a:buChar char="•"/>
            </a:pPr>
            <a:r>
              <a:rPr lang="en-US" sz="1400" b="1" dirty="0">
                <a:solidFill>
                  <a:schemeClr val="accent4">
                    <a:lumMod val="75000"/>
                  </a:schemeClr>
                </a:solidFill>
                <a:ea typeface="Noto Serif" panose="02020600060500020200" pitchFamily="18" charset="0"/>
                <a:cs typeface="Noto Serif" panose="02020600060500020200" pitchFamily="18" charset="0"/>
              </a:rPr>
              <a:t>Past KPIs shared with investors</a:t>
            </a:r>
          </a:p>
          <a:p>
            <a:pPr indent="-285750">
              <a:spcAft>
                <a:spcPts val="300"/>
              </a:spcAft>
              <a:buFont typeface="Arial" panose="020B0604020202020204" pitchFamily="34" charset="0"/>
              <a:buChar char="•"/>
            </a:pPr>
            <a:r>
              <a:rPr lang="en-US" sz="1400" b="1" dirty="0">
                <a:solidFill>
                  <a:schemeClr val="accent4">
                    <a:lumMod val="75000"/>
                  </a:schemeClr>
                </a:solidFill>
                <a:ea typeface="Noto Serif" panose="02020600060500020200" pitchFamily="18" charset="0"/>
                <a:cs typeface="Noto Serif" panose="02020600060500020200" pitchFamily="18" charset="0"/>
              </a:rPr>
              <a:t>Offer for Sale (OFS)</a:t>
            </a:r>
            <a:endParaRPr lang="en-IN" sz="1400" dirty="0"/>
          </a:p>
        </p:txBody>
      </p:sp>
    </p:spTree>
    <p:extLst>
      <p:ext uri="{BB962C8B-B14F-4D97-AF65-F5344CB8AC3E}">
        <p14:creationId xmlns:p14="http://schemas.microsoft.com/office/powerpoint/2010/main" val="1824859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DA8C1-7094-9E43-B189-EE5AD3D9B5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09A892-9391-69CC-9E41-D2752B49ACFD}"/>
              </a:ext>
            </a:extLst>
          </p:cNvPr>
          <p:cNvSpPr>
            <a:spLocks noGrp="1"/>
          </p:cNvSpPr>
          <p:nvPr>
            <p:ph type="title"/>
          </p:nvPr>
        </p:nvSpPr>
        <p:spPr>
          <a:xfrm>
            <a:off x="457200" y="457200"/>
            <a:ext cx="11277600" cy="800219"/>
          </a:xfrm>
        </p:spPr>
        <p:txBody>
          <a:bodyPr/>
          <a:lstStyle/>
          <a:p>
            <a:r>
              <a:rPr lang="en-US" sz="2600" dirty="0"/>
              <a:t>Regulatory Framework and Action Points for IPO</a:t>
            </a:r>
            <a:br>
              <a:rPr lang="en-US" sz="2600" dirty="0"/>
            </a:br>
            <a:r>
              <a:rPr lang="en-US" sz="2600" dirty="0"/>
              <a:t> </a:t>
            </a:r>
            <a:r>
              <a:rPr lang="en-US" sz="2600" dirty="0">
                <a:solidFill>
                  <a:schemeClr val="accent6">
                    <a:lumMod val="75000"/>
                  </a:schemeClr>
                </a:solidFill>
              </a:rPr>
              <a:t>Special rights </a:t>
            </a:r>
            <a:endParaRPr lang="en-US" sz="2600" dirty="0"/>
          </a:p>
        </p:txBody>
      </p:sp>
      <p:graphicFrame>
        <p:nvGraphicFramePr>
          <p:cNvPr id="7" name="Table 6">
            <a:extLst>
              <a:ext uri="{FF2B5EF4-FFF2-40B4-BE49-F238E27FC236}">
                <a16:creationId xmlns:a16="http://schemas.microsoft.com/office/drawing/2014/main" id="{6A68F043-1388-3A60-B4FD-F46CD9871965}"/>
              </a:ext>
            </a:extLst>
          </p:cNvPr>
          <p:cNvGraphicFramePr>
            <a:graphicFrameLocks noGrp="1"/>
          </p:cNvGraphicFramePr>
          <p:nvPr>
            <p:extLst>
              <p:ext uri="{D42A27DB-BD31-4B8C-83A1-F6EECF244321}">
                <p14:modId xmlns:p14="http://schemas.microsoft.com/office/powerpoint/2010/main" val="1049445935"/>
              </p:ext>
            </p:extLst>
          </p:nvPr>
        </p:nvGraphicFramePr>
        <p:xfrm>
          <a:off x="457200" y="1318974"/>
          <a:ext cx="11277601" cy="5081826"/>
        </p:xfrm>
        <a:graphic>
          <a:graphicData uri="http://schemas.openxmlformats.org/drawingml/2006/table">
            <a:tbl>
              <a:tblPr firstRow="1" bandRow="1">
                <a:tableStyleId>{00A15C55-8517-42AA-B614-E9B94910E393}</a:tableStyleId>
              </a:tblPr>
              <a:tblGrid>
                <a:gridCol w="2944958">
                  <a:extLst>
                    <a:ext uri="{9D8B030D-6E8A-4147-A177-3AD203B41FA5}">
                      <a16:colId xmlns:a16="http://schemas.microsoft.com/office/drawing/2014/main" val="3248712233"/>
                    </a:ext>
                  </a:extLst>
                </a:gridCol>
                <a:gridCol w="5330112">
                  <a:extLst>
                    <a:ext uri="{9D8B030D-6E8A-4147-A177-3AD203B41FA5}">
                      <a16:colId xmlns:a16="http://schemas.microsoft.com/office/drawing/2014/main" val="3575854904"/>
                    </a:ext>
                  </a:extLst>
                </a:gridCol>
                <a:gridCol w="3002531">
                  <a:extLst>
                    <a:ext uri="{9D8B030D-6E8A-4147-A177-3AD203B41FA5}">
                      <a16:colId xmlns:a16="http://schemas.microsoft.com/office/drawing/2014/main" val="1481584803"/>
                    </a:ext>
                  </a:extLst>
                </a:gridCol>
              </a:tblGrid>
              <a:tr h="315422">
                <a:tc>
                  <a:txBody>
                    <a:bodyPr/>
                    <a:lstStyle/>
                    <a:p>
                      <a:pPr algn="ctr">
                        <a:lnSpc>
                          <a:spcPct val="115000"/>
                        </a:lnSpc>
                        <a:spcAft>
                          <a:spcPts val="800"/>
                        </a:spcAft>
                      </a:pPr>
                      <a:r>
                        <a:rPr lang="en-AU" sz="1350" b="1" dirty="0">
                          <a:solidFill>
                            <a:srgbClr val="000000"/>
                          </a:solidFill>
                          <a:effectLst/>
                        </a:rPr>
                        <a:t>SEBI Directive on Special Rights</a:t>
                      </a:r>
                      <a:endParaRPr lang="en-IN" sz="1350" dirty="0">
                        <a:effectLst/>
                        <a:latin typeface="+mn-lt"/>
                        <a:ea typeface="Aptos" panose="020B0004020202020204" pitchFamily="34" charset="0"/>
                        <a:cs typeface="Times New Roman" panose="02020603050405020304" pitchFamily="18" charset="0"/>
                      </a:endParaRPr>
                    </a:p>
                  </a:txBody>
                  <a:tcP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tcPr>
                </a:tc>
                <a:tc>
                  <a:txBody>
                    <a:bodyPr/>
                    <a:lstStyle/>
                    <a:p>
                      <a:pPr algn="ctr">
                        <a:lnSpc>
                          <a:spcPct val="115000"/>
                        </a:lnSpc>
                        <a:spcAft>
                          <a:spcPts val="800"/>
                        </a:spcAft>
                      </a:pPr>
                      <a:r>
                        <a:rPr lang="en-AU" sz="1350" b="1" dirty="0">
                          <a:solidFill>
                            <a:srgbClr val="000000"/>
                          </a:solidFill>
                          <a:effectLst/>
                        </a:rPr>
                        <a:t>Action Points for IPO</a:t>
                      </a:r>
                      <a:endParaRPr lang="en-IN" sz="1350" dirty="0">
                        <a:effectLst/>
                        <a:latin typeface="+mn-lt"/>
                        <a:ea typeface="Aptos" panose="020B0004020202020204" pitchFamily="34" charset="0"/>
                        <a:cs typeface="Times New Roman" panose="02020603050405020304" pitchFamily="18" charset="0"/>
                      </a:endParaRPr>
                    </a:p>
                  </a:txBody>
                  <a:tcP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tcPr>
                </a:tc>
                <a:tc>
                  <a:txBody>
                    <a:bodyPr/>
                    <a:lstStyle/>
                    <a:p>
                      <a:pPr algn="ctr">
                        <a:lnSpc>
                          <a:spcPct val="115000"/>
                        </a:lnSpc>
                        <a:spcAft>
                          <a:spcPts val="800"/>
                        </a:spcAft>
                      </a:pPr>
                      <a:r>
                        <a:rPr lang="en-AU" sz="1350" b="1" dirty="0">
                          <a:solidFill>
                            <a:srgbClr val="000000"/>
                          </a:solidFill>
                          <a:effectLst/>
                        </a:rPr>
                        <a:t>Special Rights Post Listing</a:t>
                      </a:r>
                      <a:endParaRPr lang="en-IN" sz="1350" dirty="0">
                        <a:effectLst/>
                        <a:latin typeface="+mn-lt"/>
                        <a:ea typeface="Aptos" panose="020B0004020202020204" pitchFamily="34" charset="0"/>
                        <a:cs typeface="Times New Roman" panose="02020603050405020304" pitchFamily="18" charset="0"/>
                      </a:endParaRPr>
                    </a:p>
                  </a:txBody>
                  <a:tcP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tcPr>
                </a:tc>
                <a:extLst>
                  <a:ext uri="{0D108BD9-81ED-4DB2-BD59-A6C34878D82A}">
                    <a16:rowId xmlns:a16="http://schemas.microsoft.com/office/drawing/2014/main" val="2790873836"/>
                  </a:ext>
                </a:extLst>
              </a:tr>
              <a:tr h="4766404">
                <a:tc>
                  <a:txBody>
                    <a:bodyPr/>
                    <a:lstStyle/>
                    <a:p>
                      <a:pPr algn="just"/>
                      <a:r>
                        <a:rPr lang="en-US" sz="1350" b="0" dirty="0">
                          <a:ln>
                            <a:noFill/>
                          </a:ln>
                          <a:solidFill>
                            <a:schemeClr val="tx1"/>
                          </a:solidFill>
                        </a:rPr>
                        <a:t>In terms of SEBI’s recent directives dated May 29, 2024, and June 24, 2024 respectively, all special rights granted to shareholders under articles of association (“AOA”), shareholders agreement (“SHA”) or through any arrangement or agreement shall lapse on the date of listing</a:t>
                      </a:r>
                      <a:r>
                        <a:rPr lang="en-US" sz="1350" dirty="0">
                          <a:ln>
                            <a:noFill/>
                          </a:ln>
                          <a:solidFill>
                            <a:schemeClr val="tx1"/>
                          </a:solidFill>
                        </a:rPr>
                        <a:t>.</a:t>
                      </a:r>
                    </a:p>
                    <a:p>
                      <a:pPr algn="just"/>
                      <a:r>
                        <a:rPr lang="en-IN" sz="1350" kern="1200" dirty="0">
                          <a:solidFill>
                            <a:schemeClr val="dk1"/>
                          </a:solidFill>
                          <a:effectLst/>
                        </a:rPr>
                        <a:t>Based on our recent IPO transactions, we understand that SEBI is generally fine with an arrangement amongst investors (at DRHP stage) to call and conduct a general meeting post listing for reinstatement of nomination rights in articles of association. Such arrangement is agreed upon by investors and issuer company in shareholders amendment agreement, typically entered prior to filing of offer document to facilitate IPO.</a:t>
                      </a:r>
                      <a:endParaRPr lang="en-IN" sz="1350" dirty="0">
                        <a:ln>
                          <a:noFill/>
                        </a:ln>
                        <a:solidFill>
                          <a:schemeClr val="tx1"/>
                        </a:solidFill>
                        <a:latin typeface="+mn-lt"/>
                      </a:endParaRPr>
                    </a:p>
                  </a:txBody>
                  <a:tcP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tcPr>
                </a:tc>
                <a:tc>
                  <a:txBody>
                    <a:bodyPr/>
                    <a:lstStyle/>
                    <a:p>
                      <a:pPr algn="just">
                        <a:lnSpc>
                          <a:spcPct val="107000"/>
                        </a:lnSpc>
                        <a:spcAft>
                          <a:spcPts val="800"/>
                        </a:spcAft>
                      </a:pPr>
                      <a:r>
                        <a:rPr lang="en-AU" sz="1350" b="0" dirty="0">
                          <a:solidFill>
                            <a:srgbClr val="000000"/>
                          </a:solidFill>
                          <a:effectLst/>
                        </a:rPr>
                        <a:t>To facilitate the initial public offer (“IPO”), certain special rights available to investors including under shareholders agreement (“SHA”) are amended or waived by way of an amendment agreement to SHA (which is entered prior to filing of draft red herring prospectus), only the extent required.</a:t>
                      </a:r>
                      <a:endParaRPr lang="en-IN" sz="1350" b="0" dirty="0">
                        <a:effectLst/>
                      </a:endParaRPr>
                    </a:p>
                    <a:p>
                      <a:pPr algn="just">
                        <a:lnSpc>
                          <a:spcPct val="107000"/>
                        </a:lnSpc>
                        <a:spcAft>
                          <a:spcPts val="800"/>
                        </a:spcAft>
                      </a:pPr>
                      <a:r>
                        <a:rPr lang="en-AU" sz="1350" b="0" dirty="0">
                          <a:solidFill>
                            <a:srgbClr val="000000"/>
                          </a:solidFill>
                          <a:effectLst/>
                        </a:rPr>
                        <a:t>Consent or waiver or amendment of rights pursuant to amendment agreement are typically made effective at relevant stages of IPO, as necessitated, i.e., (a) at the time of DRHP/execution of amendment agreement, or (b) UDRHP/RHP.</a:t>
                      </a:r>
                      <a:endParaRPr lang="en-IN" sz="1350" b="0" dirty="0">
                        <a:effectLst/>
                      </a:endParaRPr>
                    </a:p>
                    <a:p>
                      <a:pPr algn="just">
                        <a:lnSpc>
                          <a:spcPct val="107000"/>
                        </a:lnSpc>
                        <a:spcAft>
                          <a:spcPts val="800"/>
                        </a:spcAft>
                      </a:pPr>
                      <a:r>
                        <a:rPr lang="en-AU" sz="1350" b="0" dirty="0">
                          <a:solidFill>
                            <a:srgbClr val="000000"/>
                          </a:solidFill>
                          <a:effectLst/>
                        </a:rPr>
                        <a:t> </a:t>
                      </a:r>
                      <a:r>
                        <a:rPr lang="en-AU" sz="1350" b="1" u="sng" dirty="0">
                          <a:solidFill>
                            <a:srgbClr val="000000"/>
                          </a:solidFill>
                          <a:effectLst/>
                        </a:rPr>
                        <a:t>AOA</a:t>
                      </a:r>
                      <a:r>
                        <a:rPr lang="en-AU" sz="1350" b="1" dirty="0">
                          <a:solidFill>
                            <a:srgbClr val="000000"/>
                          </a:solidFill>
                          <a:effectLst/>
                        </a:rPr>
                        <a:t>:</a:t>
                      </a:r>
                      <a:endParaRPr lang="en-IN" sz="1350" b="1" dirty="0">
                        <a:effectLst/>
                      </a:endParaRPr>
                    </a:p>
                    <a:p>
                      <a:pPr algn="just">
                        <a:lnSpc>
                          <a:spcPct val="107000"/>
                        </a:lnSpc>
                        <a:spcAft>
                          <a:spcPts val="800"/>
                        </a:spcAft>
                      </a:pPr>
                      <a:r>
                        <a:rPr lang="en-AU" sz="1350" b="0" dirty="0">
                          <a:solidFill>
                            <a:srgbClr val="000000"/>
                          </a:solidFill>
                          <a:effectLst/>
                        </a:rPr>
                        <a:t>Existing set of articles of association of issuer entity is amended and divided in following two parts: </a:t>
                      </a:r>
                      <a:endParaRPr lang="en-IN" sz="1350" b="0" dirty="0">
                        <a:effectLst/>
                      </a:endParaRPr>
                    </a:p>
                    <a:p>
                      <a:pPr marL="238125" lvl="0" indent="-238125" algn="just">
                        <a:lnSpc>
                          <a:spcPct val="107000"/>
                        </a:lnSpc>
                        <a:buFont typeface="Arial" panose="020B0604020202020204" pitchFamily="34" charset="0"/>
                        <a:buChar char="•"/>
                        <a:tabLst/>
                      </a:pPr>
                      <a:r>
                        <a:rPr lang="en-AU" sz="1350" b="0" dirty="0">
                          <a:solidFill>
                            <a:srgbClr val="000000"/>
                          </a:solidFill>
                          <a:effectLst/>
                        </a:rPr>
                        <a:t>Part A: This part includes all provisions of AOA as required in terms of Companies Act, 2013, SEBI (Listing Obligations and Disclosure Requirements) Regulations, 2015 (“SEBI Listing Regulations”) and requirement of stock exchanges. Part A survives listing.</a:t>
                      </a:r>
                      <a:endParaRPr lang="en-IN" sz="1350" b="0" dirty="0">
                        <a:effectLst/>
                      </a:endParaRPr>
                    </a:p>
                    <a:p>
                      <a:pPr marL="238125" indent="-238125">
                        <a:buFont typeface="Arial" panose="020B0604020202020204" pitchFamily="34" charset="0"/>
                        <a:buChar char="•"/>
                        <a:tabLst/>
                      </a:pPr>
                      <a:r>
                        <a:rPr lang="en-AU" sz="1350" b="0" kern="0" dirty="0">
                          <a:solidFill>
                            <a:srgbClr val="000000"/>
                          </a:solidFill>
                          <a:effectLst/>
                        </a:rPr>
                        <a:t>Part B: This part includes all provisions pertaining to special rights available to investors under SHA. Part B falls away upon listing. </a:t>
                      </a:r>
                      <a:endParaRPr lang="en-IN" sz="1350" b="0" dirty="0">
                        <a:ln>
                          <a:solidFill>
                            <a:schemeClr val="accent1"/>
                          </a:solidFill>
                        </a:ln>
                        <a:latin typeface="+mn-lt"/>
                      </a:endParaRPr>
                    </a:p>
                  </a:txBody>
                  <a:tcP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tcPr>
                </a:tc>
                <a:tc>
                  <a:txBody>
                    <a:bodyPr/>
                    <a:lstStyle/>
                    <a:p>
                      <a:pPr algn="just">
                        <a:lnSpc>
                          <a:spcPct val="107000"/>
                        </a:lnSpc>
                        <a:spcAft>
                          <a:spcPts val="800"/>
                        </a:spcAft>
                      </a:pPr>
                      <a:r>
                        <a:rPr lang="en-AU" sz="1350" b="0" dirty="0">
                          <a:solidFill>
                            <a:srgbClr val="000000"/>
                          </a:solidFill>
                          <a:effectLst/>
                        </a:rPr>
                        <a:t>All special rights including right to nominate directors or observers on the board of issuer company shall fall away upon listing.</a:t>
                      </a:r>
                      <a:endParaRPr lang="en-IN" sz="1350" b="0" dirty="0">
                        <a:effectLst/>
                      </a:endParaRPr>
                    </a:p>
                    <a:p>
                      <a:pPr algn="just">
                        <a:lnSpc>
                          <a:spcPct val="107000"/>
                        </a:lnSpc>
                        <a:spcAft>
                          <a:spcPts val="800"/>
                        </a:spcAft>
                      </a:pPr>
                      <a:r>
                        <a:rPr lang="en-AU" sz="1350" b="0" dirty="0">
                          <a:solidFill>
                            <a:srgbClr val="000000"/>
                          </a:solidFill>
                          <a:effectLst/>
                        </a:rPr>
                        <a:t>In terms of Regulation 31 B of the SEBI Listing Regulations, any special rights can be granted to investors post listing, subject to approval of shareholders by way of special resolution. Further, such special rights will be subject to periodic approval of shareholders, once in every five years.</a:t>
                      </a:r>
                      <a:endParaRPr lang="en-IN" sz="1350" b="0" dirty="0">
                        <a:effectLst/>
                      </a:endParaRPr>
                    </a:p>
                    <a:p>
                      <a:pPr algn="just">
                        <a:lnSpc>
                          <a:spcPct val="107000"/>
                        </a:lnSpc>
                        <a:spcAft>
                          <a:spcPts val="800"/>
                        </a:spcAft>
                      </a:pPr>
                      <a:r>
                        <a:rPr lang="en-AU" sz="1350" b="0" dirty="0">
                          <a:solidFill>
                            <a:srgbClr val="000000"/>
                          </a:solidFill>
                          <a:effectLst/>
                        </a:rPr>
                        <a:t>Details of any such agreements which provide for special rights may be required to be disclosed to stock exchanges in terms of Regulation 30 and 30 A of the SEBI Listing Regulations.</a:t>
                      </a:r>
                      <a:endParaRPr lang="en-IN" sz="1350" b="0" dirty="0">
                        <a:effectLst/>
                        <a:latin typeface="+mn-lt"/>
                        <a:ea typeface="Aptos" panose="020B0004020202020204" pitchFamily="34" charset="0"/>
                        <a:cs typeface="Times New Roman" panose="02020603050405020304" pitchFamily="18" charset="0"/>
                      </a:endParaRPr>
                    </a:p>
                  </a:txBody>
                  <a:tcP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tcPr>
                </a:tc>
                <a:extLst>
                  <a:ext uri="{0D108BD9-81ED-4DB2-BD59-A6C34878D82A}">
                    <a16:rowId xmlns:a16="http://schemas.microsoft.com/office/drawing/2014/main" val="3538766389"/>
                  </a:ext>
                </a:extLst>
              </a:tr>
            </a:tbl>
          </a:graphicData>
        </a:graphic>
      </p:graphicFrame>
    </p:spTree>
    <p:extLst>
      <p:ext uri="{BB962C8B-B14F-4D97-AF65-F5344CB8AC3E}">
        <p14:creationId xmlns:p14="http://schemas.microsoft.com/office/powerpoint/2010/main" val="1078238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2CBB1-F7CE-2DF7-2770-F823FB2F089D}"/>
              </a:ext>
            </a:extLst>
          </p:cNvPr>
          <p:cNvSpPr>
            <a:spLocks noGrp="1"/>
          </p:cNvSpPr>
          <p:nvPr>
            <p:ph type="title"/>
          </p:nvPr>
        </p:nvSpPr>
        <p:spPr/>
        <p:txBody>
          <a:bodyPr/>
          <a:lstStyle/>
          <a:p>
            <a:r>
              <a:rPr lang="en-US" dirty="0"/>
              <a:t>Pre-IPO &amp; Secondary Transfers &amp; IPO Valuation</a:t>
            </a:r>
          </a:p>
        </p:txBody>
      </p:sp>
      <p:sp>
        <p:nvSpPr>
          <p:cNvPr id="11" name="Text Placeholder 10">
            <a:extLst>
              <a:ext uri="{FF2B5EF4-FFF2-40B4-BE49-F238E27FC236}">
                <a16:creationId xmlns:a16="http://schemas.microsoft.com/office/drawing/2014/main" id="{E8909108-8ADF-4F49-604A-B569E7A2C060}"/>
              </a:ext>
            </a:extLst>
          </p:cNvPr>
          <p:cNvSpPr>
            <a:spLocks noGrp="1"/>
          </p:cNvSpPr>
          <p:nvPr>
            <p:ph type="body" sz="quarter" idx="14"/>
          </p:nvPr>
        </p:nvSpPr>
        <p:spPr>
          <a:xfrm>
            <a:off x="457200" y="1684338"/>
            <a:ext cx="11277600" cy="800417"/>
          </a:xfrm>
        </p:spPr>
        <p:txBody>
          <a:bodyPr/>
          <a:lstStyle/>
          <a:p>
            <a:pPr>
              <a:lnSpc>
                <a:spcPct val="100000"/>
              </a:lnSpc>
              <a:spcAft>
                <a:spcPts val="600"/>
              </a:spcAft>
            </a:pPr>
            <a:r>
              <a:rPr lang="en-US" sz="1500" dirty="0">
                <a:solidFill>
                  <a:schemeClr val="tx1"/>
                </a:solidFill>
                <a:latin typeface="Cambria" panose="02040503050406030204" pitchFamily="18" charset="0"/>
              </a:rPr>
              <a:t>In terms of the Offer Agreement entered at DRHP stage, secondary transfers of non-OFS (Offer for Sale) shares:</a:t>
            </a:r>
          </a:p>
          <a:p>
            <a:pPr marL="285750" indent="-285750">
              <a:lnSpc>
                <a:spcPct val="100000"/>
              </a:lnSpc>
              <a:spcAft>
                <a:spcPts val="600"/>
              </a:spcAft>
              <a:buFont typeface="Arial" panose="020B0604020202020204" pitchFamily="34" charset="0"/>
              <a:buChar char="•"/>
            </a:pPr>
            <a:r>
              <a:rPr lang="en-US" sz="1500" dirty="0">
                <a:solidFill>
                  <a:schemeClr val="tx1"/>
                </a:solidFill>
                <a:latin typeface="Cambria" panose="02040503050406030204" pitchFamily="18" charset="0"/>
              </a:rPr>
              <a:t>Permitted freely till RHP filing</a:t>
            </a:r>
          </a:p>
          <a:p>
            <a:pPr marL="285750" indent="-285750">
              <a:lnSpc>
                <a:spcPct val="100000"/>
              </a:lnSpc>
              <a:spcAft>
                <a:spcPts val="600"/>
              </a:spcAft>
              <a:buFont typeface="Arial" panose="020B0604020202020204" pitchFamily="34" charset="0"/>
              <a:buChar char="•"/>
            </a:pPr>
            <a:r>
              <a:rPr lang="en-US" sz="1500" dirty="0">
                <a:solidFill>
                  <a:schemeClr val="tx1"/>
                </a:solidFill>
                <a:latin typeface="Cambria" panose="02040503050406030204" pitchFamily="18" charset="0"/>
              </a:rPr>
              <a:t>Between RHP filing and listing, consent of book running lead managers (“</a:t>
            </a:r>
            <a:r>
              <a:rPr lang="en-US" sz="1500" b="1" dirty="0">
                <a:solidFill>
                  <a:schemeClr val="tx1"/>
                </a:solidFill>
                <a:latin typeface="Cambria" panose="02040503050406030204" pitchFamily="18" charset="0"/>
              </a:rPr>
              <a:t>BRLMs</a:t>
            </a:r>
            <a:r>
              <a:rPr lang="en-US" sz="1500" dirty="0">
                <a:solidFill>
                  <a:schemeClr val="tx1"/>
                </a:solidFill>
                <a:latin typeface="Cambria" panose="02040503050406030204" pitchFamily="18" charset="0"/>
              </a:rPr>
              <a:t>”) required for transfer of non-Offered Shares</a:t>
            </a:r>
          </a:p>
        </p:txBody>
      </p:sp>
      <p:graphicFrame>
        <p:nvGraphicFramePr>
          <p:cNvPr id="5" name="Table 4">
            <a:extLst>
              <a:ext uri="{FF2B5EF4-FFF2-40B4-BE49-F238E27FC236}">
                <a16:creationId xmlns:a16="http://schemas.microsoft.com/office/drawing/2014/main" id="{497CBF03-C05A-6E36-F7AC-1D5605B26589}"/>
              </a:ext>
            </a:extLst>
          </p:cNvPr>
          <p:cNvGraphicFramePr>
            <a:graphicFrameLocks noGrp="1"/>
          </p:cNvGraphicFramePr>
          <p:nvPr>
            <p:extLst>
              <p:ext uri="{D42A27DB-BD31-4B8C-83A1-F6EECF244321}">
                <p14:modId xmlns:p14="http://schemas.microsoft.com/office/powerpoint/2010/main" val="1223831830"/>
              </p:ext>
            </p:extLst>
          </p:nvPr>
        </p:nvGraphicFramePr>
        <p:xfrm>
          <a:off x="457200" y="2873371"/>
          <a:ext cx="11277600" cy="1943958"/>
        </p:xfrm>
        <a:graphic>
          <a:graphicData uri="http://schemas.openxmlformats.org/drawingml/2006/table">
            <a:tbl>
              <a:tblPr firstRow="1">
                <a:tableStyleId>{17292A2E-F333-43FB-9621-5CBBE7FDCDCB}</a:tableStyleId>
              </a:tblPr>
              <a:tblGrid>
                <a:gridCol w="2309751">
                  <a:extLst>
                    <a:ext uri="{9D8B030D-6E8A-4147-A177-3AD203B41FA5}">
                      <a16:colId xmlns:a16="http://schemas.microsoft.com/office/drawing/2014/main" val="2479323300"/>
                    </a:ext>
                  </a:extLst>
                </a:gridCol>
                <a:gridCol w="4773880">
                  <a:extLst>
                    <a:ext uri="{9D8B030D-6E8A-4147-A177-3AD203B41FA5}">
                      <a16:colId xmlns:a16="http://schemas.microsoft.com/office/drawing/2014/main" val="1175563259"/>
                    </a:ext>
                  </a:extLst>
                </a:gridCol>
                <a:gridCol w="4193969">
                  <a:extLst>
                    <a:ext uri="{9D8B030D-6E8A-4147-A177-3AD203B41FA5}">
                      <a16:colId xmlns:a16="http://schemas.microsoft.com/office/drawing/2014/main" val="244874833"/>
                    </a:ext>
                  </a:extLst>
                </a:gridCol>
              </a:tblGrid>
              <a:tr h="611987">
                <a:tc>
                  <a:txBody>
                    <a:bodyPr/>
                    <a:lstStyle/>
                    <a:p>
                      <a:pPr algn="l"/>
                      <a:r>
                        <a:rPr lang="en-US" sz="1400" b="1" kern="1200">
                          <a:solidFill>
                            <a:schemeClr val="tx1"/>
                          </a:solidFill>
                          <a:latin typeface="+mn-lt"/>
                          <a:ea typeface="+mn-ea"/>
                          <a:cs typeface="+mn-cs"/>
                        </a:rPr>
                        <a:t>Timeline </a:t>
                      </a:r>
                      <a:endParaRPr lang="en-IN" sz="1400" b="1" kern="1200">
                        <a:solidFill>
                          <a:schemeClr val="tx1"/>
                        </a:solidFill>
                        <a:latin typeface="+mn-lt"/>
                        <a:ea typeface="+mn-ea"/>
                        <a:cs typeface="+mn-cs"/>
                      </a:endParaRPr>
                    </a:p>
                  </a:txBody>
                  <a:tcPr anchor="ct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400" b="1" dirty="0">
                          <a:solidFill>
                            <a:schemeClr val="accent4">
                              <a:lumMod val="75000"/>
                            </a:schemeClr>
                          </a:solidFill>
                        </a:rPr>
                        <a:t>Post-DRHP Filing</a:t>
                      </a:r>
                    </a:p>
                    <a:p>
                      <a:pPr algn="ctr"/>
                      <a:r>
                        <a:rPr lang="en-US" sz="1400" b="0" dirty="0">
                          <a:solidFill>
                            <a:schemeClr val="accent4">
                              <a:lumMod val="75000"/>
                            </a:schemeClr>
                          </a:solidFill>
                        </a:rPr>
                        <a:t>SEBI Approval</a:t>
                      </a:r>
                      <a:endParaRPr lang="en-IN" sz="1400" b="0" dirty="0">
                        <a:solidFill>
                          <a:schemeClr val="accent4">
                            <a:lumMod val="75000"/>
                          </a:schemeClr>
                        </a:solidFill>
                        <a:latin typeface="Josefin Sans" pitchFamily="2" charset="0"/>
                      </a:endParaRPr>
                    </a:p>
                  </a:txBody>
                  <a:tcPr anchor="ct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sz="1400">
                          <a:solidFill>
                            <a:schemeClr val="accent4">
                              <a:lumMod val="75000"/>
                            </a:schemeClr>
                          </a:solidFill>
                        </a:rPr>
                        <a:t>Close to Listing</a:t>
                      </a:r>
                    </a:p>
                    <a:p>
                      <a:pPr algn="ctr"/>
                      <a:r>
                        <a:rPr lang="en-US" sz="1400" b="0">
                          <a:solidFill>
                            <a:schemeClr val="accent4">
                              <a:lumMod val="75000"/>
                            </a:schemeClr>
                          </a:solidFill>
                        </a:rPr>
                        <a:t>Filing of RHP + Listing of Shares</a:t>
                      </a:r>
                      <a:endParaRPr lang="en-IN" sz="1400" b="0">
                        <a:solidFill>
                          <a:schemeClr val="accent4">
                            <a:lumMod val="75000"/>
                          </a:schemeClr>
                        </a:solidFill>
                        <a:latin typeface="Josefin Sans" pitchFamily="2" charset="0"/>
                      </a:endParaRPr>
                    </a:p>
                  </a:txBody>
                  <a:tcPr anchor="ct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3634327470"/>
                  </a:ext>
                </a:extLst>
              </a:tr>
              <a:tr h="359992">
                <a:tc>
                  <a:txBody>
                    <a:bodyPr/>
                    <a:lstStyle/>
                    <a:p>
                      <a:pPr algn="l"/>
                      <a:r>
                        <a:rPr lang="en-US" sz="1400" b="1"/>
                        <a:t>Discount to IPO Pricing</a:t>
                      </a:r>
                      <a:endParaRPr lang="en-IN" sz="1400" b="1">
                        <a:latin typeface="Josefin Sans" pitchFamily="2" charset="0"/>
                      </a:endParaRPr>
                    </a:p>
                  </a:txBody>
                  <a:tcPr anchor="ct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171450" indent="-171450" algn="l">
                        <a:buFont typeface="Arial" panose="020B0604020202020204" pitchFamily="34" charset="0"/>
                        <a:buChar char="•"/>
                      </a:pPr>
                      <a:r>
                        <a:rPr lang="en-US" sz="1400"/>
                        <a:t>Marginal Discount to IPO depending on the visibility</a:t>
                      </a:r>
                      <a:endParaRPr lang="en-IN" sz="1400">
                        <a:latin typeface="Josefin Sans" pitchFamily="2" charset="0"/>
                      </a:endParaRPr>
                    </a:p>
                  </a:txBody>
                  <a:tcPr anchor="ct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indent="-171450" algn="l">
                        <a:buFont typeface="Arial" panose="020B0604020202020204" pitchFamily="34" charset="0"/>
                        <a:buChar char="•"/>
                      </a:pPr>
                      <a:r>
                        <a:rPr lang="en-US" sz="1400"/>
                        <a:t>Closer to IPO price</a:t>
                      </a:r>
                      <a:endParaRPr lang="en-IN" sz="1400">
                        <a:latin typeface="Josefin Sans" pitchFamily="2" charset="0"/>
                      </a:endParaRPr>
                    </a:p>
                  </a:txBody>
                  <a:tcPr anchor="ct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7771159"/>
                  </a:ext>
                </a:extLst>
              </a:tr>
              <a:tr h="359992">
                <a:tc>
                  <a:txBody>
                    <a:bodyPr/>
                    <a:lstStyle/>
                    <a:p>
                      <a:pPr algn="l"/>
                      <a:r>
                        <a:rPr lang="en-US" sz="1400" b="1"/>
                        <a:t>Diligence and Governance</a:t>
                      </a:r>
                      <a:endParaRPr lang="en-IN" sz="1400" b="1">
                        <a:latin typeface="Josefin Sans" pitchFamily="2" charset="0"/>
                      </a:endParaRPr>
                    </a:p>
                  </a:txBody>
                  <a:tcPr anchor="ct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171450" indent="-171450" algn="l">
                        <a:buFont typeface="Arial" panose="020B0604020202020204" pitchFamily="34" charset="0"/>
                        <a:buChar char="•"/>
                      </a:pPr>
                      <a:r>
                        <a:rPr lang="en-US" sz="1400" dirty="0"/>
                        <a:t>Negligible diligence and no special rights to the purchaser </a:t>
                      </a:r>
                      <a:endParaRPr lang="en-IN" sz="1400" dirty="0">
                        <a:latin typeface="Josefin Sans" pitchFamily="2" charset="0"/>
                      </a:endParaRPr>
                    </a:p>
                  </a:txBody>
                  <a:tcPr anchor="ct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indent="-171450" algn="l">
                        <a:buFont typeface="Arial" panose="020B0604020202020204" pitchFamily="34" charset="0"/>
                        <a:buChar char="•"/>
                      </a:pPr>
                      <a:r>
                        <a:rPr lang="en-US" sz="1400" dirty="0"/>
                        <a:t>No diligence and no special rights to the purchaser</a:t>
                      </a:r>
                      <a:endParaRPr lang="en-IN" sz="1400" dirty="0">
                        <a:latin typeface="Josefin Sans" pitchFamily="2" charset="0"/>
                      </a:endParaRPr>
                    </a:p>
                  </a:txBody>
                  <a:tcPr anchor="ct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78383051"/>
                  </a:ext>
                </a:extLst>
              </a:tr>
              <a:tr h="611987">
                <a:tc>
                  <a:txBody>
                    <a:bodyPr/>
                    <a:lstStyle/>
                    <a:p>
                      <a:pPr algn="l"/>
                      <a:r>
                        <a:rPr lang="en-US" sz="1400" b="1"/>
                        <a:t>Other Key Considerations</a:t>
                      </a:r>
                      <a:endParaRPr lang="en-IN" sz="1400" b="1">
                        <a:latin typeface="Josefin Sans" pitchFamily="2" charset="0"/>
                      </a:endParaRPr>
                    </a:p>
                  </a:txBody>
                  <a:tcPr anchor="ct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171450" indent="-171450" algn="l">
                        <a:buFont typeface="Arial" panose="020B0604020202020204" pitchFamily="34" charset="0"/>
                        <a:buChar char="•"/>
                      </a:pPr>
                      <a:r>
                        <a:rPr lang="en-US" sz="1400" dirty="0"/>
                        <a:t>Allocation to investors, sometimes basis inbound interest</a:t>
                      </a:r>
                    </a:p>
                    <a:p>
                      <a:pPr marL="171450" indent="-171450" algn="l">
                        <a:buFont typeface="Arial" panose="020B0604020202020204" pitchFamily="34" charset="0"/>
                        <a:buChar char="•"/>
                      </a:pPr>
                      <a:r>
                        <a:rPr lang="en-US" sz="1400" dirty="0"/>
                        <a:t>Can be done with or without IPO investor feedback</a:t>
                      </a:r>
                      <a:endParaRPr lang="en-IN" sz="1400" dirty="0">
                        <a:latin typeface="Josefin Sans" pitchFamily="2" charset="0"/>
                      </a:endParaRPr>
                    </a:p>
                  </a:txBody>
                  <a:tcPr anchor="ct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indent="-171450" algn="l">
                        <a:buFont typeface="Arial" panose="020B0604020202020204" pitchFamily="34" charset="0"/>
                        <a:buChar char="•"/>
                      </a:pPr>
                      <a:r>
                        <a:rPr lang="en-US" sz="1400" dirty="0"/>
                        <a:t>IPO Allocation is the main consideration</a:t>
                      </a:r>
                    </a:p>
                    <a:p>
                      <a:pPr marL="171450" indent="-171450" algn="l">
                        <a:buFont typeface="Arial" panose="020B0604020202020204" pitchFamily="34" charset="0"/>
                        <a:buChar char="•"/>
                      </a:pPr>
                      <a:r>
                        <a:rPr lang="en-US" sz="1400" dirty="0"/>
                        <a:t>Listing of shares is assured and imminent</a:t>
                      </a:r>
                      <a:endParaRPr lang="en-IN" sz="1400" dirty="0">
                        <a:latin typeface="Josefin Sans" pitchFamily="2" charset="0"/>
                      </a:endParaRPr>
                    </a:p>
                  </a:txBody>
                  <a:tcPr anchor="ctr">
                    <a:lnL w="12700" cap="flat" cmpd="sng" algn="ctr">
                      <a:solidFill>
                        <a:schemeClr val="accent4">
                          <a:lumMod val="50000"/>
                        </a:schemeClr>
                      </a:solidFill>
                      <a:prstDash val="solid"/>
                      <a:round/>
                      <a:headEnd type="none" w="med" len="med"/>
                      <a:tailEnd type="none" w="med" len="med"/>
                    </a:lnL>
                    <a:lnR w="12700" cap="flat" cmpd="sng" algn="ctr">
                      <a:solidFill>
                        <a:schemeClr val="accent4">
                          <a:lumMod val="50000"/>
                        </a:schemeClr>
                      </a:solidFill>
                      <a:prstDash val="solid"/>
                      <a:round/>
                      <a:headEnd type="none" w="med" len="med"/>
                      <a:tailEnd type="none" w="med" len="med"/>
                    </a:lnR>
                    <a:lnT w="12700" cap="flat" cmpd="sng" algn="ctr">
                      <a:solidFill>
                        <a:schemeClr val="accent4">
                          <a:lumMod val="50000"/>
                        </a:schemeClr>
                      </a:solidFill>
                      <a:prstDash val="solid"/>
                      <a:round/>
                      <a:headEnd type="none" w="med" len="med"/>
                      <a:tailEnd type="none" w="med" len="med"/>
                    </a:lnT>
                    <a:lnB w="12700" cap="flat" cmpd="sng" algn="ctr">
                      <a:solidFill>
                        <a:schemeClr val="accent4">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1483411"/>
                  </a:ext>
                </a:extLst>
              </a:tr>
            </a:tbl>
          </a:graphicData>
        </a:graphic>
      </p:graphicFrame>
      <p:sp>
        <p:nvSpPr>
          <p:cNvPr id="7" name="TextBox 6">
            <a:extLst>
              <a:ext uri="{FF2B5EF4-FFF2-40B4-BE49-F238E27FC236}">
                <a16:creationId xmlns:a16="http://schemas.microsoft.com/office/drawing/2014/main" id="{1E407F7F-B60A-1CBE-3574-BCE5744FCE7B}"/>
              </a:ext>
            </a:extLst>
          </p:cNvPr>
          <p:cNvSpPr txBox="1"/>
          <p:nvPr/>
        </p:nvSpPr>
        <p:spPr>
          <a:xfrm>
            <a:off x="457201" y="4968845"/>
            <a:ext cx="10220324" cy="1461939"/>
          </a:xfrm>
          <a:prstGeom prst="rect">
            <a:avLst/>
          </a:prstGeom>
          <a:noFill/>
        </p:spPr>
        <p:txBody>
          <a:bodyPr wrap="square" lIns="0" tIns="0" rIns="0" bIns="0">
            <a:spAutoFit/>
          </a:bodyPr>
          <a:lstStyle/>
          <a:p>
            <a:pPr algn="just">
              <a:spcAft>
                <a:spcPts val="600"/>
              </a:spcAft>
            </a:pPr>
            <a:r>
              <a:rPr lang="en-IN" sz="1500" b="1" dirty="0">
                <a:solidFill>
                  <a:schemeClr val="accent4">
                    <a:lumMod val="75000"/>
                  </a:schemeClr>
                </a:solidFill>
                <a:latin typeface="Cambria" panose="02040503050406030204" pitchFamily="18" charset="0"/>
                <a:ea typeface="Noto Serif" panose="02020600060500020200" pitchFamily="18" charset="0"/>
                <a:cs typeface="Noto Serif" panose="02020600060500020200" pitchFamily="18" charset="0"/>
              </a:rPr>
              <a:t>Completion of valuation discussions for the IPO with the management and the BRLMs</a:t>
            </a:r>
          </a:p>
          <a:p>
            <a:pPr marL="228600" lvl="1" indent="-217488" algn="just">
              <a:spcAft>
                <a:spcPts val="600"/>
              </a:spcAft>
              <a:buFont typeface="Arial" panose="020B0604020202020204" pitchFamily="34" charset="0"/>
              <a:buChar char="•"/>
            </a:pPr>
            <a:r>
              <a:rPr lang="en-IN" sz="1500" dirty="0">
                <a:latin typeface="Cambria" panose="02040503050406030204" pitchFamily="18" charset="0"/>
                <a:ea typeface="Noto Serif" panose="02020600060500020200" pitchFamily="18" charset="0"/>
                <a:cs typeface="Noto Serif" panose="02020600060500020200" pitchFamily="18" charset="0"/>
              </a:rPr>
              <a:t>Company should inform the selling shareholders of the current status of the marketing and feedback from investors</a:t>
            </a:r>
          </a:p>
          <a:p>
            <a:pPr marL="228600" lvl="1" indent="-217488" algn="just">
              <a:spcAft>
                <a:spcPts val="600"/>
              </a:spcAft>
              <a:buFont typeface="Arial" panose="020B0604020202020204" pitchFamily="34" charset="0"/>
              <a:buChar char="•"/>
            </a:pPr>
            <a:r>
              <a:rPr lang="en-IN" sz="1500" dirty="0">
                <a:latin typeface="Cambria" panose="02040503050406030204" pitchFamily="18" charset="0"/>
                <a:ea typeface="Noto Serif" panose="02020600060500020200" pitchFamily="18" charset="0"/>
                <a:cs typeface="Noto Serif" panose="02020600060500020200" pitchFamily="18" charset="0"/>
              </a:rPr>
              <a:t>Pricing decision will be based on BRLMs’ feedback given to the board of the issuer</a:t>
            </a:r>
          </a:p>
          <a:p>
            <a:pPr marL="228600" lvl="1" indent="-217488" algn="just">
              <a:spcAft>
                <a:spcPts val="600"/>
              </a:spcAft>
              <a:buFont typeface="Arial" panose="020B0604020202020204" pitchFamily="34" charset="0"/>
              <a:buChar char="•"/>
            </a:pPr>
            <a:r>
              <a:rPr lang="en-IN" sz="1500" dirty="0">
                <a:latin typeface="Cambria" panose="02040503050406030204" pitchFamily="18" charset="0"/>
                <a:ea typeface="Noto Serif" panose="02020600060500020200" pitchFamily="18" charset="0"/>
                <a:cs typeface="Noto Serif" panose="02020600060500020200" pitchFamily="18" charset="0"/>
              </a:rPr>
              <a:t>Will be through presentations and discussions (not documented)</a:t>
            </a:r>
          </a:p>
          <a:p>
            <a:pPr marL="228600" lvl="1" indent="-217488" algn="just">
              <a:spcAft>
                <a:spcPts val="600"/>
              </a:spcAft>
              <a:buFont typeface="Arial" panose="020B0604020202020204" pitchFamily="34" charset="0"/>
              <a:buChar char="•"/>
            </a:pPr>
            <a:r>
              <a:rPr lang="en-IN" sz="1500" dirty="0">
                <a:latin typeface="Cambria" panose="02040503050406030204" pitchFamily="18" charset="0"/>
                <a:ea typeface="Noto Serif" panose="02020600060500020200" pitchFamily="18" charset="0"/>
                <a:cs typeface="Noto Serif" panose="02020600060500020200" pitchFamily="18" charset="0"/>
              </a:rPr>
              <a:t>Is indicative and not binding, though practically rare to have much variation</a:t>
            </a:r>
          </a:p>
        </p:txBody>
      </p:sp>
      <p:cxnSp>
        <p:nvCxnSpPr>
          <p:cNvPr id="6" name="Straight Arrow Connector 5">
            <a:extLst>
              <a:ext uri="{FF2B5EF4-FFF2-40B4-BE49-F238E27FC236}">
                <a16:creationId xmlns:a16="http://schemas.microsoft.com/office/drawing/2014/main" id="{B11EEC6D-05F1-D11B-4F50-C5C2D3411445}"/>
              </a:ext>
            </a:extLst>
          </p:cNvPr>
          <p:cNvCxnSpPr/>
          <p:nvPr/>
        </p:nvCxnSpPr>
        <p:spPr>
          <a:xfrm>
            <a:off x="1625602" y="3188239"/>
            <a:ext cx="857310"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286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E22FAA-DB29-60D2-1F3F-844880440820}"/>
              </a:ext>
            </a:extLst>
          </p:cNvPr>
          <p:cNvSpPr>
            <a:spLocks noGrp="1"/>
          </p:cNvSpPr>
          <p:nvPr>
            <p:ph idx="1"/>
          </p:nvPr>
        </p:nvSpPr>
        <p:spPr>
          <a:xfrm>
            <a:off x="446567" y="1820204"/>
            <a:ext cx="7521776" cy="4684884"/>
          </a:xfrm>
        </p:spPr>
        <p:txBody>
          <a:bodyPr numCol="1" spcCol="274320"/>
          <a:lstStyle/>
          <a:p>
            <a:r>
              <a:rPr lang="en-US" sz="1800" b="0" i="0" u="none" strike="noStrike" baseline="0" dirty="0">
                <a:solidFill>
                  <a:srgbClr val="000000"/>
                </a:solidFill>
                <a:latin typeface="Times New Roman" panose="02020603050405020304" pitchFamily="18" charset="0"/>
              </a:rPr>
              <a:t>“</a:t>
            </a:r>
            <a:r>
              <a:rPr lang="en-US" sz="1600" dirty="0">
                <a:solidFill>
                  <a:srgbClr val="000000"/>
                </a:solidFill>
                <a:latin typeface="Times New Roman" panose="02020603050405020304" pitchFamily="18" charset="0"/>
              </a:rPr>
              <a:t>P</a:t>
            </a:r>
            <a:r>
              <a:rPr lang="en-US" sz="1600" b="0" i="0" u="none" strike="noStrike" baseline="0" dirty="0">
                <a:solidFill>
                  <a:srgbClr val="000000"/>
                </a:solidFill>
              </a:rPr>
              <a:t>romoter” shall include a person: </a:t>
            </a:r>
          </a:p>
          <a:p>
            <a:pPr marL="233363" indent="-233363" algn="just">
              <a:buFont typeface="Arial" panose="020B0604020202020204" pitchFamily="34" charset="0"/>
              <a:buChar char="•"/>
            </a:pPr>
            <a:r>
              <a:rPr lang="en-US" sz="1600" dirty="0"/>
              <a:t>who has been named as such in an IPO offer document or is identified by the issuer in the annual return (form MGT-7);</a:t>
            </a:r>
          </a:p>
          <a:p>
            <a:pPr marL="233363" indent="-233363" algn="just">
              <a:buFont typeface="Arial" panose="020B0604020202020204" pitchFamily="34" charset="0"/>
              <a:buChar char="•"/>
            </a:pPr>
            <a:r>
              <a:rPr lang="en-US" sz="1600" dirty="0"/>
              <a:t>who has control over the affairs of the issuer, directly or indirectly whether as a shareholder, director or otherwise; or</a:t>
            </a:r>
          </a:p>
          <a:p>
            <a:pPr marL="233363" indent="-233363" algn="just">
              <a:buFont typeface="Arial" panose="020B0604020202020204" pitchFamily="34" charset="0"/>
              <a:buChar char="•"/>
            </a:pPr>
            <a:r>
              <a:rPr lang="en-US" sz="1600" dirty="0"/>
              <a:t>in accordance with whose advice, directions or instructions the board of directors of the issuer is accustomed to act:</a:t>
            </a:r>
          </a:p>
          <a:p>
            <a:pPr algn="just"/>
            <a:r>
              <a:rPr lang="en-US" sz="1600" dirty="0"/>
              <a:t>“</a:t>
            </a:r>
            <a:r>
              <a:rPr lang="en-US" sz="1600" i="1" dirty="0"/>
              <a:t>Control</a:t>
            </a:r>
            <a:r>
              <a:rPr lang="en-US" sz="1600" dirty="0"/>
              <a:t>” includes the right to appoint majority of the directors or to control the management or policy decisions exercisable by a person or persons acting individually or in concert, directly or indirectly, including by virtue of their shareholding or management rights or shareholders agreements or voting agreements or in any other manner. </a:t>
            </a:r>
          </a:p>
          <a:p>
            <a:pPr marL="233363" indent="-233363" algn="just">
              <a:buFont typeface="Arial" panose="020B0604020202020204" pitchFamily="34" charset="0"/>
              <a:buChar char="•"/>
            </a:pPr>
            <a:endParaRPr lang="en-US" sz="1600" dirty="0"/>
          </a:p>
        </p:txBody>
      </p:sp>
      <p:pic>
        <p:nvPicPr>
          <p:cNvPr id="14" name="Picture 13">
            <a:extLst>
              <a:ext uri="{FF2B5EF4-FFF2-40B4-BE49-F238E27FC236}">
                <a16:creationId xmlns:a16="http://schemas.microsoft.com/office/drawing/2014/main" id="{D9315CD9-5BF7-CEE3-7DE7-BDCC5D5F4C0A}"/>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8302016" y="1820204"/>
            <a:ext cx="3443417" cy="4598418"/>
          </a:xfrm>
          <a:prstGeom prst="roundRect">
            <a:avLst>
              <a:gd name="adj" fmla="val 8390"/>
            </a:avLst>
          </a:prstGeom>
        </p:spPr>
      </p:pic>
      <p:sp>
        <p:nvSpPr>
          <p:cNvPr id="4" name="Title 1">
            <a:extLst>
              <a:ext uri="{FF2B5EF4-FFF2-40B4-BE49-F238E27FC236}">
                <a16:creationId xmlns:a16="http://schemas.microsoft.com/office/drawing/2014/main" id="{BBE22536-1919-888E-DC2C-67EDCC67E273}"/>
              </a:ext>
            </a:extLst>
          </p:cNvPr>
          <p:cNvSpPr>
            <a:spLocks noGrp="1"/>
          </p:cNvSpPr>
          <p:nvPr>
            <p:ph type="title"/>
          </p:nvPr>
        </p:nvSpPr>
        <p:spPr>
          <a:xfrm>
            <a:off x="457200" y="457200"/>
            <a:ext cx="11277600" cy="861774"/>
          </a:xfrm>
        </p:spPr>
        <p:txBody>
          <a:bodyPr/>
          <a:lstStyle/>
          <a:p>
            <a:pPr>
              <a:lnSpc>
                <a:spcPct val="100000"/>
              </a:lnSpc>
            </a:pPr>
            <a:r>
              <a:rPr lang="en-US" dirty="0"/>
              <a:t>Identification of Promoters Under</a:t>
            </a:r>
            <a:br>
              <a:rPr lang="en-US" dirty="0"/>
            </a:br>
            <a:r>
              <a:rPr lang="en-US" dirty="0"/>
              <a:t>SEBI ICDR Regulations</a:t>
            </a:r>
          </a:p>
        </p:txBody>
      </p:sp>
    </p:spTree>
    <p:extLst>
      <p:ext uri="{BB962C8B-B14F-4D97-AF65-F5344CB8AC3E}">
        <p14:creationId xmlns:p14="http://schemas.microsoft.com/office/powerpoint/2010/main" val="2857606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7F88E-4C8F-B1AA-F8D4-3AED68A9EA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A1A9E6-6956-DB30-3D4A-865769DEEA15}"/>
              </a:ext>
            </a:extLst>
          </p:cNvPr>
          <p:cNvSpPr>
            <a:spLocks noGrp="1"/>
          </p:cNvSpPr>
          <p:nvPr>
            <p:ph type="title"/>
          </p:nvPr>
        </p:nvSpPr>
        <p:spPr>
          <a:xfrm>
            <a:off x="457200" y="457200"/>
            <a:ext cx="11277600" cy="775597"/>
          </a:xfrm>
        </p:spPr>
        <p:txBody>
          <a:bodyPr/>
          <a:lstStyle/>
          <a:p>
            <a:r>
              <a:rPr lang="en-US" dirty="0"/>
              <a:t>Identification of Promoters Under Recent </a:t>
            </a:r>
            <a:br>
              <a:rPr lang="en-US" dirty="0"/>
            </a:br>
            <a:r>
              <a:rPr lang="en-US" dirty="0"/>
              <a:t>Regulatory Guidelines</a:t>
            </a:r>
          </a:p>
        </p:txBody>
      </p:sp>
      <p:sp>
        <p:nvSpPr>
          <p:cNvPr id="3" name="Content Placeholder 2">
            <a:extLst>
              <a:ext uri="{FF2B5EF4-FFF2-40B4-BE49-F238E27FC236}">
                <a16:creationId xmlns:a16="http://schemas.microsoft.com/office/drawing/2014/main" id="{4E7B1BA6-70E9-B350-D5FC-4B04D4BA9C18}"/>
              </a:ext>
            </a:extLst>
          </p:cNvPr>
          <p:cNvSpPr>
            <a:spLocks noGrp="1"/>
          </p:cNvSpPr>
          <p:nvPr>
            <p:ph idx="1"/>
          </p:nvPr>
        </p:nvSpPr>
        <p:spPr>
          <a:xfrm>
            <a:off x="457200" y="1684338"/>
            <a:ext cx="11277600" cy="4811884"/>
          </a:xfrm>
        </p:spPr>
        <p:txBody>
          <a:bodyPr numCol="2" spcCol="274320"/>
          <a:lstStyle/>
          <a:p>
            <a:pPr algn="just"/>
            <a:r>
              <a:rPr lang="en-US" sz="1600" b="1" dirty="0">
                <a:solidFill>
                  <a:schemeClr val="accent4">
                    <a:lumMod val="75000"/>
                  </a:schemeClr>
                </a:solidFill>
              </a:rPr>
              <a:t>Conditions applicable for Individual Promoters:</a:t>
            </a:r>
          </a:p>
          <a:p>
            <a:pPr marL="233363" indent="-233363" algn="just">
              <a:buFont typeface="Arial" panose="020B0604020202020204" pitchFamily="34" charset="0"/>
              <a:buChar char="•"/>
            </a:pPr>
            <a:r>
              <a:rPr lang="en-US" sz="1400" dirty="0"/>
              <a:t>Immediate relative of the Promoter who has the right to be nominated or is a Director/KMP; and/or, has a shareholding of 10% or more of the equity share capital either directly or through persons/entities controlled by such person; and</a:t>
            </a:r>
          </a:p>
          <a:p>
            <a:pPr marL="233363" indent="-233363" algn="just">
              <a:buFont typeface="Arial" panose="020B0604020202020204" pitchFamily="34" charset="0"/>
              <a:buChar char="•"/>
            </a:pPr>
            <a:r>
              <a:rPr lang="en-US" sz="1400" dirty="0"/>
              <a:t>Founder(s) of the Issuer that:</a:t>
            </a:r>
          </a:p>
          <a:p>
            <a:pPr marL="468313" indent="-222250" algn="just">
              <a:buFont typeface="System Font Regular"/>
              <a:buChar char="⎼"/>
            </a:pPr>
            <a:r>
              <a:rPr lang="en-US" sz="1400" dirty="0"/>
              <a:t>holds a position or has the right to be nominated, as a director or KMP/SMP, and</a:t>
            </a:r>
          </a:p>
          <a:p>
            <a:pPr marL="468313" indent="-222250" algn="just">
              <a:buFont typeface="System Font Regular"/>
              <a:buChar char="⎼"/>
            </a:pPr>
            <a:r>
              <a:rPr lang="en-US" sz="1400" dirty="0"/>
              <a:t>have a collective shareholding of 10% or more of the equity shares (including options which are vested till the date of listing) of the Company, either directly or through any legal entities or persons controlled by such founder or his/her immediate relative</a:t>
            </a:r>
          </a:p>
          <a:p>
            <a:pPr algn="just"/>
            <a:r>
              <a:rPr lang="en-US" sz="1600" b="1" dirty="0">
                <a:solidFill>
                  <a:schemeClr val="bg1">
                    <a:lumMod val="50000"/>
                  </a:schemeClr>
                </a:solidFill>
              </a:rPr>
              <a:t>Conditions applicable for Corporate Promoters: </a:t>
            </a:r>
          </a:p>
          <a:p>
            <a:pPr algn="just"/>
            <a:r>
              <a:rPr lang="en-US" sz="1400" dirty="0"/>
              <a:t>Promoter of the Promoting Company including ultimate promoters of the Promoter Company</a:t>
            </a:r>
          </a:p>
          <a:p>
            <a:pPr marL="233363" indent="-233363" algn="just">
              <a:buFont typeface="Arial" panose="020B0604020202020204" pitchFamily="34" charset="0"/>
              <a:buChar char="•"/>
            </a:pPr>
            <a:r>
              <a:rPr lang="en-US" sz="1400" i="1" u="sng" dirty="0"/>
              <a:t>If such corporate promoter is a listed entity</a:t>
            </a:r>
            <a:r>
              <a:rPr lang="en-US" sz="1400" dirty="0"/>
              <a:t>: </a:t>
            </a:r>
          </a:p>
          <a:p>
            <a:pPr marL="468313" indent="-222250" algn="just">
              <a:buFont typeface="System Font Regular"/>
              <a:buChar char="⎼"/>
            </a:pPr>
            <a:r>
              <a:rPr lang="en-US" sz="1400" i="1" u="sng" dirty="0"/>
              <a:t>all non-individual promoters of such corporate promoter will also have to be identified as promoters of the issuer (such as a company, trust, partnership, HUF, etc.); </a:t>
            </a:r>
          </a:p>
          <a:p>
            <a:pPr marL="468313" indent="-222250" algn="just">
              <a:buFont typeface="System Font Regular"/>
              <a:buChar char="⎼"/>
            </a:pPr>
            <a:r>
              <a:rPr lang="en-US" sz="1400" dirty="0"/>
              <a:t>all individual promoters of such corporate promoter will also have to be identified as promoters of the issuer, </a:t>
            </a:r>
            <a:r>
              <a:rPr lang="en-US" sz="1400" i="1" u="sng" dirty="0"/>
              <a:t>provided they have any shareholding in the Issuer or hold a position of a director/KMP/SMP in the Issuer</a:t>
            </a:r>
            <a:r>
              <a:rPr lang="en-US" sz="1400" dirty="0"/>
              <a:t>.</a:t>
            </a:r>
          </a:p>
          <a:p>
            <a:pPr marL="233363" indent="-233363" algn="just">
              <a:buFont typeface="Arial" panose="020B0604020202020204" pitchFamily="34" charset="0"/>
              <a:buChar char="•"/>
            </a:pPr>
            <a:r>
              <a:rPr lang="en-US" sz="1400" dirty="0"/>
              <a:t>If the promoter is an unlisted company, the ultimate individual promoter is to be identified and classified as promoter along with any legal entity who has a significant shareholding, i.e., directly or indirectly 10% or more.</a:t>
            </a:r>
          </a:p>
          <a:p>
            <a:pPr algn="just"/>
            <a:r>
              <a:rPr lang="en-US" sz="1600" b="1" dirty="0">
                <a:solidFill>
                  <a:schemeClr val="accent4">
                    <a:lumMod val="75000"/>
                  </a:schemeClr>
                </a:solidFill>
              </a:rPr>
              <a:t>Other condition: </a:t>
            </a:r>
          </a:p>
          <a:p>
            <a:pPr marL="233363" indent="-233363" algn="just">
              <a:buFont typeface="Arial" panose="020B0604020202020204" pitchFamily="34" charset="0"/>
              <a:buChar char="•"/>
            </a:pPr>
            <a:r>
              <a:rPr lang="en-US" sz="1400" i="1" u="sng" dirty="0"/>
              <a:t>Any person/ legal entity having a shareholding of 25% or more of the share capital of the Issuer, directly or indirectly</a:t>
            </a:r>
            <a:r>
              <a:rPr lang="en-US" sz="1400" dirty="0"/>
              <a:t>; </a:t>
            </a:r>
          </a:p>
          <a:p>
            <a:pPr marL="233363" indent="-233363" algn="just">
              <a:buFont typeface="Arial" panose="020B0604020202020204" pitchFamily="34" charset="0"/>
              <a:buChar char="•"/>
            </a:pPr>
            <a:r>
              <a:rPr lang="en-US" sz="1400" dirty="0"/>
              <a:t>Legal entities controlled (directly or indirectly) by Promoter and/or Promoter Group holding 10% or more of the equity shares of the Issuer. </a:t>
            </a:r>
          </a:p>
        </p:txBody>
      </p:sp>
    </p:spTree>
    <p:extLst>
      <p:ext uri="{BB962C8B-B14F-4D97-AF65-F5344CB8AC3E}">
        <p14:creationId xmlns:p14="http://schemas.microsoft.com/office/powerpoint/2010/main" val="4184803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Title 1">
            <a:extLst>
              <a:ext uri="{FF2B5EF4-FFF2-40B4-BE49-F238E27FC236}">
                <a16:creationId xmlns:a16="http://schemas.microsoft.com/office/drawing/2014/main" id="{B5E4D31F-4E87-67ED-4EB8-D7BE3AC36240}"/>
              </a:ext>
            </a:extLst>
          </p:cNvPr>
          <p:cNvSpPr>
            <a:spLocks noGrp="1"/>
          </p:cNvSpPr>
          <p:nvPr>
            <p:ph type="title"/>
          </p:nvPr>
        </p:nvSpPr>
        <p:spPr>
          <a:xfrm>
            <a:off x="457200" y="489163"/>
            <a:ext cx="11636062" cy="518212"/>
          </a:xfrm>
        </p:spPr>
        <p:txBody>
          <a:bodyPr/>
          <a:lstStyle/>
          <a:p>
            <a:r>
              <a:rPr lang="en-US" dirty="0"/>
              <a:t>Identification of Promoters Under Recent Regulatory Guidelines</a:t>
            </a:r>
          </a:p>
        </p:txBody>
      </p:sp>
      <p:grpSp>
        <p:nvGrpSpPr>
          <p:cNvPr id="47" name="Group 46">
            <a:extLst>
              <a:ext uri="{FF2B5EF4-FFF2-40B4-BE49-F238E27FC236}">
                <a16:creationId xmlns:a16="http://schemas.microsoft.com/office/drawing/2014/main" id="{6B0D4DEF-FAF6-FF3D-2160-EA359B8140A1}"/>
              </a:ext>
            </a:extLst>
          </p:cNvPr>
          <p:cNvGrpSpPr/>
          <p:nvPr/>
        </p:nvGrpSpPr>
        <p:grpSpPr>
          <a:xfrm>
            <a:off x="1392383" y="1007375"/>
            <a:ext cx="9407235" cy="5588238"/>
            <a:chOff x="218964" y="-57059"/>
            <a:chExt cx="11640804" cy="6915059"/>
          </a:xfrm>
        </p:grpSpPr>
        <p:sp>
          <p:nvSpPr>
            <p:cNvPr id="48" name="Rectangle: Rounded Corners 5">
              <a:extLst>
                <a:ext uri="{FF2B5EF4-FFF2-40B4-BE49-F238E27FC236}">
                  <a16:creationId xmlns:a16="http://schemas.microsoft.com/office/drawing/2014/main" id="{2B34B22F-63A9-D1FC-1053-01A3D08AFF30}"/>
                </a:ext>
              </a:extLst>
            </p:cNvPr>
            <p:cNvSpPr/>
            <p:nvPr/>
          </p:nvSpPr>
          <p:spPr>
            <a:xfrm>
              <a:off x="218964" y="2597791"/>
              <a:ext cx="2359151" cy="1088136"/>
            </a:xfrm>
            <a:prstGeom prst="roundRect">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ea typeface="Cambria"/>
                </a:rPr>
                <a:t>ISSUER COMPANY </a:t>
              </a:r>
            </a:p>
          </p:txBody>
        </p:sp>
        <p:sp>
          <p:nvSpPr>
            <p:cNvPr id="49" name="Rectangle: Rounded Corners 6">
              <a:extLst>
                <a:ext uri="{FF2B5EF4-FFF2-40B4-BE49-F238E27FC236}">
                  <a16:creationId xmlns:a16="http://schemas.microsoft.com/office/drawing/2014/main" id="{FC7A58A4-096A-ED3E-F299-EE387B01F583}"/>
                </a:ext>
              </a:extLst>
            </p:cNvPr>
            <p:cNvSpPr/>
            <p:nvPr/>
          </p:nvSpPr>
          <p:spPr>
            <a:xfrm>
              <a:off x="572053" y="681181"/>
              <a:ext cx="1652973" cy="944050"/>
            </a:xfrm>
            <a:prstGeom prst="roundRect">
              <a:avLst/>
            </a:pr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200">
                  <a:solidFill>
                    <a:sysClr val="windowText" lastClr="000000"/>
                  </a:solidFill>
                </a:rPr>
                <a:t>FOUNDER(S) of ISSUER </a:t>
              </a:r>
            </a:p>
          </p:txBody>
        </p:sp>
        <p:sp>
          <p:nvSpPr>
            <p:cNvPr id="50" name="Rectangle: Rounded Corners 7">
              <a:extLst>
                <a:ext uri="{FF2B5EF4-FFF2-40B4-BE49-F238E27FC236}">
                  <a16:creationId xmlns:a16="http://schemas.microsoft.com/office/drawing/2014/main" id="{404249CE-10BB-320E-6125-F74F21EE58FC}"/>
                </a:ext>
              </a:extLst>
            </p:cNvPr>
            <p:cNvSpPr/>
            <p:nvPr/>
          </p:nvSpPr>
          <p:spPr>
            <a:xfrm>
              <a:off x="539520" y="4399923"/>
              <a:ext cx="1718040" cy="953194"/>
            </a:xfrm>
            <a:prstGeom prst="round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200" b="1">
                  <a:solidFill>
                    <a:sysClr val="windowText" lastClr="000000"/>
                  </a:solidFill>
                </a:rPr>
                <a:t>PROMOTERS (INDIVIDUALS)</a:t>
              </a:r>
            </a:p>
          </p:txBody>
        </p:sp>
        <p:cxnSp>
          <p:nvCxnSpPr>
            <p:cNvPr id="51" name="Straight Connector 50">
              <a:extLst>
                <a:ext uri="{FF2B5EF4-FFF2-40B4-BE49-F238E27FC236}">
                  <a16:creationId xmlns:a16="http://schemas.microsoft.com/office/drawing/2014/main" id="{B4F2E779-EBE7-8DE4-37C0-33FFAE1D6037}"/>
                </a:ext>
              </a:extLst>
            </p:cNvPr>
            <p:cNvCxnSpPr>
              <a:cxnSpLocks/>
            </p:cNvCxnSpPr>
            <p:nvPr/>
          </p:nvCxnSpPr>
          <p:spPr>
            <a:xfrm>
              <a:off x="2290093" y="4898142"/>
              <a:ext cx="1004631" cy="2133"/>
            </a:xfrm>
            <a:prstGeom prst="line">
              <a:avLst/>
            </a:prstGeom>
          </p:spPr>
          <p:style>
            <a:lnRef idx="2">
              <a:schemeClr val="accent1"/>
            </a:lnRef>
            <a:fillRef idx="0">
              <a:schemeClr val="accent1"/>
            </a:fillRef>
            <a:effectRef idx="1">
              <a:schemeClr val="accent1"/>
            </a:effectRef>
            <a:fontRef idx="minor">
              <a:schemeClr val="tx1"/>
            </a:fontRef>
          </p:style>
        </p:cxnSp>
        <p:cxnSp>
          <p:nvCxnSpPr>
            <p:cNvPr id="52" name="Connector: Elbow 24">
              <a:extLst>
                <a:ext uri="{FF2B5EF4-FFF2-40B4-BE49-F238E27FC236}">
                  <a16:creationId xmlns:a16="http://schemas.microsoft.com/office/drawing/2014/main" id="{04770CD5-45AE-2ECA-8744-1B624221B8AD}"/>
                </a:ext>
              </a:extLst>
            </p:cNvPr>
            <p:cNvCxnSpPr>
              <a:cxnSpLocks/>
              <a:endCxn id="54" idx="1"/>
            </p:cNvCxnSpPr>
            <p:nvPr/>
          </p:nvCxnSpPr>
          <p:spPr>
            <a:xfrm flipV="1">
              <a:off x="2225026" y="488107"/>
              <a:ext cx="2670544" cy="724168"/>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sp>
          <p:nvSpPr>
            <p:cNvPr id="53" name="Rectangle: Rounded Corners 28">
              <a:extLst>
                <a:ext uri="{FF2B5EF4-FFF2-40B4-BE49-F238E27FC236}">
                  <a16:creationId xmlns:a16="http://schemas.microsoft.com/office/drawing/2014/main" id="{59A48286-9F14-8A25-B7F0-50AAEF7857D5}"/>
                </a:ext>
              </a:extLst>
            </p:cNvPr>
            <p:cNvSpPr/>
            <p:nvPr/>
          </p:nvSpPr>
          <p:spPr>
            <a:xfrm>
              <a:off x="3359356" y="4428250"/>
              <a:ext cx="1652973" cy="944050"/>
            </a:xfrm>
            <a:prstGeom prst="roundRect">
              <a:avLst/>
            </a:pr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200">
                  <a:solidFill>
                    <a:sysClr val="windowText" lastClr="000000"/>
                  </a:solidFill>
                </a:rPr>
                <a:t>Immediate Relatives </a:t>
              </a:r>
            </a:p>
          </p:txBody>
        </p:sp>
        <p:sp>
          <p:nvSpPr>
            <p:cNvPr id="54" name="Diamond 53">
              <a:extLst>
                <a:ext uri="{FF2B5EF4-FFF2-40B4-BE49-F238E27FC236}">
                  <a16:creationId xmlns:a16="http://schemas.microsoft.com/office/drawing/2014/main" id="{90F14F9B-E3DB-66D0-BA6B-AB3CB9BDB8B8}"/>
                </a:ext>
              </a:extLst>
            </p:cNvPr>
            <p:cNvSpPr/>
            <p:nvPr/>
          </p:nvSpPr>
          <p:spPr>
            <a:xfrm>
              <a:off x="4895571" y="-57059"/>
              <a:ext cx="1652968" cy="1090331"/>
            </a:xfrm>
            <a:prstGeom prst="diamond">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000">
                  <a:solidFill>
                    <a:sysClr val="windowText" lastClr="000000"/>
                  </a:solidFill>
                </a:rPr>
                <a:t>Director/ KMP /</a:t>
              </a:r>
            </a:p>
            <a:p>
              <a:pPr algn="ctr"/>
              <a:r>
                <a:rPr lang="en-IN" sz="1000">
                  <a:solidFill>
                    <a:sysClr val="windowText" lastClr="000000"/>
                  </a:solidFill>
                </a:rPr>
                <a:t>SMP</a:t>
              </a:r>
            </a:p>
          </p:txBody>
        </p:sp>
        <p:cxnSp>
          <p:nvCxnSpPr>
            <p:cNvPr id="55" name="Straight Arrow Connector 54">
              <a:extLst>
                <a:ext uri="{FF2B5EF4-FFF2-40B4-BE49-F238E27FC236}">
                  <a16:creationId xmlns:a16="http://schemas.microsoft.com/office/drawing/2014/main" id="{70E33923-CAA1-A987-0EFA-258F1E2E5189}"/>
                </a:ext>
              </a:extLst>
            </p:cNvPr>
            <p:cNvCxnSpPr>
              <a:cxnSpLocks/>
            </p:cNvCxnSpPr>
            <p:nvPr/>
          </p:nvCxnSpPr>
          <p:spPr>
            <a:xfrm>
              <a:off x="6548539" y="488106"/>
              <a:ext cx="4199602"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6" name="Diamond 55">
              <a:extLst>
                <a:ext uri="{FF2B5EF4-FFF2-40B4-BE49-F238E27FC236}">
                  <a16:creationId xmlns:a16="http://schemas.microsoft.com/office/drawing/2014/main" id="{D431943F-B495-D050-1294-BA6B5A5B35D1}"/>
                </a:ext>
              </a:extLst>
            </p:cNvPr>
            <p:cNvSpPr/>
            <p:nvPr/>
          </p:nvSpPr>
          <p:spPr>
            <a:xfrm>
              <a:off x="5749855" y="2194709"/>
              <a:ext cx="2680459" cy="1703480"/>
            </a:xfrm>
            <a:prstGeom prst="diamond">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000">
                  <a:solidFill>
                    <a:sysClr val="windowText" lastClr="000000"/>
                  </a:solidFill>
                </a:rPr>
                <a:t>Themselves/ Entities controlled by them/ Immediate relatives  </a:t>
              </a:r>
            </a:p>
          </p:txBody>
        </p:sp>
        <p:cxnSp>
          <p:nvCxnSpPr>
            <p:cNvPr id="57" name="Straight Connector 56">
              <a:extLst>
                <a:ext uri="{FF2B5EF4-FFF2-40B4-BE49-F238E27FC236}">
                  <a16:creationId xmlns:a16="http://schemas.microsoft.com/office/drawing/2014/main" id="{5C503700-2DAA-6897-DF18-DD2BC7E2894B}"/>
                </a:ext>
              </a:extLst>
            </p:cNvPr>
            <p:cNvCxnSpPr>
              <a:stCxn id="48" idx="0"/>
              <a:endCxn id="49" idx="2"/>
            </p:cNvCxnSpPr>
            <p:nvPr/>
          </p:nvCxnSpPr>
          <p:spPr>
            <a:xfrm flipV="1">
              <a:off x="1398540" y="1625231"/>
              <a:ext cx="0" cy="972560"/>
            </a:xfrm>
            <a:prstGeom prst="line">
              <a:avLst/>
            </a:prstGeom>
          </p:spPr>
          <p:style>
            <a:lnRef idx="2">
              <a:schemeClr val="accent1"/>
            </a:lnRef>
            <a:fillRef idx="0">
              <a:schemeClr val="accent1"/>
            </a:fillRef>
            <a:effectRef idx="1">
              <a:schemeClr val="accent1"/>
            </a:effectRef>
            <a:fontRef idx="minor">
              <a:schemeClr val="tx1"/>
            </a:fontRef>
          </p:style>
        </p:cxnSp>
        <p:cxnSp>
          <p:nvCxnSpPr>
            <p:cNvPr id="58" name="Straight Arrow Connector 57">
              <a:extLst>
                <a:ext uri="{FF2B5EF4-FFF2-40B4-BE49-F238E27FC236}">
                  <a16:creationId xmlns:a16="http://schemas.microsoft.com/office/drawing/2014/main" id="{30A4BC8D-669D-532B-C47B-CF2D6F5707BE}"/>
                </a:ext>
              </a:extLst>
            </p:cNvPr>
            <p:cNvCxnSpPr>
              <a:cxnSpLocks/>
              <a:stCxn id="48" idx="2"/>
            </p:cNvCxnSpPr>
            <p:nvPr/>
          </p:nvCxnSpPr>
          <p:spPr>
            <a:xfrm flipH="1">
              <a:off x="1398539" y="3685927"/>
              <a:ext cx="1" cy="71233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9" name="Straight Connector 58">
              <a:extLst>
                <a:ext uri="{FF2B5EF4-FFF2-40B4-BE49-F238E27FC236}">
                  <a16:creationId xmlns:a16="http://schemas.microsoft.com/office/drawing/2014/main" id="{CD4F4ABD-B202-2417-F217-C6D0E25D5971}"/>
                </a:ext>
              </a:extLst>
            </p:cNvPr>
            <p:cNvCxnSpPr>
              <a:cxnSpLocks/>
            </p:cNvCxnSpPr>
            <p:nvPr/>
          </p:nvCxnSpPr>
          <p:spPr>
            <a:xfrm>
              <a:off x="3560298" y="1212275"/>
              <a:ext cx="0" cy="1828845"/>
            </a:xfrm>
            <a:prstGeom prst="line">
              <a:avLst/>
            </a:prstGeom>
          </p:spPr>
          <p:style>
            <a:lnRef idx="2">
              <a:schemeClr val="accent1"/>
            </a:lnRef>
            <a:fillRef idx="0">
              <a:schemeClr val="accent1"/>
            </a:fillRef>
            <a:effectRef idx="1">
              <a:schemeClr val="accent1"/>
            </a:effectRef>
            <a:fontRef idx="minor">
              <a:schemeClr val="tx1"/>
            </a:fontRef>
          </p:style>
        </p:cxnSp>
        <p:sp>
          <p:nvSpPr>
            <p:cNvPr id="60" name="TextBox 59">
              <a:extLst>
                <a:ext uri="{FF2B5EF4-FFF2-40B4-BE49-F238E27FC236}">
                  <a16:creationId xmlns:a16="http://schemas.microsoft.com/office/drawing/2014/main" id="{15F5EA23-E632-B558-73B6-BE028A1F1D41}"/>
                </a:ext>
              </a:extLst>
            </p:cNvPr>
            <p:cNvSpPr txBox="1"/>
            <p:nvPr/>
          </p:nvSpPr>
          <p:spPr>
            <a:xfrm>
              <a:off x="5468724" y="3986278"/>
              <a:ext cx="1664238" cy="571279"/>
            </a:xfrm>
            <a:prstGeom prst="rect">
              <a:avLst/>
            </a:prstGeom>
            <a:noFill/>
          </p:spPr>
          <p:txBody>
            <a:bodyPr wrap="square" rtlCol="0">
              <a:spAutoFit/>
            </a:bodyPr>
            <a:lstStyle/>
            <a:p>
              <a:r>
                <a:rPr lang="en-IN" sz="1200">
                  <a:solidFill>
                    <a:sysClr val="windowText" lastClr="000000"/>
                  </a:solidFill>
                </a:rPr>
                <a:t>With a nomination right</a:t>
              </a:r>
            </a:p>
          </p:txBody>
        </p:sp>
        <p:sp>
          <p:nvSpPr>
            <p:cNvPr id="61" name="Diamond 60">
              <a:extLst>
                <a:ext uri="{FF2B5EF4-FFF2-40B4-BE49-F238E27FC236}">
                  <a16:creationId xmlns:a16="http://schemas.microsoft.com/office/drawing/2014/main" id="{E9210ADB-BEC8-C6A7-BCE5-4494989E74B0}"/>
                </a:ext>
              </a:extLst>
            </p:cNvPr>
            <p:cNvSpPr/>
            <p:nvPr/>
          </p:nvSpPr>
          <p:spPr>
            <a:xfrm>
              <a:off x="4811389" y="1040625"/>
              <a:ext cx="1821329" cy="990895"/>
            </a:xfrm>
            <a:prstGeom prst="diamond">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000">
                  <a:solidFill>
                    <a:sysClr val="windowText" lastClr="000000"/>
                  </a:solidFill>
                </a:rPr>
                <a:t>Director/ KMP /</a:t>
              </a:r>
            </a:p>
            <a:p>
              <a:pPr algn="ctr"/>
              <a:r>
                <a:rPr lang="en-IN" sz="1000">
                  <a:solidFill>
                    <a:sysClr val="windowText" lastClr="000000"/>
                  </a:solidFill>
                </a:rPr>
                <a:t>SMP</a:t>
              </a:r>
            </a:p>
          </p:txBody>
        </p:sp>
        <p:sp>
          <p:nvSpPr>
            <p:cNvPr id="62" name="TextBox 61">
              <a:extLst>
                <a:ext uri="{FF2B5EF4-FFF2-40B4-BE49-F238E27FC236}">
                  <a16:creationId xmlns:a16="http://schemas.microsoft.com/office/drawing/2014/main" id="{E56D291B-7AB4-2ABF-41D4-83DD2F2BBE4B}"/>
                </a:ext>
              </a:extLst>
            </p:cNvPr>
            <p:cNvSpPr txBox="1"/>
            <p:nvPr/>
          </p:nvSpPr>
          <p:spPr>
            <a:xfrm>
              <a:off x="3563634" y="2467190"/>
              <a:ext cx="2482935" cy="571279"/>
            </a:xfrm>
            <a:prstGeom prst="rect">
              <a:avLst/>
            </a:prstGeom>
            <a:noFill/>
          </p:spPr>
          <p:txBody>
            <a:bodyPr wrap="square" rtlCol="0">
              <a:spAutoFit/>
            </a:bodyPr>
            <a:lstStyle/>
            <a:p>
              <a:r>
                <a:rPr lang="en-IN" sz="1200">
                  <a:solidFill>
                    <a:sysClr val="windowText" lastClr="000000"/>
                  </a:solidFill>
                </a:rPr>
                <a:t>Collectively Holding 10%</a:t>
              </a:r>
              <a:br>
                <a:rPr lang="en-IN" sz="1200">
                  <a:solidFill>
                    <a:sysClr val="windowText" lastClr="000000"/>
                  </a:solidFill>
                </a:rPr>
              </a:br>
              <a:r>
                <a:rPr lang="en-IN" sz="1200">
                  <a:solidFill>
                    <a:sysClr val="windowText" lastClr="000000"/>
                  </a:solidFill>
                </a:rPr>
                <a:t>or more of issuer</a:t>
              </a:r>
            </a:p>
          </p:txBody>
        </p:sp>
        <p:cxnSp>
          <p:nvCxnSpPr>
            <p:cNvPr id="63" name="Straight Connector 62">
              <a:extLst>
                <a:ext uri="{FF2B5EF4-FFF2-40B4-BE49-F238E27FC236}">
                  <a16:creationId xmlns:a16="http://schemas.microsoft.com/office/drawing/2014/main" id="{BB4684F9-3182-F437-DCE3-44D9EA28FF3B}"/>
                </a:ext>
              </a:extLst>
            </p:cNvPr>
            <p:cNvCxnSpPr>
              <a:cxnSpLocks/>
              <a:stCxn id="61" idx="1"/>
            </p:cNvCxnSpPr>
            <p:nvPr/>
          </p:nvCxnSpPr>
          <p:spPr>
            <a:xfrm flipH="1">
              <a:off x="3560298" y="1536073"/>
              <a:ext cx="125109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4" name="Straight Connector 63">
              <a:extLst>
                <a:ext uri="{FF2B5EF4-FFF2-40B4-BE49-F238E27FC236}">
                  <a16:creationId xmlns:a16="http://schemas.microsoft.com/office/drawing/2014/main" id="{C71D2763-0608-8F2A-B48B-3F016CEA44AE}"/>
                </a:ext>
              </a:extLst>
            </p:cNvPr>
            <p:cNvCxnSpPr/>
            <p:nvPr/>
          </p:nvCxnSpPr>
          <p:spPr>
            <a:xfrm flipH="1">
              <a:off x="3560298" y="3041120"/>
              <a:ext cx="2175210" cy="0"/>
            </a:xfrm>
            <a:prstGeom prst="line">
              <a:avLst/>
            </a:prstGeom>
          </p:spPr>
          <p:style>
            <a:lnRef idx="2">
              <a:schemeClr val="accent1"/>
            </a:lnRef>
            <a:fillRef idx="0">
              <a:schemeClr val="accent1"/>
            </a:fillRef>
            <a:effectRef idx="1">
              <a:schemeClr val="accent1"/>
            </a:effectRef>
            <a:fontRef idx="minor">
              <a:schemeClr val="tx1"/>
            </a:fontRef>
          </p:style>
        </p:cxnSp>
        <p:sp>
          <p:nvSpPr>
            <p:cNvPr id="65" name="Rectangle: Rounded Corners 99">
              <a:extLst>
                <a:ext uri="{FF2B5EF4-FFF2-40B4-BE49-F238E27FC236}">
                  <a16:creationId xmlns:a16="http://schemas.microsoft.com/office/drawing/2014/main" id="{40CD2107-8C52-0827-2345-E85BE28AED53}"/>
                </a:ext>
              </a:extLst>
            </p:cNvPr>
            <p:cNvSpPr/>
            <p:nvPr/>
          </p:nvSpPr>
          <p:spPr>
            <a:xfrm>
              <a:off x="10762488" y="138653"/>
              <a:ext cx="1097280" cy="5804935"/>
            </a:xfrm>
            <a:prstGeom prst="round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600" b="1">
                  <a:solidFill>
                    <a:sysClr val="windowText" lastClr="000000"/>
                  </a:solidFill>
                </a:rPr>
                <a:t>P</a:t>
              </a:r>
            </a:p>
            <a:p>
              <a:pPr algn="ctr"/>
              <a:r>
                <a:rPr lang="en-IN" sz="1600" b="1">
                  <a:solidFill>
                    <a:sysClr val="windowText" lastClr="000000"/>
                  </a:solidFill>
                </a:rPr>
                <a:t>R</a:t>
              </a:r>
            </a:p>
            <a:p>
              <a:pPr algn="ctr"/>
              <a:r>
                <a:rPr lang="en-IN" sz="1600" b="1">
                  <a:solidFill>
                    <a:sysClr val="windowText" lastClr="000000"/>
                  </a:solidFill>
                </a:rPr>
                <a:t>O</a:t>
              </a:r>
            </a:p>
            <a:p>
              <a:pPr algn="ctr"/>
              <a:r>
                <a:rPr lang="en-IN" sz="1600" b="1">
                  <a:solidFill>
                    <a:sysClr val="windowText" lastClr="000000"/>
                  </a:solidFill>
                </a:rPr>
                <a:t>M</a:t>
              </a:r>
            </a:p>
            <a:p>
              <a:pPr algn="ctr"/>
              <a:r>
                <a:rPr lang="en-IN" sz="1600" b="1">
                  <a:solidFill>
                    <a:sysClr val="windowText" lastClr="000000"/>
                  </a:solidFill>
                </a:rPr>
                <a:t>O</a:t>
              </a:r>
            </a:p>
            <a:p>
              <a:pPr algn="ctr"/>
              <a:r>
                <a:rPr lang="en-IN" sz="1600" b="1">
                  <a:solidFill>
                    <a:sysClr val="windowText" lastClr="000000"/>
                  </a:solidFill>
                </a:rPr>
                <a:t>T</a:t>
              </a:r>
            </a:p>
            <a:p>
              <a:pPr algn="ctr"/>
              <a:r>
                <a:rPr lang="en-IN" sz="1600" b="1">
                  <a:solidFill>
                    <a:sysClr val="windowText" lastClr="000000"/>
                  </a:solidFill>
                </a:rPr>
                <a:t>E</a:t>
              </a:r>
            </a:p>
            <a:p>
              <a:pPr algn="ctr"/>
              <a:r>
                <a:rPr lang="en-IN" sz="1600" b="1">
                  <a:solidFill>
                    <a:sysClr val="windowText" lastClr="000000"/>
                  </a:solidFill>
                </a:rPr>
                <a:t>R</a:t>
              </a:r>
            </a:p>
          </p:txBody>
        </p:sp>
        <p:cxnSp>
          <p:nvCxnSpPr>
            <p:cNvPr id="66" name="Straight Arrow Connector 65">
              <a:extLst>
                <a:ext uri="{FF2B5EF4-FFF2-40B4-BE49-F238E27FC236}">
                  <a16:creationId xmlns:a16="http://schemas.microsoft.com/office/drawing/2014/main" id="{512BBC03-C696-C95E-BA0C-20B1CD5B4913}"/>
                </a:ext>
              </a:extLst>
            </p:cNvPr>
            <p:cNvCxnSpPr>
              <a:cxnSpLocks/>
              <a:stCxn id="61" idx="3"/>
            </p:cNvCxnSpPr>
            <p:nvPr/>
          </p:nvCxnSpPr>
          <p:spPr>
            <a:xfrm>
              <a:off x="6632718" y="1536073"/>
              <a:ext cx="4045588"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7" name="Straight Arrow Connector 66">
              <a:extLst>
                <a:ext uri="{FF2B5EF4-FFF2-40B4-BE49-F238E27FC236}">
                  <a16:creationId xmlns:a16="http://schemas.microsoft.com/office/drawing/2014/main" id="{2FC8D0FB-9EBB-6557-3BC8-B55D1AE99545}"/>
                </a:ext>
              </a:extLst>
            </p:cNvPr>
            <p:cNvCxnSpPr>
              <a:cxnSpLocks/>
            </p:cNvCxnSpPr>
            <p:nvPr/>
          </p:nvCxnSpPr>
          <p:spPr>
            <a:xfrm>
              <a:off x="8437491" y="3050764"/>
              <a:ext cx="2240815" cy="3870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8" name="Straight Connector 67">
              <a:extLst>
                <a:ext uri="{FF2B5EF4-FFF2-40B4-BE49-F238E27FC236}">
                  <a16:creationId xmlns:a16="http://schemas.microsoft.com/office/drawing/2014/main" id="{306FB8DF-2569-ACE4-6EA8-CCC5D3D39288}"/>
                </a:ext>
              </a:extLst>
            </p:cNvPr>
            <p:cNvCxnSpPr>
              <a:cxnSpLocks/>
            </p:cNvCxnSpPr>
            <p:nvPr/>
          </p:nvCxnSpPr>
          <p:spPr>
            <a:xfrm flipH="1">
              <a:off x="4997271" y="4912555"/>
              <a:ext cx="559784" cy="2619"/>
            </a:xfrm>
            <a:prstGeom prst="line">
              <a:avLst/>
            </a:prstGeom>
          </p:spPr>
          <p:style>
            <a:lnRef idx="2">
              <a:schemeClr val="accent1"/>
            </a:lnRef>
            <a:fillRef idx="0">
              <a:schemeClr val="accent1"/>
            </a:fillRef>
            <a:effectRef idx="1">
              <a:schemeClr val="accent1"/>
            </a:effectRef>
            <a:fontRef idx="minor">
              <a:schemeClr val="tx1"/>
            </a:fontRef>
          </p:style>
        </p:cxnSp>
        <p:sp>
          <p:nvSpPr>
            <p:cNvPr id="70" name="Diamond 69">
              <a:extLst>
                <a:ext uri="{FF2B5EF4-FFF2-40B4-BE49-F238E27FC236}">
                  <a16:creationId xmlns:a16="http://schemas.microsoft.com/office/drawing/2014/main" id="{70701397-7534-DB48-CF90-E844E77BDCC1}"/>
                </a:ext>
              </a:extLst>
            </p:cNvPr>
            <p:cNvSpPr/>
            <p:nvPr/>
          </p:nvSpPr>
          <p:spPr>
            <a:xfrm>
              <a:off x="7044634" y="4042096"/>
              <a:ext cx="1788545" cy="1001446"/>
            </a:xfrm>
            <a:prstGeom prst="diamond">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000">
                  <a:solidFill>
                    <a:sysClr val="windowText" lastClr="000000"/>
                  </a:solidFill>
                </a:rPr>
                <a:t>Director/ KMP /</a:t>
              </a:r>
            </a:p>
            <a:p>
              <a:pPr algn="ctr"/>
              <a:r>
                <a:rPr lang="en-IN" sz="1000">
                  <a:solidFill>
                    <a:sysClr val="windowText" lastClr="000000"/>
                  </a:solidFill>
                </a:rPr>
                <a:t>SMP</a:t>
              </a:r>
            </a:p>
          </p:txBody>
        </p:sp>
        <p:cxnSp>
          <p:nvCxnSpPr>
            <p:cNvPr id="71" name="Straight Arrow Connector 70">
              <a:extLst>
                <a:ext uri="{FF2B5EF4-FFF2-40B4-BE49-F238E27FC236}">
                  <a16:creationId xmlns:a16="http://schemas.microsoft.com/office/drawing/2014/main" id="{17DB3941-27E7-AE4C-81E1-50705B71C996}"/>
                </a:ext>
              </a:extLst>
            </p:cNvPr>
            <p:cNvCxnSpPr>
              <a:cxnSpLocks/>
            </p:cNvCxnSpPr>
            <p:nvPr/>
          </p:nvCxnSpPr>
          <p:spPr>
            <a:xfrm flipV="1">
              <a:off x="5575502" y="4542819"/>
              <a:ext cx="1464059" cy="1323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72" name="Diamond 71">
              <a:extLst>
                <a:ext uri="{FF2B5EF4-FFF2-40B4-BE49-F238E27FC236}">
                  <a16:creationId xmlns:a16="http://schemas.microsoft.com/office/drawing/2014/main" id="{5910A53E-A88B-BC73-25A4-4277E9DB2F3C}"/>
                </a:ext>
              </a:extLst>
            </p:cNvPr>
            <p:cNvSpPr/>
            <p:nvPr/>
          </p:nvSpPr>
          <p:spPr>
            <a:xfrm>
              <a:off x="7044634" y="5043542"/>
              <a:ext cx="1788545" cy="1001446"/>
            </a:xfrm>
            <a:prstGeom prst="diamond">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000">
                  <a:solidFill>
                    <a:sysClr val="windowText" lastClr="000000"/>
                  </a:solidFill>
                </a:rPr>
                <a:t>Director/ KMP /</a:t>
              </a:r>
            </a:p>
            <a:p>
              <a:pPr algn="ctr"/>
              <a:r>
                <a:rPr lang="en-IN" sz="1000">
                  <a:solidFill>
                    <a:sysClr val="windowText" lastClr="000000"/>
                  </a:solidFill>
                </a:rPr>
                <a:t>SMP</a:t>
              </a:r>
            </a:p>
          </p:txBody>
        </p:sp>
        <p:sp>
          <p:nvSpPr>
            <p:cNvPr id="73" name="Diamond 72">
              <a:extLst>
                <a:ext uri="{FF2B5EF4-FFF2-40B4-BE49-F238E27FC236}">
                  <a16:creationId xmlns:a16="http://schemas.microsoft.com/office/drawing/2014/main" id="{84538DA0-0D9F-C548-6F6B-26D30B4DAB9F}"/>
                </a:ext>
              </a:extLst>
            </p:cNvPr>
            <p:cNvSpPr/>
            <p:nvPr/>
          </p:nvSpPr>
          <p:spPr>
            <a:xfrm>
              <a:off x="8347641" y="5769864"/>
              <a:ext cx="1941143" cy="1088136"/>
            </a:xfrm>
            <a:prstGeom prst="diamond">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000" dirty="0">
                  <a:solidFill>
                    <a:sysClr val="windowText" lastClr="000000"/>
                  </a:solidFill>
                </a:rPr>
                <a:t>Themselves/ Entities Controlled by them</a:t>
              </a:r>
            </a:p>
          </p:txBody>
        </p:sp>
        <p:cxnSp>
          <p:nvCxnSpPr>
            <p:cNvPr id="74" name="Straight Connector 73">
              <a:extLst>
                <a:ext uri="{FF2B5EF4-FFF2-40B4-BE49-F238E27FC236}">
                  <a16:creationId xmlns:a16="http://schemas.microsoft.com/office/drawing/2014/main" id="{02E675D0-03D8-9C7A-D809-A8C5D7695F5C}"/>
                </a:ext>
              </a:extLst>
            </p:cNvPr>
            <p:cNvCxnSpPr>
              <a:cxnSpLocks/>
            </p:cNvCxnSpPr>
            <p:nvPr/>
          </p:nvCxnSpPr>
          <p:spPr>
            <a:xfrm>
              <a:off x="5566227" y="4549435"/>
              <a:ext cx="0" cy="1749001"/>
            </a:xfrm>
            <a:prstGeom prst="line">
              <a:avLst/>
            </a:prstGeom>
          </p:spPr>
          <p:style>
            <a:lnRef idx="2">
              <a:schemeClr val="accent1"/>
            </a:lnRef>
            <a:fillRef idx="0">
              <a:schemeClr val="accent1"/>
            </a:fillRef>
            <a:effectRef idx="1">
              <a:schemeClr val="accent1"/>
            </a:effectRef>
            <a:fontRef idx="minor">
              <a:schemeClr val="tx1"/>
            </a:fontRef>
          </p:style>
        </p:cxnSp>
        <p:cxnSp>
          <p:nvCxnSpPr>
            <p:cNvPr id="75" name="Straight Arrow Connector 74">
              <a:extLst>
                <a:ext uri="{FF2B5EF4-FFF2-40B4-BE49-F238E27FC236}">
                  <a16:creationId xmlns:a16="http://schemas.microsoft.com/office/drawing/2014/main" id="{B8169969-32CE-A982-B83C-B818626EDB27}"/>
                </a:ext>
              </a:extLst>
            </p:cNvPr>
            <p:cNvCxnSpPr>
              <a:cxnSpLocks/>
              <a:endCxn id="72" idx="1"/>
            </p:cNvCxnSpPr>
            <p:nvPr/>
          </p:nvCxnSpPr>
          <p:spPr>
            <a:xfrm>
              <a:off x="5557055" y="5544265"/>
              <a:ext cx="148757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77" name="TextBox 76">
              <a:extLst>
                <a:ext uri="{FF2B5EF4-FFF2-40B4-BE49-F238E27FC236}">
                  <a16:creationId xmlns:a16="http://schemas.microsoft.com/office/drawing/2014/main" id="{468FE26F-E0FC-06ED-D152-8DBE383861FA}"/>
                </a:ext>
              </a:extLst>
            </p:cNvPr>
            <p:cNvSpPr txBox="1"/>
            <p:nvPr/>
          </p:nvSpPr>
          <p:spPr>
            <a:xfrm>
              <a:off x="5531553" y="5759348"/>
              <a:ext cx="2148301" cy="571279"/>
            </a:xfrm>
            <a:prstGeom prst="rect">
              <a:avLst/>
            </a:prstGeom>
            <a:noFill/>
          </p:spPr>
          <p:txBody>
            <a:bodyPr wrap="square">
              <a:spAutoFit/>
            </a:bodyPr>
            <a:lstStyle/>
            <a:p>
              <a:r>
                <a:rPr lang="en-IN" sz="1200">
                  <a:solidFill>
                    <a:sysClr val="windowText" lastClr="000000"/>
                  </a:solidFill>
                </a:rPr>
                <a:t>Collectively Holding 10% or more of issuer</a:t>
              </a:r>
            </a:p>
          </p:txBody>
        </p:sp>
        <p:cxnSp>
          <p:nvCxnSpPr>
            <p:cNvPr id="78" name="Straight Arrow Connector 77">
              <a:extLst>
                <a:ext uri="{FF2B5EF4-FFF2-40B4-BE49-F238E27FC236}">
                  <a16:creationId xmlns:a16="http://schemas.microsoft.com/office/drawing/2014/main" id="{0B178A13-EEED-D4EF-7CF2-C5DDEF471DF3}"/>
                </a:ext>
              </a:extLst>
            </p:cNvPr>
            <p:cNvCxnSpPr>
              <a:stCxn id="70" idx="3"/>
            </p:cNvCxnSpPr>
            <p:nvPr/>
          </p:nvCxnSpPr>
          <p:spPr>
            <a:xfrm>
              <a:off x="8833179" y="4542819"/>
              <a:ext cx="1968501"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79" name="Straight Arrow Connector 78">
              <a:extLst>
                <a:ext uri="{FF2B5EF4-FFF2-40B4-BE49-F238E27FC236}">
                  <a16:creationId xmlns:a16="http://schemas.microsoft.com/office/drawing/2014/main" id="{5544066A-587E-FF6D-40A1-AFB53AA16537}"/>
                </a:ext>
              </a:extLst>
            </p:cNvPr>
            <p:cNvCxnSpPr>
              <a:stCxn id="72" idx="3"/>
            </p:cNvCxnSpPr>
            <p:nvPr/>
          </p:nvCxnSpPr>
          <p:spPr>
            <a:xfrm>
              <a:off x="8833179" y="5544265"/>
              <a:ext cx="192930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80" name="Connector: Elbow 171">
              <a:extLst>
                <a:ext uri="{FF2B5EF4-FFF2-40B4-BE49-F238E27FC236}">
                  <a16:creationId xmlns:a16="http://schemas.microsoft.com/office/drawing/2014/main" id="{335BED8C-5260-C520-02DD-8CA6EB231CBF}"/>
                </a:ext>
              </a:extLst>
            </p:cNvPr>
            <p:cNvCxnSpPr>
              <a:stCxn id="73" idx="3"/>
              <a:endCxn id="65" idx="2"/>
            </p:cNvCxnSpPr>
            <p:nvPr/>
          </p:nvCxnSpPr>
          <p:spPr>
            <a:xfrm flipV="1">
              <a:off x="10288784" y="5943588"/>
              <a:ext cx="1022344" cy="370344"/>
            </a:xfrm>
            <a:prstGeom prst="bentConnector2">
              <a:avLst/>
            </a:prstGeom>
            <a:ln>
              <a:tailEnd type="triangle"/>
            </a:ln>
          </p:spPr>
          <p:style>
            <a:lnRef idx="2">
              <a:schemeClr val="accent1"/>
            </a:lnRef>
            <a:fillRef idx="0">
              <a:schemeClr val="accent1"/>
            </a:fillRef>
            <a:effectRef idx="1">
              <a:schemeClr val="accent1"/>
            </a:effectRef>
            <a:fontRef idx="minor">
              <a:schemeClr val="tx1"/>
            </a:fontRef>
          </p:style>
        </p:cxnSp>
        <p:sp>
          <p:nvSpPr>
            <p:cNvPr id="81" name="TextBox 80">
              <a:extLst>
                <a:ext uri="{FF2B5EF4-FFF2-40B4-BE49-F238E27FC236}">
                  <a16:creationId xmlns:a16="http://schemas.microsoft.com/office/drawing/2014/main" id="{2F762002-C9B9-5B4B-22BE-38F20AC6F47A}"/>
                </a:ext>
              </a:extLst>
            </p:cNvPr>
            <p:cNvSpPr txBox="1"/>
            <p:nvPr/>
          </p:nvSpPr>
          <p:spPr>
            <a:xfrm>
              <a:off x="6941889" y="166497"/>
              <a:ext cx="1097280" cy="342767"/>
            </a:xfrm>
            <a:prstGeom prst="rect">
              <a:avLst/>
            </a:prstGeom>
            <a:noFill/>
          </p:spPr>
          <p:txBody>
            <a:bodyPr wrap="square" rtlCol="0">
              <a:spAutoFit/>
            </a:bodyPr>
            <a:lstStyle/>
            <a:p>
              <a:r>
                <a:rPr lang="en-IN" sz="1200">
                  <a:solidFill>
                    <a:sysClr val="windowText" lastClr="000000"/>
                  </a:solidFill>
                </a:rPr>
                <a:t>YES</a:t>
              </a:r>
            </a:p>
          </p:txBody>
        </p:sp>
        <p:sp>
          <p:nvSpPr>
            <p:cNvPr id="82" name="TextBox 81">
              <a:extLst>
                <a:ext uri="{FF2B5EF4-FFF2-40B4-BE49-F238E27FC236}">
                  <a16:creationId xmlns:a16="http://schemas.microsoft.com/office/drawing/2014/main" id="{A66E2B00-1A99-FB83-7515-3C48CAD4C3AD}"/>
                </a:ext>
              </a:extLst>
            </p:cNvPr>
            <p:cNvSpPr txBox="1"/>
            <p:nvPr/>
          </p:nvSpPr>
          <p:spPr>
            <a:xfrm>
              <a:off x="6960838" y="1202997"/>
              <a:ext cx="1097280" cy="342767"/>
            </a:xfrm>
            <a:prstGeom prst="rect">
              <a:avLst/>
            </a:prstGeom>
            <a:noFill/>
          </p:spPr>
          <p:txBody>
            <a:bodyPr wrap="square" rtlCol="0">
              <a:spAutoFit/>
            </a:bodyPr>
            <a:lstStyle/>
            <a:p>
              <a:r>
                <a:rPr lang="en-IN" sz="1200">
                  <a:solidFill>
                    <a:sysClr val="windowText" lastClr="000000"/>
                  </a:solidFill>
                </a:rPr>
                <a:t>YES</a:t>
              </a:r>
            </a:p>
          </p:txBody>
        </p:sp>
        <p:sp>
          <p:nvSpPr>
            <p:cNvPr id="83" name="TextBox 82">
              <a:extLst>
                <a:ext uri="{FF2B5EF4-FFF2-40B4-BE49-F238E27FC236}">
                  <a16:creationId xmlns:a16="http://schemas.microsoft.com/office/drawing/2014/main" id="{69529359-0B37-D215-86EA-0E61D4F01D11}"/>
                </a:ext>
              </a:extLst>
            </p:cNvPr>
            <p:cNvSpPr txBox="1"/>
            <p:nvPr/>
          </p:nvSpPr>
          <p:spPr>
            <a:xfrm>
              <a:off x="8585479" y="2707983"/>
              <a:ext cx="1097280" cy="342767"/>
            </a:xfrm>
            <a:prstGeom prst="rect">
              <a:avLst/>
            </a:prstGeom>
            <a:noFill/>
          </p:spPr>
          <p:txBody>
            <a:bodyPr wrap="square" rtlCol="0">
              <a:spAutoFit/>
            </a:bodyPr>
            <a:lstStyle/>
            <a:p>
              <a:r>
                <a:rPr lang="en-IN" sz="1200">
                  <a:solidFill>
                    <a:sysClr val="windowText" lastClr="000000"/>
                  </a:solidFill>
                </a:rPr>
                <a:t>YES</a:t>
              </a:r>
            </a:p>
          </p:txBody>
        </p:sp>
        <p:sp>
          <p:nvSpPr>
            <p:cNvPr id="84" name="TextBox 83">
              <a:extLst>
                <a:ext uri="{FF2B5EF4-FFF2-40B4-BE49-F238E27FC236}">
                  <a16:creationId xmlns:a16="http://schemas.microsoft.com/office/drawing/2014/main" id="{8CE28DE1-B1E1-FCEB-C40D-8F8FCBCBF425}"/>
                </a:ext>
              </a:extLst>
            </p:cNvPr>
            <p:cNvSpPr txBox="1"/>
            <p:nvPr/>
          </p:nvSpPr>
          <p:spPr>
            <a:xfrm>
              <a:off x="9249193" y="4197271"/>
              <a:ext cx="1097280" cy="342767"/>
            </a:xfrm>
            <a:prstGeom prst="rect">
              <a:avLst/>
            </a:prstGeom>
            <a:noFill/>
          </p:spPr>
          <p:txBody>
            <a:bodyPr wrap="square" rtlCol="0">
              <a:spAutoFit/>
            </a:bodyPr>
            <a:lstStyle/>
            <a:p>
              <a:r>
                <a:rPr lang="en-IN" sz="1200">
                  <a:solidFill>
                    <a:sysClr val="windowText" lastClr="000000"/>
                  </a:solidFill>
                </a:rPr>
                <a:t>YES</a:t>
              </a:r>
            </a:p>
          </p:txBody>
        </p:sp>
        <p:sp>
          <p:nvSpPr>
            <p:cNvPr id="85" name="TextBox 84">
              <a:extLst>
                <a:ext uri="{FF2B5EF4-FFF2-40B4-BE49-F238E27FC236}">
                  <a16:creationId xmlns:a16="http://schemas.microsoft.com/office/drawing/2014/main" id="{D6CF83A3-741E-20E5-D5AE-C7A612B26B74}"/>
                </a:ext>
              </a:extLst>
            </p:cNvPr>
            <p:cNvSpPr txBox="1"/>
            <p:nvPr/>
          </p:nvSpPr>
          <p:spPr>
            <a:xfrm>
              <a:off x="9226279" y="5162784"/>
              <a:ext cx="1097280" cy="342767"/>
            </a:xfrm>
            <a:prstGeom prst="rect">
              <a:avLst/>
            </a:prstGeom>
            <a:noFill/>
          </p:spPr>
          <p:txBody>
            <a:bodyPr wrap="square" rtlCol="0">
              <a:spAutoFit/>
            </a:bodyPr>
            <a:lstStyle/>
            <a:p>
              <a:r>
                <a:rPr lang="en-IN" sz="1200">
                  <a:solidFill>
                    <a:sysClr val="windowText" lastClr="000000"/>
                  </a:solidFill>
                </a:rPr>
                <a:t>YES</a:t>
              </a:r>
            </a:p>
          </p:txBody>
        </p:sp>
        <p:sp>
          <p:nvSpPr>
            <p:cNvPr id="86" name="TextBox 85">
              <a:extLst>
                <a:ext uri="{FF2B5EF4-FFF2-40B4-BE49-F238E27FC236}">
                  <a16:creationId xmlns:a16="http://schemas.microsoft.com/office/drawing/2014/main" id="{648CB521-D80C-9BB2-FE89-659FC3A916B0}"/>
                </a:ext>
              </a:extLst>
            </p:cNvPr>
            <p:cNvSpPr txBox="1"/>
            <p:nvPr/>
          </p:nvSpPr>
          <p:spPr>
            <a:xfrm>
              <a:off x="10323558" y="5933241"/>
              <a:ext cx="1097280" cy="342767"/>
            </a:xfrm>
            <a:prstGeom prst="rect">
              <a:avLst/>
            </a:prstGeom>
            <a:noFill/>
          </p:spPr>
          <p:txBody>
            <a:bodyPr wrap="square" rtlCol="0">
              <a:spAutoFit/>
            </a:bodyPr>
            <a:lstStyle/>
            <a:p>
              <a:r>
                <a:rPr lang="en-IN" sz="1200">
                  <a:solidFill>
                    <a:sysClr val="windowText" lastClr="000000"/>
                  </a:solidFill>
                </a:rPr>
                <a:t>YES</a:t>
              </a:r>
            </a:p>
          </p:txBody>
        </p:sp>
        <p:sp>
          <p:nvSpPr>
            <p:cNvPr id="87" name="TextBox 86">
              <a:extLst>
                <a:ext uri="{FF2B5EF4-FFF2-40B4-BE49-F238E27FC236}">
                  <a16:creationId xmlns:a16="http://schemas.microsoft.com/office/drawing/2014/main" id="{742AABDE-F253-66C3-3D60-AB19478D55D9}"/>
                </a:ext>
              </a:extLst>
            </p:cNvPr>
            <p:cNvSpPr txBox="1"/>
            <p:nvPr/>
          </p:nvSpPr>
          <p:spPr>
            <a:xfrm>
              <a:off x="2375173" y="131195"/>
              <a:ext cx="2444812" cy="342767"/>
            </a:xfrm>
            <a:prstGeom prst="rect">
              <a:avLst/>
            </a:prstGeom>
            <a:noFill/>
          </p:spPr>
          <p:txBody>
            <a:bodyPr wrap="square" rtlCol="0">
              <a:spAutoFit/>
            </a:bodyPr>
            <a:lstStyle/>
            <a:p>
              <a:pPr algn="r"/>
              <a:r>
                <a:rPr lang="en-IN" sz="1200">
                  <a:solidFill>
                    <a:sysClr val="windowText" lastClr="000000"/>
                  </a:solidFill>
                </a:rPr>
                <a:t>With a nomination right</a:t>
              </a:r>
            </a:p>
          </p:txBody>
        </p:sp>
      </p:grpSp>
      <p:cxnSp>
        <p:nvCxnSpPr>
          <p:cNvPr id="97" name="Straight Arrow Connector 96">
            <a:extLst>
              <a:ext uri="{FF2B5EF4-FFF2-40B4-BE49-F238E27FC236}">
                <a16:creationId xmlns:a16="http://schemas.microsoft.com/office/drawing/2014/main" id="{1360EB1F-34F1-5CF7-55C0-B651BE56A133}"/>
              </a:ext>
            </a:extLst>
          </p:cNvPr>
          <p:cNvCxnSpPr>
            <a:cxnSpLocks/>
          </p:cNvCxnSpPr>
          <p:nvPr/>
        </p:nvCxnSpPr>
        <p:spPr>
          <a:xfrm>
            <a:off x="5706232" y="6153973"/>
            <a:ext cx="2247732"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488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055C0-B92A-E44D-0F8C-5C659918839E}"/>
              </a:ext>
            </a:extLst>
          </p:cNvPr>
          <p:cNvSpPr>
            <a:spLocks noGrp="1"/>
          </p:cNvSpPr>
          <p:nvPr>
            <p:ph type="title"/>
          </p:nvPr>
        </p:nvSpPr>
        <p:spPr/>
        <p:txBody>
          <a:bodyPr/>
          <a:lstStyle/>
          <a:p>
            <a:r>
              <a:rPr lang="en-US"/>
              <a:t>Promoter Group </a:t>
            </a:r>
          </a:p>
        </p:txBody>
      </p:sp>
      <p:grpSp>
        <p:nvGrpSpPr>
          <p:cNvPr id="40" name="Group 39">
            <a:extLst>
              <a:ext uri="{FF2B5EF4-FFF2-40B4-BE49-F238E27FC236}">
                <a16:creationId xmlns:a16="http://schemas.microsoft.com/office/drawing/2014/main" id="{845A966A-95F5-9158-B192-15646BAAAC35}"/>
              </a:ext>
            </a:extLst>
          </p:cNvPr>
          <p:cNvGrpSpPr/>
          <p:nvPr/>
        </p:nvGrpSpPr>
        <p:grpSpPr>
          <a:xfrm>
            <a:off x="1350659" y="1155572"/>
            <a:ext cx="9414216" cy="5052744"/>
            <a:chOff x="642235" y="675398"/>
            <a:chExt cx="10450028" cy="5608680"/>
          </a:xfrm>
        </p:grpSpPr>
        <p:sp>
          <p:nvSpPr>
            <p:cNvPr id="5" name="Rectangle: Rounded Corners 4">
              <a:extLst>
                <a:ext uri="{FF2B5EF4-FFF2-40B4-BE49-F238E27FC236}">
                  <a16:creationId xmlns:a16="http://schemas.microsoft.com/office/drawing/2014/main" id="{C3B8CF82-0790-E23F-5B8A-95A3563E9D01}"/>
                </a:ext>
              </a:extLst>
            </p:cNvPr>
            <p:cNvSpPr/>
            <p:nvPr/>
          </p:nvSpPr>
          <p:spPr>
            <a:xfrm>
              <a:off x="727113" y="853545"/>
              <a:ext cx="3191256" cy="1105421"/>
            </a:xfrm>
            <a:prstGeom prst="round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solidFill>
                    <a:schemeClr val="tx1"/>
                  </a:solidFill>
                </a:rPr>
                <a:t>Immediate relatives of Promoter</a:t>
              </a:r>
            </a:p>
            <a:p>
              <a:pPr algn="ctr"/>
              <a:r>
                <a:rPr lang="en-IN" sz="1100" b="1" i="1" dirty="0">
                  <a:solidFill>
                    <a:schemeClr val="tx1"/>
                  </a:solidFill>
                </a:rPr>
                <a:t>(S</a:t>
              </a:r>
              <a:r>
                <a:rPr lang="en-US" sz="1100" b="1" i="1" dirty="0" err="1">
                  <a:solidFill>
                    <a:schemeClr val="tx1"/>
                  </a:solidFill>
                </a:rPr>
                <a:t>pouse</a:t>
              </a:r>
              <a:r>
                <a:rPr lang="en-US" sz="1100" b="1" i="1" dirty="0">
                  <a:solidFill>
                    <a:schemeClr val="tx1"/>
                  </a:solidFill>
                </a:rPr>
                <a:t> of the promoter, or any parent, sibling or child of the promoter </a:t>
              </a:r>
              <a:r>
                <a:rPr lang="en-US" sz="1100" b="1" i="1" u="sng" dirty="0">
                  <a:solidFill>
                    <a:schemeClr val="tx1"/>
                  </a:solidFill>
                </a:rPr>
                <a:t>or the spouse</a:t>
              </a:r>
              <a:r>
                <a:rPr lang="en-IN" sz="1100" b="1" i="1" dirty="0">
                  <a:solidFill>
                    <a:schemeClr val="tx1"/>
                  </a:solidFill>
                </a:rPr>
                <a:t>)</a:t>
              </a:r>
            </a:p>
          </p:txBody>
        </p:sp>
        <p:cxnSp>
          <p:nvCxnSpPr>
            <p:cNvPr id="7" name="Straight Arrow Connector 6">
              <a:extLst>
                <a:ext uri="{FF2B5EF4-FFF2-40B4-BE49-F238E27FC236}">
                  <a16:creationId xmlns:a16="http://schemas.microsoft.com/office/drawing/2014/main" id="{315DD8D7-0AEB-526A-53C1-339EC5A4353B}"/>
                </a:ext>
              </a:extLst>
            </p:cNvPr>
            <p:cNvCxnSpPr>
              <a:cxnSpLocks/>
              <a:endCxn id="8" idx="1"/>
            </p:cNvCxnSpPr>
            <p:nvPr/>
          </p:nvCxnSpPr>
          <p:spPr>
            <a:xfrm flipV="1">
              <a:off x="5048734" y="1016111"/>
              <a:ext cx="882884" cy="679595"/>
            </a:xfrm>
            <a:prstGeom prst="straightConnector1">
              <a:avLst/>
            </a:prstGeom>
            <a:ln>
              <a:solidFill>
                <a:schemeClr val="accent2">
                  <a:lumMod val="50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8" name="Rectangle: Rounded Corners 7">
              <a:extLst>
                <a:ext uri="{FF2B5EF4-FFF2-40B4-BE49-F238E27FC236}">
                  <a16:creationId xmlns:a16="http://schemas.microsoft.com/office/drawing/2014/main" id="{FFF2AEA2-A918-CFE2-1389-1329EC886DDE}"/>
                </a:ext>
              </a:extLst>
            </p:cNvPr>
            <p:cNvSpPr/>
            <p:nvPr/>
          </p:nvSpPr>
          <p:spPr>
            <a:xfrm>
              <a:off x="5931618" y="745370"/>
              <a:ext cx="1652975" cy="541482"/>
            </a:xfrm>
            <a:prstGeom prst="round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solidFill>
                    <a:schemeClr val="tx1"/>
                  </a:solidFill>
                </a:rPr>
                <a:t>HUF/Firm</a:t>
              </a:r>
            </a:p>
          </p:txBody>
        </p:sp>
        <p:sp>
          <p:nvSpPr>
            <p:cNvPr id="9" name="Rectangle: Rounded Corners 8">
              <a:extLst>
                <a:ext uri="{FF2B5EF4-FFF2-40B4-BE49-F238E27FC236}">
                  <a16:creationId xmlns:a16="http://schemas.microsoft.com/office/drawing/2014/main" id="{CFC68139-EABF-A5D1-C436-E8DB7AB96B4D}"/>
                </a:ext>
              </a:extLst>
            </p:cNvPr>
            <p:cNvSpPr/>
            <p:nvPr/>
          </p:nvSpPr>
          <p:spPr>
            <a:xfrm>
              <a:off x="5903948" y="2398989"/>
              <a:ext cx="1957577" cy="1169321"/>
            </a:xfrm>
            <a:prstGeom prst="round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solidFill>
                    <a:schemeClr val="tx1"/>
                  </a:solidFill>
                </a:rPr>
                <a:t>PROMOTER (INDIVIDUAL)</a:t>
              </a:r>
            </a:p>
          </p:txBody>
        </p:sp>
        <p:cxnSp>
          <p:nvCxnSpPr>
            <p:cNvPr id="11" name="Straight Arrow Connector 10">
              <a:extLst>
                <a:ext uri="{FF2B5EF4-FFF2-40B4-BE49-F238E27FC236}">
                  <a16:creationId xmlns:a16="http://schemas.microsoft.com/office/drawing/2014/main" id="{5C034F3A-8B92-B7A9-EF32-016344404FF7}"/>
                </a:ext>
              </a:extLst>
            </p:cNvPr>
            <p:cNvCxnSpPr>
              <a:cxnSpLocks/>
              <a:stCxn id="9" idx="2"/>
            </p:cNvCxnSpPr>
            <p:nvPr/>
          </p:nvCxnSpPr>
          <p:spPr>
            <a:xfrm flipH="1">
              <a:off x="6878019" y="3568310"/>
              <a:ext cx="4718" cy="784970"/>
            </a:xfrm>
            <a:prstGeom prst="straightConnector1">
              <a:avLst/>
            </a:prstGeom>
            <a:ln>
              <a:solidFill>
                <a:schemeClr val="accent2">
                  <a:lumMod val="50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12" name="Rectangle: Rounded Corners 15">
              <a:extLst>
                <a:ext uri="{FF2B5EF4-FFF2-40B4-BE49-F238E27FC236}">
                  <a16:creationId xmlns:a16="http://schemas.microsoft.com/office/drawing/2014/main" id="{FBE6A685-1201-6BD6-7687-39CC35ECDDB5}"/>
                </a:ext>
              </a:extLst>
            </p:cNvPr>
            <p:cNvSpPr/>
            <p:nvPr/>
          </p:nvSpPr>
          <p:spPr>
            <a:xfrm>
              <a:off x="3049569" y="5589362"/>
              <a:ext cx="1652974" cy="541482"/>
            </a:xfrm>
            <a:prstGeom prst="round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solidFill>
                    <a:schemeClr val="tx1"/>
                  </a:solidFill>
                </a:rPr>
                <a:t>Company</a:t>
              </a:r>
            </a:p>
          </p:txBody>
        </p:sp>
        <p:sp>
          <p:nvSpPr>
            <p:cNvPr id="13" name="Rectangle: Rounded Corners 16">
              <a:extLst>
                <a:ext uri="{FF2B5EF4-FFF2-40B4-BE49-F238E27FC236}">
                  <a16:creationId xmlns:a16="http://schemas.microsoft.com/office/drawing/2014/main" id="{999B6FBC-1C27-4F35-9649-BB0A4A5AEB74}"/>
                </a:ext>
              </a:extLst>
            </p:cNvPr>
            <p:cNvSpPr/>
            <p:nvPr/>
          </p:nvSpPr>
          <p:spPr>
            <a:xfrm>
              <a:off x="6056249" y="5600264"/>
              <a:ext cx="1652975" cy="541482"/>
            </a:xfrm>
            <a:prstGeom prst="round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a:solidFill>
                    <a:schemeClr val="tx1"/>
                  </a:solidFill>
                </a:rPr>
                <a:t>Company</a:t>
              </a:r>
            </a:p>
          </p:txBody>
        </p:sp>
        <p:cxnSp>
          <p:nvCxnSpPr>
            <p:cNvPr id="14" name="Straight Arrow Connector 13">
              <a:extLst>
                <a:ext uri="{FF2B5EF4-FFF2-40B4-BE49-F238E27FC236}">
                  <a16:creationId xmlns:a16="http://schemas.microsoft.com/office/drawing/2014/main" id="{CC0BB623-B944-5E81-3ED8-C07DDDFC1720}"/>
                </a:ext>
              </a:extLst>
            </p:cNvPr>
            <p:cNvCxnSpPr/>
            <p:nvPr/>
          </p:nvCxnSpPr>
          <p:spPr>
            <a:xfrm>
              <a:off x="6879020" y="4855028"/>
              <a:ext cx="7432" cy="740664"/>
            </a:xfrm>
            <a:prstGeom prst="straightConnector1">
              <a:avLst/>
            </a:prstGeom>
            <a:ln>
              <a:solidFill>
                <a:schemeClr val="accent2">
                  <a:lumMod val="5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7B5ED354-A6B4-EE83-5C32-7548EE267C2F}"/>
                </a:ext>
              </a:extLst>
            </p:cNvPr>
            <p:cNvCxnSpPr>
              <a:cxnSpLocks/>
              <a:stCxn id="9" idx="3"/>
            </p:cNvCxnSpPr>
            <p:nvPr/>
          </p:nvCxnSpPr>
          <p:spPr>
            <a:xfrm flipV="1">
              <a:off x="7861525" y="2983649"/>
              <a:ext cx="1698692" cy="1"/>
            </a:xfrm>
            <a:prstGeom prst="line">
              <a:avLst/>
            </a:prstGeom>
            <a:ln>
              <a:solidFill>
                <a:schemeClr val="accent2">
                  <a:lumMod val="50000"/>
                </a:schemeClr>
              </a:solidFill>
            </a:ln>
          </p:spPr>
          <p:style>
            <a:lnRef idx="2">
              <a:schemeClr val="accent1"/>
            </a:lnRef>
            <a:fillRef idx="0">
              <a:schemeClr val="accent1"/>
            </a:fillRef>
            <a:effectRef idx="1">
              <a:schemeClr val="accent1"/>
            </a:effectRef>
            <a:fontRef idx="minor">
              <a:schemeClr val="tx1"/>
            </a:fontRef>
          </p:style>
        </p:cxnSp>
        <p:cxnSp>
          <p:nvCxnSpPr>
            <p:cNvPr id="16" name="Straight Arrow Connector 15">
              <a:extLst>
                <a:ext uri="{FF2B5EF4-FFF2-40B4-BE49-F238E27FC236}">
                  <a16:creationId xmlns:a16="http://schemas.microsoft.com/office/drawing/2014/main" id="{29B86486-742A-C323-E36C-77BB70EFB6F4}"/>
                </a:ext>
              </a:extLst>
            </p:cNvPr>
            <p:cNvCxnSpPr/>
            <p:nvPr/>
          </p:nvCxnSpPr>
          <p:spPr>
            <a:xfrm>
              <a:off x="9560217" y="2983649"/>
              <a:ext cx="0" cy="785829"/>
            </a:xfrm>
            <a:prstGeom prst="straightConnector1">
              <a:avLst/>
            </a:prstGeom>
            <a:ln>
              <a:solidFill>
                <a:schemeClr val="accent2">
                  <a:lumMod val="50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17" name="Rectangle: Rounded Corners 22">
              <a:extLst>
                <a:ext uri="{FF2B5EF4-FFF2-40B4-BE49-F238E27FC236}">
                  <a16:creationId xmlns:a16="http://schemas.microsoft.com/office/drawing/2014/main" id="{1A28A066-5B47-6015-5D01-786478696A49}"/>
                </a:ext>
              </a:extLst>
            </p:cNvPr>
            <p:cNvSpPr/>
            <p:nvPr/>
          </p:nvSpPr>
          <p:spPr>
            <a:xfrm>
              <a:off x="8761263" y="3767492"/>
              <a:ext cx="1652974" cy="541482"/>
            </a:xfrm>
            <a:prstGeom prst="roundRect">
              <a:avLst/>
            </a:pr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a:solidFill>
                    <a:schemeClr val="tx1"/>
                  </a:solidFill>
                </a:rPr>
                <a:t>HUF/Firm</a:t>
              </a:r>
            </a:p>
          </p:txBody>
        </p:sp>
        <p:sp>
          <p:nvSpPr>
            <p:cNvPr id="18" name="Rectangle: Rounded Corners 23">
              <a:extLst>
                <a:ext uri="{FF2B5EF4-FFF2-40B4-BE49-F238E27FC236}">
                  <a16:creationId xmlns:a16="http://schemas.microsoft.com/office/drawing/2014/main" id="{2BAFFF83-C21A-DAE4-DBB2-5EA252A4A83E}"/>
                </a:ext>
              </a:extLst>
            </p:cNvPr>
            <p:cNvSpPr/>
            <p:nvPr/>
          </p:nvSpPr>
          <p:spPr>
            <a:xfrm>
              <a:off x="8761263" y="4761140"/>
              <a:ext cx="1652974" cy="541482"/>
            </a:xfrm>
            <a:prstGeom prst="round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a:solidFill>
                    <a:schemeClr val="tx1"/>
                  </a:solidFill>
                </a:rPr>
                <a:t>Company</a:t>
              </a:r>
            </a:p>
          </p:txBody>
        </p:sp>
        <p:sp>
          <p:nvSpPr>
            <p:cNvPr id="19" name="Rectangle: Rounded Corners 24">
              <a:extLst>
                <a:ext uri="{FF2B5EF4-FFF2-40B4-BE49-F238E27FC236}">
                  <a16:creationId xmlns:a16="http://schemas.microsoft.com/office/drawing/2014/main" id="{768EC8ED-E042-DEAB-09EF-E881F7295735}"/>
                </a:ext>
              </a:extLst>
            </p:cNvPr>
            <p:cNvSpPr/>
            <p:nvPr/>
          </p:nvSpPr>
          <p:spPr>
            <a:xfrm>
              <a:off x="8761263" y="5742596"/>
              <a:ext cx="1652974" cy="541482"/>
            </a:xfrm>
            <a:prstGeom prst="round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a:solidFill>
                    <a:schemeClr val="tx1"/>
                  </a:solidFill>
                </a:rPr>
                <a:t>Company</a:t>
              </a:r>
            </a:p>
          </p:txBody>
        </p:sp>
        <p:cxnSp>
          <p:nvCxnSpPr>
            <p:cNvPr id="20" name="Straight Arrow Connector 19">
              <a:extLst>
                <a:ext uri="{FF2B5EF4-FFF2-40B4-BE49-F238E27FC236}">
                  <a16:creationId xmlns:a16="http://schemas.microsoft.com/office/drawing/2014/main" id="{5226B1E8-E46A-26E6-CD5C-F1BAAEEC568C}"/>
                </a:ext>
              </a:extLst>
            </p:cNvPr>
            <p:cNvCxnSpPr>
              <a:cxnSpLocks/>
              <a:stCxn id="17" idx="2"/>
              <a:endCxn id="18" idx="0"/>
            </p:cNvCxnSpPr>
            <p:nvPr/>
          </p:nvCxnSpPr>
          <p:spPr>
            <a:xfrm>
              <a:off x="9587750" y="4308974"/>
              <a:ext cx="0" cy="452166"/>
            </a:xfrm>
            <a:prstGeom prst="straightConnector1">
              <a:avLst/>
            </a:prstGeom>
            <a:ln>
              <a:solidFill>
                <a:schemeClr val="accent2">
                  <a:lumMod val="5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66478243-FCB9-6157-E42B-4D56BD992578}"/>
                </a:ext>
              </a:extLst>
            </p:cNvPr>
            <p:cNvCxnSpPr/>
            <p:nvPr/>
          </p:nvCxnSpPr>
          <p:spPr>
            <a:xfrm>
              <a:off x="9587750" y="5290430"/>
              <a:ext cx="0" cy="452166"/>
            </a:xfrm>
            <a:prstGeom prst="straightConnector1">
              <a:avLst/>
            </a:prstGeom>
            <a:ln>
              <a:solidFill>
                <a:schemeClr val="accent2">
                  <a:lumMod val="5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22" name="Straight Arrow Connector 21">
              <a:extLst>
                <a:ext uri="{FF2B5EF4-FFF2-40B4-BE49-F238E27FC236}">
                  <a16:creationId xmlns:a16="http://schemas.microsoft.com/office/drawing/2014/main" id="{3E991FC1-62F3-45F1-750B-9E6D1A770AF7}"/>
                </a:ext>
              </a:extLst>
            </p:cNvPr>
            <p:cNvCxnSpPr>
              <a:cxnSpLocks/>
            </p:cNvCxnSpPr>
            <p:nvPr/>
          </p:nvCxnSpPr>
          <p:spPr>
            <a:xfrm>
              <a:off x="1398753" y="2002055"/>
              <a:ext cx="0" cy="1113557"/>
            </a:xfrm>
            <a:prstGeom prst="straightConnector1">
              <a:avLst/>
            </a:prstGeom>
            <a:ln>
              <a:solidFill>
                <a:schemeClr val="accent2">
                  <a:lumMod val="50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23" name="Rectangle: Rounded Corners 31">
              <a:extLst>
                <a:ext uri="{FF2B5EF4-FFF2-40B4-BE49-F238E27FC236}">
                  <a16:creationId xmlns:a16="http://schemas.microsoft.com/office/drawing/2014/main" id="{5FE12206-C051-E6AE-6E35-00E4A308E758}"/>
                </a:ext>
              </a:extLst>
            </p:cNvPr>
            <p:cNvSpPr/>
            <p:nvPr/>
          </p:nvSpPr>
          <p:spPr>
            <a:xfrm>
              <a:off x="642235" y="3138401"/>
              <a:ext cx="1652975" cy="541482"/>
            </a:xfrm>
            <a:prstGeom prst="roundRect">
              <a:avLst/>
            </a:pr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solidFill>
                    <a:schemeClr val="tx1"/>
                  </a:solidFill>
                </a:rPr>
                <a:t>HUF/Firm</a:t>
              </a:r>
            </a:p>
          </p:txBody>
        </p:sp>
        <p:sp>
          <p:nvSpPr>
            <p:cNvPr id="25" name="Rectangle: Rounded Corners 36">
              <a:extLst>
                <a:ext uri="{FF2B5EF4-FFF2-40B4-BE49-F238E27FC236}">
                  <a16:creationId xmlns:a16="http://schemas.microsoft.com/office/drawing/2014/main" id="{D10277B1-DC81-65DC-9571-6365F1564CF3}"/>
                </a:ext>
              </a:extLst>
            </p:cNvPr>
            <p:cNvSpPr/>
            <p:nvPr/>
          </p:nvSpPr>
          <p:spPr>
            <a:xfrm>
              <a:off x="3017298" y="4337198"/>
              <a:ext cx="1652975" cy="541482"/>
            </a:xfrm>
            <a:prstGeom prst="round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solidFill>
                    <a:schemeClr val="tx1"/>
                  </a:solidFill>
                </a:rPr>
                <a:t>Company</a:t>
              </a:r>
            </a:p>
          </p:txBody>
        </p:sp>
        <p:sp>
          <p:nvSpPr>
            <p:cNvPr id="26" name="Rectangle: Rounded Corners 37">
              <a:extLst>
                <a:ext uri="{FF2B5EF4-FFF2-40B4-BE49-F238E27FC236}">
                  <a16:creationId xmlns:a16="http://schemas.microsoft.com/office/drawing/2014/main" id="{3627BF58-FEE0-1288-7F2E-10E5F9E75E42}"/>
                </a:ext>
              </a:extLst>
            </p:cNvPr>
            <p:cNvSpPr/>
            <p:nvPr/>
          </p:nvSpPr>
          <p:spPr>
            <a:xfrm>
              <a:off x="6103410" y="4376990"/>
              <a:ext cx="1652975" cy="541482"/>
            </a:xfrm>
            <a:prstGeom prst="round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a:solidFill>
                    <a:schemeClr val="tx1"/>
                  </a:solidFill>
                </a:rPr>
                <a:t>Company</a:t>
              </a:r>
            </a:p>
          </p:txBody>
        </p:sp>
        <p:cxnSp>
          <p:nvCxnSpPr>
            <p:cNvPr id="27" name="Straight Arrow Connector 26">
              <a:extLst>
                <a:ext uri="{FF2B5EF4-FFF2-40B4-BE49-F238E27FC236}">
                  <a16:creationId xmlns:a16="http://schemas.microsoft.com/office/drawing/2014/main" id="{7703CBE6-11D2-061A-7475-4FB5984C2E1A}"/>
                </a:ext>
              </a:extLst>
            </p:cNvPr>
            <p:cNvCxnSpPr>
              <a:cxnSpLocks/>
              <a:stCxn id="25" idx="2"/>
            </p:cNvCxnSpPr>
            <p:nvPr/>
          </p:nvCxnSpPr>
          <p:spPr>
            <a:xfrm>
              <a:off x="3843786" y="4878680"/>
              <a:ext cx="0" cy="719269"/>
            </a:xfrm>
            <a:prstGeom prst="straightConnector1">
              <a:avLst/>
            </a:prstGeom>
            <a:ln>
              <a:solidFill>
                <a:schemeClr val="accent2">
                  <a:lumMod val="50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29" name="TextBox 28">
              <a:extLst>
                <a:ext uri="{FF2B5EF4-FFF2-40B4-BE49-F238E27FC236}">
                  <a16:creationId xmlns:a16="http://schemas.microsoft.com/office/drawing/2014/main" id="{3AF31E25-1C96-3BF3-7400-537DAA5FBA5A}"/>
                </a:ext>
              </a:extLst>
            </p:cNvPr>
            <p:cNvSpPr txBox="1"/>
            <p:nvPr/>
          </p:nvSpPr>
          <p:spPr>
            <a:xfrm>
              <a:off x="5973221" y="5047332"/>
              <a:ext cx="1101185" cy="580788"/>
            </a:xfrm>
            <a:prstGeom prst="rect">
              <a:avLst/>
            </a:prstGeom>
            <a:noFill/>
          </p:spPr>
          <p:txBody>
            <a:bodyPr wrap="square" rtlCol="0">
              <a:spAutoFit/>
            </a:bodyPr>
            <a:lstStyle/>
            <a:p>
              <a:r>
                <a:rPr lang="en-IN" sz="1400" dirty="0"/>
                <a:t>20% or more</a:t>
              </a:r>
            </a:p>
          </p:txBody>
        </p:sp>
        <p:sp>
          <p:nvSpPr>
            <p:cNvPr id="30" name="TextBox 29">
              <a:extLst>
                <a:ext uri="{FF2B5EF4-FFF2-40B4-BE49-F238E27FC236}">
                  <a16:creationId xmlns:a16="http://schemas.microsoft.com/office/drawing/2014/main" id="{5EBC229D-5975-22E8-69FD-4725DAD04505}"/>
                </a:ext>
              </a:extLst>
            </p:cNvPr>
            <p:cNvSpPr txBox="1"/>
            <p:nvPr/>
          </p:nvSpPr>
          <p:spPr>
            <a:xfrm>
              <a:off x="2957761" y="4978265"/>
              <a:ext cx="1101185" cy="580788"/>
            </a:xfrm>
            <a:prstGeom prst="rect">
              <a:avLst/>
            </a:prstGeom>
            <a:noFill/>
          </p:spPr>
          <p:txBody>
            <a:bodyPr wrap="square" rtlCol="0">
              <a:spAutoFit/>
            </a:bodyPr>
            <a:lstStyle/>
            <a:p>
              <a:r>
                <a:rPr lang="en-IN" sz="1400" dirty="0"/>
                <a:t>20% or more</a:t>
              </a:r>
            </a:p>
          </p:txBody>
        </p:sp>
        <p:sp>
          <p:nvSpPr>
            <p:cNvPr id="31" name="TextBox 30">
              <a:extLst>
                <a:ext uri="{FF2B5EF4-FFF2-40B4-BE49-F238E27FC236}">
                  <a16:creationId xmlns:a16="http://schemas.microsoft.com/office/drawing/2014/main" id="{AA60940C-5DAF-FE08-66F5-8D2525B6EE3F}"/>
                </a:ext>
              </a:extLst>
            </p:cNvPr>
            <p:cNvSpPr txBox="1"/>
            <p:nvPr/>
          </p:nvSpPr>
          <p:spPr>
            <a:xfrm>
              <a:off x="5973222" y="3657863"/>
              <a:ext cx="1101185" cy="580788"/>
            </a:xfrm>
            <a:prstGeom prst="rect">
              <a:avLst/>
            </a:prstGeom>
            <a:noFill/>
          </p:spPr>
          <p:txBody>
            <a:bodyPr wrap="square" rtlCol="0">
              <a:spAutoFit/>
            </a:bodyPr>
            <a:lstStyle/>
            <a:p>
              <a:r>
                <a:rPr lang="en-IN" sz="1400" dirty="0"/>
                <a:t>20% or more</a:t>
              </a:r>
            </a:p>
          </p:txBody>
        </p:sp>
        <p:sp>
          <p:nvSpPr>
            <p:cNvPr id="32" name="TextBox 31">
              <a:extLst>
                <a:ext uri="{FF2B5EF4-FFF2-40B4-BE49-F238E27FC236}">
                  <a16:creationId xmlns:a16="http://schemas.microsoft.com/office/drawing/2014/main" id="{77107515-DE97-F807-40BB-AA6B52886DF0}"/>
                </a:ext>
              </a:extLst>
            </p:cNvPr>
            <p:cNvSpPr txBox="1"/>
            <p:nvPr/>
          </p:nvSpPr>
          <p:spPr>
            <a:xfrm>
              <a:off x="9589828" y="5342640"/>
              <a:ext cx="1502435" cy="341641"/>
            </a:xfrm>
            <a:prstGeom prst="rect">
              <a:avLst/>
            </a:prstGeom>
            <a:noFill/>
          </p:spPr>
          <p:txBody>
            <a:bodyPr wrap="square" rtlCol="0">
              <a:spAutoFit/>
            </a:bodyPr>
            <a:lstStyle/>
            <a:p>
              <a:r>
                <a:rPr lang="en-IN" sz="1400"/>
                <a:t>20% or more</a:t>
              </a:r>
            </a:p>
          </p:txBody>
        </p:sp>
        <p:sp>
          <p:nvSpPr>
            <p:cNvPr id="33" name="TextBox 32">
              <a:extLst>
                <a:ext uri="{FF2B5EF4-FFF2-40B4-BE49-F238E27FC236}">
                  <a16:creationId xmlns:a16="http://schemas.microsoft.com/office/drawing/2014/main" id="{9752B4BE-5490-3AED-1861-9CD951E94ED8}"/>
                </a:ext>
              </a:extLst>
            </p:cNvPr>
            <p:cNvSpPr txBox="1"/>
            <p:nvPr/>
          </p:nvSpPr>
          <p:spPr>
            <a:xfrm>
              <a:off x="9587252" y="4360885"/>
              <a:ext cx="1502435" cy="341641"/>
            </a:xfrm>
            <a:prstGeom prst="rect">
              <a:avLst/>
            </a:prstGeom>
            <a:noFill/>
          </p:spPr>
          <p:txBody>
            <a:bodyPr wrap="square" rtlCol="0">
              <a:spAutoFit/>
            </a:bodyPr>
            <a:lstStyle/>
            <a:p>
              <a:r>
                <a:rPr lang="en-IN" sz="1400"/>
                <a:t>20% or more</a:t>
              </a:r>
            </a:p>
          </p:txBody>
        </p:sp>
        <p:sp>
          <p:nvSpPr>
            <p:cNvPr id="37" name="TextBox 36">
              <a:extLst>
                <a:ext uri="{FF2B5EF4-FFF2-40B4-BE49-F238E27FC236}">
                  <a16:creationId xmlns:a16="http://schemas.microsoft.com/office/drawing/2014/main" id="{A57DDB41-42E2-2971-D902-3E00BC2F8D92}"/>
                </a:ext>
              </a:extLst>
            </p:cNvPr>
            <p:cNvSpPr txBox="1"/>
            <p:nvPr/>
          </p:nvSpPr>
          <p:spPr>
            <a:xfrm rot="1764375">
              <a:off x="4017912" y="2761249"/>
              <a:ext cx="1502435" cy="341641"/>
            </a:xfrm>
            <a:prstGeom prst="rect">
              <a:avLst/>
            </a:prstGeom>
            <a:noFill/>
          </p:spPr>
          <p:txBody>
            <a:bodyPr wrap="square" rtlCol="0">
              <a:spAutoFit/>
            </a:bodyPr>
            <a:lstStyle/>
            <a:p>
              <a:r>
                <a:rPr lang="en-IN" sz="1400" dirty="0"/>
                <a:t>20% or more</a:t>
              </a:r>
            </a:p>
          </p:txBody>
        </p:sp>
        <p:sp>
          <p:nvSpPr>
            <p:cNvPr id="38" name="TextBox 37">
              <a:extLst>
                <a:ext uri="{FF2B5EF4-FFF2-40B4-BE49-F238E27FC236}">
                  <a16:creationId xmlns:a16="http://schemas.microsoft.com/office/drawing/2014/main" id="{672785F3-9250-F08D-4696-4E46BD549AD3}"/>
                </a:ext>
              </a:extLst>
            </p:cNvPr>
            <p:cNvSpPr txBox="1"/>
            <p:nvPr/>
          </p:nvSpPr>
          <p:spPr>
            <a:xfrm>
              <a:off x="1398754" y="2471030"/>
              <a:ext cx="1133875" cy="341641"/>
            </a:xfrm>
            <a:prstGeom prst="rect">
              <a:avLst/>
            </a:prstGeom>
            <a:noFill/>
          </p:spPr>
          <p:txBody>
            <a:bodyPr wrap="square" rtlCol="0">
              <a:spAutoFit/>
            </a:bodyPr>
            <a:lstStyle/>
            <a:p>
              <a:r>
                <a:rPr lang="en-IN" sz="1400"/>
                <a:t>Member</a:t>
              </a:r>
            </a:p>
          </p:txBody>
        </p:sp>
        <p:sp>
          <p:nvSpPr>
            <p:cNvPr id="39" name="TextBox 38">
              <a:extLst>
                <a:ext uri="{FF2B5EF4-FFF2-40B4-BE49-F238E27FC236}">
                  <a16:creationId xmlns:a16="http://schemas.microsoft.com/office/drawing/2014/main" id="{22753975-DD25-D03F-9138-78ED6A4C02A1}"/>
                </a:ext>
              </a:extLst>
            </p:cNvPr>
            <p:cNvSpPr txBox="1"/>
            <p:nvPr/>
          </p:nvSpPr>
          <p:spPr>
            <a:xfrm>
              <a:off x="8477682" y="3006239"/>
              <a:ext cx="1133875" cy="341641"/>
            </a:xfrm>
            <a:prstGeom prst="rect">
              <a:avLst/>
            </a:prstGeom>
            <a:noFill/>
          </p:spPr>
          <p:txBody>
            <a:bodyPr wrap="square" rtlCol="0">
              <a:spAutoFit/>
            </a:bodyPr>
            <a:lstStyle/>
            <a:p>
              <a:r>
                <a:rPr lang="en-IN" sz="1400"/>
                <a:t>Member</a:t>
              </a:r>
            </a:p>
          </p:txBody>
        </p:sp>
        <p:sp>
          <p:nvSpPr>
            <p:cNvPr id="28" name="TextBox 27">
              <a:extLst>
                <a:ext uri="{FF2B5EF4-FFF2-40B4-BE49-F238E27FC236}">
                  <a16:creationId xmlns:a16="http://schemas.microsoft.com/office/drawing/2014/main" id="{867827C1-D74D-6F28-36A2-E4B073293A10}"/>
                </a:ext>
              </a:extLst>
            </p:cNvPr>
            <p:cNvSpPr txBox="1"/>
            <p:nvPr/>
          </p:nvSpPr>
          <p:spPr>
            <a:xfrm rot="19482605">
              <a:off x="4538961" y="675398"/>
              <a:ext cx="1339255" cy="580788"/>
            </a:xfrm>
            <a:prstGeom prst="rect">
              <a:avLst/>
            </a:prstGeom>
            <a:noFill/>
          </p:spPr>
          <p:txBody>
            <a:bodyPr wrap="square" rtlCol="0">
              <a:spAutoFit/>
            </a:bodyPr>
            <a:lstStyle/>
            <a:p>
              <a:r>
                <a:rPr lang="en-IN" sz="1400" dirty="0"/>
                <a:t>Aggregate 20% or more</a:t>
              </a:r>
            </a:p>
          </p:txBody>
        </p:sp>
      </p:grpSp>
      <p:cxnSp>
        <p:nvCxnSpPr>
          <p:cNvPr id="51" name="Straight Arrow Connector 50">
            <a:extLst>
              <a:ext uri="{FF2B5EF4-FFF2-40B4-BE49-F238E27FC236}">
                <a16:creationId xmlns:a16="http://schemas.microsoft.com/office/drawing/2014/main" id="{96336870-8BA2-39BC-7306-5A6D880C9FEB}"/>
              </a:ext>
            </a:extLst>
          </p:cNvPr>
          <p:cNvCxnSpPr>
            <a:cxnSpLocks/>
          </p:cNvCxnSpPr>
          <p:nvPr/>
        </p:nvCxnSpPr>
        <p:spPr>
          <a:xfrm flipH="1" flipV="1">
            <a:off x="5320384" y="2044417"/>
            <a:ext cx="754362" cy="1217428"/>
          </a:xfrm>
          <a:prstGeom prst="straightConnector1">
            <a:avLst/>
          </a:prstGeom>
          <a:ln>
            <a:solidFill>
              <a:schemeClr val="accent2">
                <a:lumMod val="50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41" name="Rectangle: Rounded Corners 40">
            <a:extLst>
              <a:ext uri="{FF2B5EF4-FFF2-40B4-BE49-F238E27FC236}">
                <a16:creationId xmlns:a16="http://schemas.microsoft.com/office/drawing/2014/main" id="{8DFE12A4-C083-C746-72DB-384FDF54F50D}"/>
              </a:ext>
            </a:extLst>
          </p:cNvPr>
          <p:cNvSpPr/>
          <p:nvPr/>
        </p:nvSpPr>
        <p:spPr>
          <a:xfrm>
            <a:off x="9088276" y="1077677"/>
            <a:ext cx="342653" cy="384835"/>
          </a:xfrm>
          <a:prstGeom prst="round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sz="1400" dirty="0">
              <a:solidFill>
                <a:schemeClr val="tx1"/>
              </a:solidFill>
            </a:endParaRPr>
          </a:p>
        </p:txBody>
      </p:sp>
      <p:sp>
        <p:nvSpPr>
          <p:cNvPr id="42" name="TextBox 41">
            <a:extLst>
              <a:ext uri="{FF2B5EF4-FFF2-40B4-BE49-F238E27FC236}">
                <a16:creationId xmlns:a16="http://schemas.microsoft.com/office/drawing/2014/main" id="{3A8D9BAA-A77C-0D7A-1448-EBF81EE9BDB5}"/>
              </a:ext>
            </a:extLst>
          </p:cNvPr>
          <p:cNvSpPr txBox="1"/>
          <p:nvPr/>
        </p:nvSpPr>
        <p:spPr>
          <a:xfrm>
            <a:off x="1110750" y="3907287"/>
            <a:ext cx="992035" cy="523220"/>
          </a:xfrm>
          <a:prstGeom prst="rect">
            <a:avLst/>
          </a:prstGeom>
          <a:noFill/>
        </p:spPr>
        <p:txBody>
          <a:bodyPr wrap="square" rtlCol="0">
            <a:spAutoFit/>
          </a:bodyPr>
          <a:lstStyle/>
          <a:p>
            <a:r>
              <a:rPr lang="en-IN" sz="1400" dirty="0"/>
              <a:t>20% or more</a:t>
            </a:r>
          </a:p>
        </p:txBody>
      </p:sp>
      <p:cxnSp>
        <p:nvCxnSpPr>
          <p:cNvPr id="46" name="Straight Arrow Connector 45">
            <a:extLst>
              <a:ext uri="{FF2B5EF4-FFF2-40B4-BE49-F238E27FC236}">
                <a16:creationId xmlns:a16="http://schemas.microsoft.com/office/drawing/2014/main" id="{7D329B77-5EDA-E552-84FC-E9B1B4F93779}"/>
              </a:ext>
            </a:extLst>
          </p:cNvPr>
          <p:cNvCxnSpPr>
            <a:cxnSpLocks/>
          </p:cNvCxnSpPr>
          <p:nvPr/>
        </p:nvCxnSpPr>
        <p:spPr>
          <a:xfrm>
            <a:off x="4322855" y="1743175"/>
            <a:ext cx="1024890" cy="331571"/>
          </a:xfrm>
          <a:prstGeom prst="straightConnector1">
            <a:avLst/>
          </a:prstGeom>
          <a:ln>
            <a:solidFill>
              <a:schemeClr val="accent2">
                <a:lumMod val="50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3" name="TextBox 2">
            <a:extLst>
              <a:ext uri="{FF2B5EF4-FFF2-40B4-BE49-F238E27FC236}">
                <a16:creationId xmlns:a16="http://schemas.microsoft.com/office/drawing/2014/main" id="{1566763A-D3CD-0FB5-478E-3E836B8012A7}"/>
              </a:ext>
            </a:extLst>
          </p:cNvPr>
          <p:cNvSpPr txBox="1"/>
          <p:nvPr/>
        </p:nvSpPr>
        <p:spPr>
          <a:xfrm>
            <a:off x="9384686" y="1064325"/>
            <a:ext cx="1911096" cy="369332"/>
          </a:xfrm>
          <a:prstGeom prst="rect">
            <a:avLst/>
          </a:prstGeom>
          <a:noFill/>
        </p:spPr>
        <p:txBody>
          <a:bodyPr wrap="square" rtlCol="0">
            <a:spAutoFit/>
          </a:bodyPr>
          <a:lstStyle/>
          <a:p>
            <a:pPr algn="ctr"/>
            <a:r>
              <a:rPr lang="en-IN" sz="1800" dirty="0">
                <a:solidFill>
                  <a:schemeClr val="tx1"/>
                </a:solidFill>
              </a:rPr>
              <a:t>Promoter Group </a:t>
            </a:r>
          </a:p>
        </p:txBody>
      </p:sp>
      <p:cxnSp>
        <p:nvCxnSpPr>
          <p:cNvPr id="52" name="Straight Arrow Connector 51">
            <a:extLst>
              <a:ext uri="{FF2B5EF4-FFF2-40B4-BE49-F238E27FC236}">
                <a16:creationId xmlns:a16="http://schemas.microsoft.com/office/drawing/2014/main" id="{F07C80B6-B0D3-7B4C-3238-530623B3AF2C}"/>
              </a:ext>
            </a:extLst>
          </p:cNvPr>
          <p:cNvCxnSpPr>
            <a:cxnSpLocks/>
          </p:cNvCxnSpPr>
          <p:nvPr/>
        </p:nvCxnSpPr>
        <p:spPr>
          <a:xfrm>
            <a:off x="3852430" y="2311911"/>
            <a:ext cx="13896" cy="2132130"/>
          </a:xfrm>
          <a:prstGeom prst="straightConnector1">
            <a:avLst/>
          </a:prstGeom>
          <a:ln>
            <a:solidFill>
              <a:schemeClr val="accent2">
                <a:lumMod val="50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58" name="Rectangle: Rounded Corners 15">
            <a:extLst>
              <a:ext uri="{FF2B5EF4-FFF2-40B4-BE49-F238E27FC236}">
                <a16:creationId xmlns:a16="http://schemas.microsoft.com/office/drawing/2014/main" id="{1F7FD4D7-1D88-9FFE-5F01-B2D4239EF810}"/>
              </a:ext>
            </a:extLst>
          </p:cNvPr>
          <p:cNvSpPr/>
          <p:nvPr/>
        </p:nvSpPr>
        <p:spPr>
          <a:xfrm>
            <a:off x="1361396" y="5625810"/>
            <a:ext cx="1489130" cy="487810"/>
          </a:xfrm>
          <a:prstGeom prst="round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solidFill>
                  <a:schemeClr val="tx1"/>
                </a:solidFill>
              </a:rPr>
              <a:t>Company</a:t>
            </a:r>
          </a:p>
        </p:txBody>
      </p:sp>
      <p:sp>
        <p:nvSpPr>
          <p:cNvPr id="59" name="Rectangle: Rounded Corners 36">
            <a:extLst>
              <a:ext uri="{FF2B5EF4-FFF2-40B4-BE49-F238E27FC236}">
                <a16:creationId xmlns:a16="http://schemas.microsoft.com/office/drawing/2014/main" id="{B9AD795E-D00B-C414-57C0-23FF2C6D4D55}"/>
              </a:ext>
            </a:extLst>
          </p:cNvPr>
          <p:cNvSpPr/>
          <p:nvPr/>
        </p:nvSpPr>
        <p:spPr>
          <a:xfrm>
            <a:off x="1352252" y="4468899"/>
            <a:ext cx="1489131" cy="487810"/>
          </a:xfrm>
          <a:prstGeom prst="round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1400" dirty="0">
                <a:solidFill>
                  <a:schemeClr val="tx1"/>
                </a:solidFill>
              </a:rPr>
              <a:t>Company</a:t>
            </a:r>
          </a:p>
        </p:txBody>
      </p:sp>
      <p:sp>
        <p:nvSpPr>
          <p:cNvPr id="60" name="TextBox 59">
            <a:extLst>
              <a:ext uri="{FF2B5EF4-FFF2-40B4-BE49-F238E27FC236}">
                <a16:creationId xmlns:a16="http://schemas.microsoft.com/office/drawing/2014/main" id="{731422F2-ECB6-FC3A-98B8-3F64D3FE2DAB}"/>
              </a:ext>
            </a:extLst>
          </p:cNvPr>
          <p:cNvSpPr txBox="1"/>
          <p:nvPr/>
        </p:nvSpPr>
        <p:spPr>
          <a:xfrm>
            <a:off x="1093061" y="5029649"/>
            <a:ext cx="992035" cy="523220"/>
          </a:xfrm>
          <a:prstGeom prst="rect">
            <a:avLst/>
          </a:prstGeom>
          <a:noFill/>
        </p:spPr>
        <p:txBody>
          <a:bodyPr wrap="square" rtlCol="0">
            <a:spAutoFit/>
          </a:bodyPr>
          <a:lstStyle/>
          <a:p>
            <a:r>
              <a:rPr lang="en-IN" sz="1400" dirty="0"/>
              <a:t>20% or more</a:t>
            </a:r>
          </a:p>
        </p:txBody>
      </p:sp>
      <p:cxnSp>
        <p:nvCxnSpPr>
          <p:cNvPr id="62" name="Straight Arrow Connector 61">
            <a:extLst>
              <a:ext uri="{FF2B5EF4-FFF2-40B4-BE49-F238E27FC236}">
                <a16:creationId xmlns:a16="http://schemas.microsoft.com/office/drawing/2014/main" id="{4ACB3970-B98C-6D56-3F51-F41F14D72FB8}"/>
              </a:ext>
            </a:extLst>
          </p:cNvPr>
          <p:cNvCxnSpPr>
            <a:cxnSpLocks/>
          </p:cNvCxnSpPr>
          <p:nvPr/>
        </p:nvCxnSpPr>
        <p:spPr>
          <a:xfrm>
            <a:off x="2037945" y="4973786"/>
            <a:ext cx="4008" cy="652024"/>
          </a:xfrm>
          <a:prstGeom prst="straightConnector1">
            <a:avLst/>
          </a:prstGeom>
          <a:ln>
            <a:solidFill>
              <a:schemeClr val="accent2">
                <a:lumMod val="5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63" name="Straight Arrow Connector 62">
            <a:extLst>
              <a:ext uri="{FF2B5EF4-FFF2-40B4-BE49-F238E27FC236}">
                <a16:creationId xmlns:a16="http://schemas.microsoft.com/office/drawing/2014/main" id="{2E999419-E898-8721-8660-9874C6AF7EDF}"/>
              </a:ext>
            </a:extLst>
          </p:cNvPr>
          <p:cNvCxnSpPr>
            <a:cxnSpLocks/>
          </p:cNvCxnSpPr>
          <p:nvPr/>
        </p:nvCxnSpPr>
        <p:spPr>
          <a:xfrm>
            <a:off x="2022073" y="3862250"/>
            <a:ext cx="1593" cy="606649"/>
          </a:xfrm>
          <a:prstGeom prst="straightConnector1">
            <a:avLst/>
          </a:prstGeom>
          <a:ln>
            <a:solidFill>
              <a:schemeClr val="accent2">
                <a:lumMod val="50000"/>
              </a:schemeClr>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42181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2919AEA-28D8-DC05-4E54-FC37D46D658A}"/>
              </a:ext>
            </a:extLst>
          </p:cNvPr>
          <p:cNvSpPr/>
          <p:nvPr/>
        </p:nvSpPr>
        <p:spPr>
          <a:xfrm>
            <a:off x="6664251" y="1992385"/>
            <a:ext cx="5056106" cy="164422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A488E21-C1E1-0774-F8C2-65D8B7C78DC9}"/>
              </a:ext>
            </a:extLst>
          </p:cNvPr>
          <p:cNvSpPr/>
          <p:nvPr/>
        </p:nvSpPr>
        <p:spPr>
          <a:xfrm>
            <a:off x="457199" y="2024375"/>
            <a:ext cx="6002205" cy="1612234"/>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C74F9E5-6F35-03B6-0FFE-ECA0A61B7320}"/>
              </a:ext>
            </a:extLst>
          </p:cNvPr>
          <p:cNvSpPr>
            <a:spLocks noGrp="1"/>
          </p:cNvSpPr>
          <p:nvPr>
            <p:ph type="title"/>
          </p:nvPr>
        </p:nvSpPr>
        <p:spPr/>
        <p:txBody>
          <a:bodyPr/>
          <a:lstStyle/>
          <a:p>
            <a:r>
              <a:rPr lang="en-US"/>
              <a:t>Promoter's Contribution and Lock-in Requirements</a:t>
            </a:r>
          </a:p>
        </p:txBody>
      </p:sp>
      <p:sp>
        <p:nvSpPr>
          <p:cNvPr id="4" name="Text Placeholder 3">
            <a:extLst>
              <a:ext uri="{FF2B5EF4-FFF2-40B4-BE49-F238E27FC236}">
                <a16:creationId xmlns:a16="http://schemas.microsoft.com/office/drawing/2014/main" id="{0F2767CB-2A27-1D2B-B82F-BCA6EF3AD905}"/>
              </a:ext>
            </a:extLst>
          </p:cNvPr>
          <p:cNvSpPr>
            <a:spLocks noGrp="1"/>
          </p:cNvSpPr>
          <p:nvPr>
            <p:ph type="body" sz="quarter" idx="14"/>
          </p:nvPr>
        </p:nvSpPr>
        <p:spPr/>
        <p:txBody>
          <a:bodyPr/>
          <a:lstStyle/>
          <a:p>
            <a:r>
              <a:rPr lang="en-US" dirty="0"/>
              <a:t>AIFs and FVCI can bring in contribution in shortfall of minimum promoter contribution</a:t>
            </a:r>
          </a:p>
        </p:txBody>
      </p:sp>
      <p:sp>
        <p:nvSpPr>
          <p:cNvPr id="5" name="TextBox 4">
            <a:extLst>
              <a:ext uri="{FF2B5EF4-FFF2-40B4-BE49-F238E27FC236}">
                <a16:creationId xmlns:a16="http://schemas.microsoft.com/office/drawing/2014/main" id="{4F78BA1A-3A55-F6F3-C02D-8837DE19BEEF}"/>
              </a:ext>
            </a:extLst>
          </p:cNvPr>
          <p:cNvSpPr txBox="1"/>
          <p:nvPr/>
        </p:nvSpPr>
        <p:spPr>
          <a:xfrm>
            <a:off x="467138" y="2180839"/>
            <a:ext cx="5930721" cy="1384995"/>
          </a:xfrm>
          <a:prstGeom prst="rect">
            <a:avLst/>
          </a:prstGeom>
          <a:noFill/>
        </p:spPr>
        <p:txBody>
          <a:bodyPr wrap="square">
            <a:spAutoFit/>
          </a:bodyPr>
          <a:lstStyle/>
          <a:p>
            <a:pPr marL="285750" indent="-285750">
              <a:buFont typeface="Arial" panose="020B0604020202020204" pitchFamily="34" charset="0"/>
              <a:buChar char="•"/>
            </a:pPr>
            <a:r>
              <a:rPr lang="en-US" sz="1200" dirty="0"/>
              <a:t>Shares acquired in last 3 years:</a:t>
            </a:r>
          </a:p>
          <a:p>
            <a:pPr marL="538163" indent="-234950" algn="just">
              <a:buFont typeface="System Font Regular"/>
              <a:buChar char="⎼"/>
            </a:pPr>
            <a:r>
              <a:rPr lang="en-US" sz="1200" dirty="0"/>
              <a:t>for consideration other than cash and revaluation of assets/ capitalization of intangibles</a:t>
            </a:r>
          </a:p>
          <a:p>
            <a:pPr marL="538163" indent="-234950" algn="just">
              <a:buFont typeface="System Font Regular"/>
              <a:buChar char="⎼"/>
            </a:pPr>
            <a:r>
              <a:rPr lang="en-US" sz="1200" dirty="0"/>
              <a:t>resulting from bonus issue from revaluation reserves/ unrealized profits</a:t>
            </a:r>
          </a:p>
          <a:p>
            <a:pPr marL="538163" indent="-234950" algn="just">
              <a:buFont typeface="System Font Regular"/>
              <a:buChar char="⎼"/>
            </a:pPr>
            <a:r>
              <a:rPr lang="en-US" sz="1200" dirty="0"/>
              <a:t>bonus on ineligible shares</a:t>
            </a:r>
          </a:p>
          <a:p>
            <a:pPr marL="285750" indent="-285750">
              <a:buFont typeface="Arial" panose="020B0604020202020204" pitchFamily="34" charset="0"/>
              <a:buChar char="•"/>
            </a:pPr>
            <a:r>
              <a:rPr lang="en-US" sz="1200" dirty="0"/>
              <a:t>Shares acquired in last 1 year at a price lower than the IPO price</a:t>
            </a:r>
          </a:p>
          <a:p>
            <a:pPr marL="285750" indent="-285750">
              <a:buFont typeface="Arial" panose="020B0604020202020204" pitchFamily="34" charset="0"/>
              <a:buChar char="•"/>
            </a:pPr>
            <a:r>
              <a:rPr lang="en-US" sz="1200" dirty="0"/>
              <a:t>Pledged Shares</a:t>
            </a:r>
          </a:p>
        </p:txBody>
      </p:sp>
      <p:sp>
        <p:nvSpPr>
          <p:cNvPr id="10" name="Pentagon 9">
            <a:extLst>
              <a:ext uri="{FF2B5EF4-FFF2-40B4-BE49-F238E27FC236}">
                <a16:creationId xmlns:a16="http://schemas.microsoft.com/office/drawing/2014/main" id="{9D35226F-F84B-89A3-9E37-9E098BEF53CD}"/>
              </a:ext>
            </a:extLst>
          </p:cNvPr>
          <p:cNvSpPr/>
          <p:nvPr/>
        </p:nvSpPr>
        <p:spPr>
          <a:xfrm>
            <a:off x="6664251" y="1811339"/>
            <a:ext cx="2459652" cy="372492"/>
          </a:xfrm>
          <a:prstGeom prst="homePlat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a:solidFill>
                  <a:schemeClr val="tx1"/>
                </a:solidFill>
              </a:rPr>
              <a:t>Promoter Contribution</a:t>
            </a:r>
          </a:p>
        </p:txBody>
      </p:sp>
      <p:sp>
        <p:nvSpPr>
          <p:cNvPr id="11" name="TextBox 10">
            <a:extLst>
              <a:ext uri="{FF2B5EF4-FFF2-40B4-BE49-F238E27FC236}">
                <a16:creationId xmlns:a16="http://schemas.microsoft.com/office/drawing/2014/main" id="{84FB9A43-63D5-C03B-B50F-91D632BF2B34}"/>
              </a:ext>
            </a:extLst>
          </p:cNvPr>
          <p:cNvSpPr txBox="1"/>
          <p:nvPr/>
        </p:nvSpPr>
        <p:spPr>
          <a:xfrm>
            <a:off x="6664251" y="2155408"/>
            <a:ext cx="5060610" cy="1384995"/>
          </a:xfrm>
          <a:prstGeom prst="rect">
            <a:avLst/>
          </a:prstGeom>
          <a:noFill/>
        </p:spPr>
        <p:txBody>
          <a:bodyPr wrap="square">
            <a:spAutoFit/>
          </a:bodyPr>
          <a:lstStyle/>
          <a:p>
            <a:pPr marL="285750" indent="-285750">
              <a:buFont typeface="Arial" panose="020B0604020202020204" pitchFamily="34" charset="0"/>
              <a:buChar char="•"/>
            </a:pPr>
            <a:r>
              <a:rPr lang="en-US" sz="1200" dirty="0"/>
              <a:t>20% Post Issue Capital held by Promoters locked-in for 18 months*</a:t>
            </a:r>
          </a:p>
          <a:p>
            <a:pPr marL="285750" indent="-285750">
              <a:buFont typeface="Arial" panose="020B0604020202020204" pitchFamily="34" charset="0"/>
              <a:buChar char="•"/>
            </a:pPr>
            <a:r>
              <a:rPr lang="en-US" sz="1200" dirty="0"/>
              <a:t>Promoter Contribution to be calculated on the basis of the post-issue expanded capital:</a:t>
            </a:r>
          </a:p>
          <a:p>
            <a:pPr marL="538163" indent="-234950" algn="just">
              <a:buFont typeface="System Font Regular"/>
              <a:buChar char="⎼"/>
            </a:pPr>
            <a:r>
              <a:rPr lang="en-US" sz="1200" dirty="0"/>
              <a:t>assuming full conversion of any convertible securities into equity shares</a:t>
            </a:r>
          </a:p>
          <a:p>
            <a:pPr marL="538163" indent="-234950" algn="just">
              <a:buFont typeface="System Font Regular"/>
              <a:buChar char="⎼"/>
            </a:pPr>
            <a:r>
              <a:rPr lang="en-US" sz="1200" dirty="0"/>
              <a:t>assuming exercise of all vested options, where any ESOPs are outstanding at the time of IPO</a:t>
            </a:r>
          </a:p>
        </p:txBody>
      </p:sp>
      <p:sp>
        <p:nvSpPr>
          <p:cNvPr id="14" name="Pentagon 13">
            <a:extLst>
              <a:ext uri="{FF2B5EF4-FFF2-40B4-BE49-F238E27FC236}">
                <a16:creationId xmlns:a16="http://schemas.microsoft.com/office/drawing/2014/main" id="{83F5004B-F31E-9055-4615-4EE21125FE84}"/>
              </a:ext>
            </a:extLst>
          </p:cNvPr>
          <p:cNvSpPr/>
          <p:nvPr/>
        </p:nvSpPr>
        <p:spPr>
          <a:xfrm>
            <a:off x="463296" y="1811339"/>
            <a:ext cx="1976948" cy="372492"/>
          </a:xfrm>
          <a:prstGeom prst="homePlat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a:solidFill>
                  <a:schemeClr val="tx1"/>
                </a:solidFill>
              </a:rPr>
              <a:t>Ineligible Shares</a:t>
            </a:r>
          </a:p>
        </p:txBody>
      </p:sp>
      <p:grpSp>
        <p:nvGrpSpPr>
          <p:cNvPr id="22" name="Group 21">
            <a:extLst>
              <a:ext uri="{FF2B5EF4-FFF2-40B4-BE49-F238E27FC236}">
                <a16:creationId xmlns:a16="http://schemas.microsoft.com/office/drawing/2014/main" id="{F19DB0AF-893D-0BF0-3D26-C6F7955984C7}"/>
              </a:ext>
            </a:extLst>
          </p:cNvPr>
          <p:cNvGrpSpPr/>
          <p:nvPr/>
        </p:nvGrpSpPr>
        <p:grpSpPr>
          <a:xfrm>
            <a:off x="-108689" y="3608214"/>
            <a:ext cx="2548933" cy="1699289"/>
            <a:chOff x="305981" y="4609872"/>
            <a:chExt cx="2548933" cy="1699289"/>
          </a:xfrm>
        </p:grpSpPr>
        <p:graphicFrame>
          <p:nvGraphicFramePr>
            <p:cNvPr id="13" name="Chart 12">
              <a:extLst>
                <a:ext uri="{FF2B5EF4-FFF2-40B4-BE49-F238E27FC236}">
                  <a16:creationId xmlns:a16="http://schemas.microsoft.com/office/drawing/2014/main" id="{170ABBE3-6285-0369-00F4-E0131FB0D1B9}"/>
                </a:ext>
              </a:extLst>
            </p:cNvPr>
            <p:cNvGraphicFramePr/>
            <p:nvPr/>
          </p:nvGraphicFramePr>
          <p:xfrm>
            <a:off x="305981" y="4609872"/>
            <a:ext cx="2548933" cy="1699289"/>
          </p:xfrm>
          <a:graphic>
            <a:graphicData uri="http://schemas.openxmlformats.org/drawingml/2006/chart">
              <c:chart xmlns:c="http://schemas.openxmlformats.org/drawingml/2006/chart" xmlns:r="http://schemas.openxmlformats.org/officeDocument/2006/relationships" r:id="rId3"/>
            </a:graphicData>
          </a:graphic>
        </p:graphicFrame>
        <p:sp>
          <p:nvSpPr>
            <p:cNvPr id="17" name="TextBox 16">
              <a:extLst>
                <a:ext uri="{FF2B5EF4-FFF2-40B4-BE49-F238E27FC236}">
                  <a16:creationId xmlns:a16="http://schemas.microsoft.com/office/drawing/2014/main" id="{56AA6635-6216-A077-89F7-3E93AE089D99}"/>
                </a:ext>
              </a:extLst>
            </p:cNvPr>
            <p:cNvSpPr txBox="1"/>
            <p:nvPr/>
          </p:nvSpPr>
          <p:spPr>
            <a:xfrm>
              <a:off x="1153160" y="4819436"/>
              <a:ext cx="367408" cy="276999"/>
            </a:xfrm>
            <a:prstGeom prst="rect">
              <a:avLst/>
            </a:prstGeom>
            <a:noFill/>
          </p:spPr>
          <p:txBody>
            <a:bodyPr wrap="none" rtlCol="0">
              <a:spAutoFit/>
            </a:bodyPr>
            <a:lstStyle/>
            <a:p>
              <a:r>
                <a:rPr lang="en-US" sz="1200" b="1" dirty="0">
                  <a:solidFill>
                    <a:schemeClr val="bg1"/>
                  </a:solidFill>
                </a:rPr>
                <a:t>15</a:t>
              </a:r>
            </a:p>
          </p:txBody>
        </p:sp>
      </p:grpSp>
      <p:grpSp>
        <p:nvGrpSpPr>
          <p:cNvPr id="23" name="Group 22">
            <a:extLst>
              <a:ext uri="{FF2B5EF4-FFF2-40B4-BE49-F238E27FC236}">
                <a16:creationId xmlns:a16="http://schemas.microsoft.com/office/drawing/2014/main" id="{6F58EF62-9A4C-DEDA-38D5-F3609F4E3A36}"/>
              </a:ext>
            </a:extLst>
          </p:cNvPr>
          <p:cNvGrpSpPr/>
          <p:nvPr/>
        </p:nvGrpSpPr>
        <p:grpSpPr>
          <a:xfrm>
            <a:off x="1981930" y="4094777"/>
            <a:ext cx="9576085" cy="646331"/>
            <a:chOff x="2396600" y="5096435"/>
            <a:chExt cx="9576085" cy="646331"/>
          </a:xfrm>
        </p:grpSpPr>
        <p:sp>
          <p:nvSpPr>
            <p:cNvPr id="18" name="TextBox 17">
              <a:extLst>
                <a:ext uri="{FF2B5EF4-FFF2-40B4-BE49-F238E27FC236}">
                  <a16:creationId xmlns:a16="http://schemas.microsoft.com/office/drawing/2014/main" id="{1E3732F6-E2A0-A3A2-C143-043414E90EF6}"/>
                </a:ext>
              </a:extLst>
            </p:cNvPr>
            <p:cNvSpPr txBox="1"/>
            <p:nvPr/>
          </p:nvSpPr>
          <p:spPr>
            <a:xfrm>
              <a:off x="2396600" y="5096435"/>
              <a:ext cx="9576085" cy="646331"/>
            </a:xfrm>
            <a:prstGeom prst="rect">
              <a:avLst/>
            </a:prstGeom>
            <a:noFill/>
          </p:spPr>
          <p:txBody>
            <a:bodyPr wrap="square">
              <a:spAutoFit/>
            </a:bodyPr>
            <a:lstStyle/>
            <a:p>
              <a:pPr marL="285750" indent="-285750">
                <a:buFont typeface="Arial" panose="020B0604020202020204" pitchFamily="34" charset="0"/>
                <a:buChar char="•"/>
              </a:pPr>
              <a:r>
                <a:rPr lang="en-US" sz="1200" dirty="0"/>
                <a:t>Public Shareholders Allotted in IP0   - No Lock-in for main book, anchor investors to lock-in 50% of 30 days and balance for 90 days </a:t>
              </a:r>
            </a:p>
            <a:p>
              <a:pPr marL="285750" indent="-285750">
                <a:buFont typeface="Arial" panose="020B0604020202020204" pitchFamily="34" charset="0"/>
                <a:buChar char="•"/>
              </a:pPr>
              <a:r>
                <a:rPr lang="en-US" sz="1200" dirty="0"/>
                <a:t>Promoter's Minimum Contribution   - Locked-in for 18 months from the date of Allotment</a:t>
              </a:r>
              <a:r>
                <a:rPr lang="en-US" sz="1200" baseline="30000" dirty="0"/>
                <a:t>#</a:t>
              </a:r>
            </a:p>
            <a:p>
              <a:pPr marL="285750" indent="-285750">
                <a:buFont typeface="Arial" panose="020B0604020202020204" pitchFamily="34" charset="0"/>
                <a:buChar char="•"/>
              </a:pPr>
              <a:r>
                <a:rPr lang="en-US" sz="1200" dirty="0"/>
                <a:t>Remaining Pre-Issue Shareholding    - Locked-in for 6 months from the date of Allotment</a:t>
              </a:r>
            </a:p>
          </p:txBody>
        </p:sp>
        <p:sp>
          <p:nvSpPr>
            <p:cNvPr id="19" name="Rectangle 18">
              <a:extLst>
                <a:ext uri="{FF2B5EF4-FFF2-40B4-BE49-F238E27FC236}">
                  <a16:creationId xmlns:a16="http://schemas.microsoft.com/office/drawing/2014/main" id="{5C2608E3-59C5-4F77-A3EC-755664638778}"/>
                </a:ext>
              </a:extLst>
            </p:cNvPr>
            <p:cNvSpPr/>
            <p:nvPr/>
          </p:nvSpPr>
          <p:spPr>
            <a:xfrm>
              <a:off x="2472411" y="5187987"/>
              <a:ext cx="112697" cy="11269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0" name="Rectangle 19">
              <a:extLst>
                <a:ext uri="{FF2B5EF4-FFF2-40B4-BE49-F238E27FC236}">
                  <a16:creationId xmlns:a16="http://schemas.microsoft.com/office/drawing/2014/main" id="{B95886E6-B5A8-3255-A633-3BB91B3A4D80}"/>
                </a:ext>
              </a:extLst>
            </p:cNvPr>
            <p:cNvSpPr/>
            <p:nvPr/>
          </p:nvSpPr>
          <p:spPr>
            <a:xfrm>
              <a:off x="2472411" y="5369760"/>
              <a:ext cx="112697" cy="11269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21" name="Rectangle 20">
              <a:extLst>
                <a:ext uri="{FF2B5EF4-FFF2-40B4-BE49-F238E27FC236}">
                  <a16:creationId xmlns:a16="http://schemas.microsoft.com/office/drawing/2014/main" id="{2B470312-35B5-3B92-3F47-963652EA11E0}"/>
                </a:ext>
              </a:extLst>
            </p:cNvPr>
            <p:cNvSpPr/>
            <p:nvPr/>
          </p:nvSpPr>
          <p:spPr>
            <a:xfrm>
              <a:off x="2472411" y="5551533"/>
              <a:ext cx="112697" cy="112697"/>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grpSp>
      <p:sp>
        <p:nvSpPr>
          <p:cNvPr id="29" name="TextBox 28">
            <a:extLst>
              <a:ext uri="{FF2B5EF4-FFF2-40B4-BE49-F238E27FC236}">
                <a16:creationId xmlns:a16="http://schemas.microsoft.com/office/drawing/2014/main" id="{499D7A83-408D-4219-0A84-69425081F90A}"/>
              </a:ext>
            </a:extLst>
          </p:cNvPr>
          <p:cNvSpPr txBox="1"/>
          <p:nvPr/>
        </p:nvSpPr>
        <p:spPr>
          <a:xfrm>
            <a:off x="1981931" y="4903958"/>
            <a:ext cx="9752869" cy="646331"/>
          </a:xfrm>
          <a:prstGeom prst="rect">
            <a:avLst/>
          </a:prstGeom>
          <a:noFill/>
        </p:spPr>
        <p:txBody>
          <a:bodyPr wrap="square">
            <a:spAutoFit/>
          </a:bodyPr>
          <a:lstStyle/>
          <a:p>
            <a:r>
              <a:rPr lang="en-US" sz="1200" dirty="0"/>
              <a:t>Exemption from lock-in available to:</a:t>
            </a:r>
          </a:p>
          <a:p>
            <a:pPr marL="268288" indent="-268288" algn="just">
              <a:buFont typeface="Arial" panose="020B0604020202020204" pitchFamily="34" charset="0"/>
              <a:buChar char="•"/>
            </a:pPr>
            <a:r>
              <a:rPr lang="en-US" sz="1200" dirty="0"/>
              <a:t>Shares allotted to employees/ ex-employees under ES0P or ESPS prior to IPO with requisite disclosures in DRHP</a:t>
            </a:r>
          </a:p>
          <a:p>
            <a:pPr marL="268288" indent="-268288" algn="just">
              <a:buFont typeface="Arial" panose="020B0604020202020204" pitchFamily="34" charset="0"/>
              <a:buChar char="•"/>
            </a:pPr>
            <a:r>
              <a:rPr lang="en-US" sz="1200" dirty="0"/>
              <a:t>Shares held by VCF, AIF (category I or II) or FVCI, as long as the shares have been locked-in for 6 months from purchase</a:t>
            </a:r>
          </a:p>
        </p:txBody>
      </p:sp>
      <p:sp>
        <p:nvSpPr>
          <p:cNvPr id="30" name="Rectangle 29">
            <a:extLst>
              <a:ext uri="{FF2B5EF4-FFF2-40B4-BE49-F238E27FC236}">
                <a16:creationId xmlns:a16="http://schemas.microsoft.com/office/drawing/2014/main" id="{A96609E6-966F-9E6E-E9B3-30493B8307F1}"/>
              </a:ext>
            </a:extLst>
          </p:cNvPr>
          <p:cNvSpPr/>
          <p:nvPr/>
        </p:nvSpPr>
        <p:spPr>
          <a:xfrm>
            <a:off x="467138" y="5697411"/>
            <a:ext cx="11253219" cy="300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aseline="30000" dirty="0">
                <a:solidFill>
                  <a:schemeClr val="tx1"/>
                </a:solidFill>
              </a:rPr>
              <a:t># </a:t>
            </a:r>
            <a:r>
              <a:rPr lang="en-US" sz="1200" dirty="0">
                <a:solidFill>
                  <a:schemeClr val="tx1"/>
                </a:solidFill>
              </a:rPr>
              <a:t>Promoter’s Lock-in: 20% Post Issue Capital held by Promoters locked-in for 18 months*; Remaining Pre-IPO Shares Locked-in for 6 months**</a:t>
            </a:r>
          </a:p>
        </p:txBody>
      </p:sp>
      <p:grpSp>
        <p:nvGrpSpPr>
          <p:cNvPr id="8" name="Group 7">
            <a:extLst>
              <a:ext uri="{FF2B5EF4-FFF2-40B4-BE49-F238E27FC236}">
                <a16:creationId xmlns:a16="http://schemas.microsoft.com/office/drawing/2014/main" id="{2CE5D05B-01A2-B113-28EC-0D330774772F}"/>
              </a:ext>
            </a:extLst>
          </p:cNvPr>
          <p:cNvGrpSpPr/>
          <p:nvPr/>
        </p:nvGrpSpPr>
        <p:grpSpPr>
          <a:xfrm>
            <a:off x="467138" y="6020107"/>
            <a:ext cx="11253219" cy="648798"/>
            <a:chOff x="768859" y="8801613"/>
            <a:chExt cx="8244715" cy="648798"/>
          </a:xfrm>
        </p:grpSpPr>
        <p:sp>
          <p:nvSpPr>
            <p:cNvPr id="31" name="TextBox 30">
              <a:extLst>
                <a:ext uri="{FF2B5EF4-FFF2-40B4-BE49-F238E27FC236}">
                  <a16:creationId xmlns:a16="http://schemas.microsoft.com/office/drawing/2014/main" id="{893247A5-ED7C-06EA-E21F-525A249E48CE}"/>
                </a:ext>
              </a:extLst>
            </p:cNvPr>
            <p:cNvSpPr txBox="1"/>
            <p:nvPr/>
          </p:nvSpPr>
          <p:spPr>
            <a:xfrm>
              <a:off x="1653716" y="8804080"/>
              <a:ext cx="7359858" cy="646331"/>
            </a:xfrm>
            <a:prstGeom prst="rect">
              <a:avLst/>
            </a:prstGeom>
            <a:noFill/>
          </p:spPr>
          <p:txBody>
            <a:bodyPr wrap="square">
              <a:spAutoFit/>
            </a:bodyPr>
            <a:lstStyle/>
            <a:p>
              <a:pPr algn="just"/>
              <a:r>
                <a:rPr lang="en-US" sz="1200" dirty="0"/>
                <a:t>in case IPO has fresh component and majority of fresh issue proposed to be utilized for capital expenditure that includes civil work, misc. fixed assets, purchase of land, building, plant and machinery and </a:t>
              </a:r>
              <a:r>
                <a:rPr lang="en-US" sz="1200" b="1" dirty="0"/>
                <a:t>repayment of loan obtained for capex etc</a:t>
              </a:r>
              <a:r>
                <a:rPr lang="en-US" sz="1200" dirty="0"/>
                <a:t>.</a:t>
              </a:r>
            </a:p>
          </p:txBody>
        </p:sp>
        <p:sp>
          <p:nvSpPr>
            <p:cNvPr id="35" name="TextBox 34">
              <a:extLst>
                <a:ext uri="{FF2B5EF4-FFF2-40B4-BE49-F238E27FC236}">
                  <a16:creationId xmlns:a16="http://schemas.microsoft.com/office/drawing/2014/main" id="{81CA3F9A-09AF-0EB6-19A6-73C8A60B095A}"/>
                </a:ext>
              </a:extLst>
            </p:cNvPr>
            <p:cNvSpPr txBox="1"/>
            <p:nvPr/>
          </p:nvSpPr>
          <p:spPr>
            <a:xfrm>
              <a:off x="768859" y="8801613"/>
              <a:ext cx="859166" cy="461665"/>
            </a:xfrm>
            <a:prstGeom prst="rect">
              <a:avLst/>
            </a:prstGeom>
            <a:noFill/>
          </p:spPr>
          <p:txBody>
            <a:bodyPr wrap="square">
              <a:spAutoFit/>
            </a:bodyPr>
            <a:lstStyle/>
            <a:p>
              <a:pPr algn="just"/>
              <a:r>
                <a:rPr lang="en-US" sz="1200"/>
                <a:t>*3 years</a:t>
              </a:r>
            </a:p>
            <a:p>
              <a:pPr algn="just"/>
              <a:r>
                <a:rPr lang="en-US" sz="1200"/>
                <a:t>* * 1 year</a:t>
              </a:r>
            </a:p>
          </p:txBody>
        </p:sp>
        <p:sp>
          <p:nvSpPr>
            <p:cNvPr id="36" name="Right Brace 35">
              <a:extLst>
                <a:ext uri="{FF2B5EF4-FFF2-40B4-BE49-F238E27FC236}">
                  <a16:creationId xmlns:a16="http://schemas.microsoft.com/office/drawing/2014/main" id="{62720A75-175A-4928-8900-AA37DC03791A}"/>
                </a:ext>
              </a:extLst>
            </p:cNvPr>
            <p:cNvSpPr/>
            <p:nvPr/>
          </p:nvSpPr>
          <p:spPr>
            <a:xfrm>
              <a:off x="1509812" y="8929576"/>
              <a:ext cx="118213" cy="205740"/>
            </a:xfrm>
            <a:prstGeom prst="rightBrace">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2079089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D66B2-1CDC-744F-A2C2-9112F85AE456}"/>
              </a:ext>
            </a:extLst>
          </p:cNvPr>
          <p:cNvSpPr>
            <a:spLocks noGrp="1"/>
          </p:cNvSpPr>
          <p:nvPr>
            <p:ph type="title"/>
          </p:nvPr>
        </p:nvSpPr>
        <p:spPr/>
        <p:txBody>
          <a:bodyPr/>
          <a:lstStyle/>
          <a:p>
            <a:r>
              <a:rPr lang="en-US"/>
              <a:t>Financial Information and Auditor Comfort</a:t>
            </a:r>
          </a:p>
        </p:txBody>
      </p:sp>
      <p:sp>
        <p:nvSpPr>
          <p:cNvPr id="12" name="Rectangle 11">
            <a:extLst>
              <a:ext uri="{FF2B5EF4-FFF2-40B4-BE49-F238E27FC236}">
                <a16:creationId xmlns:a16="http://schemas.microsoft.com/office/drawing/2014/main" id="{954DDCFA-A38F-94B2-DAFB-9B9A691B107B}"/>
              </a:ext>
            </a:extLst>
          </p:cNvPr>
          <p:cNvSpPr/>
          <p:nvPr/>
        </p:nvSpPr>
        <p:spPr>
          <a:xfrm>
            <a:off x="1772558" y="5146728"/>
            <a:ext cx="9962241" cy="125407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A6FEF6D-20B6-84CB-5F85-1AC18941A54C}"/>
              </a:ext>
            </a:extLst>
          </p:cNvPr>
          <p:cNvSpPr/>
          <p:nvPr/>
        </p:nvSpPr>
        <p:spPr>
          <a:xfrm>
            <a:off x="1731919" y="3543409"/>
            <a:ext cx="9962240" cy="146768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FB45DEE-94A7-E983-E9B5-28F042D65455}"/>
              </a:ext>
            </a:extLst>
          </p:cNvPr>
          <p:cNvSpPr/>
          <p:nvPr/>
        </p:nvSpPr>
        <p:spPr>
          <a:xfrm>
            <a:off x="955154" y="1578670"/>
            <a:ext cx="10779645" cy="185033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9D1AC07-D59A-9306-435E-528789F858DD}"/>
              </a:ext>
            </a:extLst>
          </p:cNvPr>
          <p:cNvSpPr txBox="1"/>
          <p:nvPr/>
        </p:nvSpPr>
        <p:spPr>
          <a:xfrm>
            <a:off x="1861899" y="1696376"/>
            <a:ext cx="9842422" cy="1615827"/>
          </a:xfrm>
          <a:prstGeom prst="rect">
            <a:avLst/>
          </a:prstGeom>
          <a:noFill/>
        </p:spPr>
        <p:txBody>
          <a:bodyPr wrap="square" lIns="91440" tIns="45720" rIns="91440" bIns="45720" anchor="t">
            <a:spAutoFit/>
          </a:bodyPr>
          <a:lstStyle/>
          <a:p>
            <a:pPr marL="285750" indent="-285750" algn="just">
              <a:buFont typeface="Arial" panose="020B0604020202020204" pitchFamily="34" charset="0"/>
              <a:buChar char="•"/>
            </a:pPr>
            <a:r>
              <a:rPr lang="en-US" sz="1400" dirty="0"/>
              <a:t>Auditor's Examination Report on Audited Restated Consolidated Financial Statements of the Company for the last 3 FYs " Interim Audited Restated Consolidated Financials: Not older than 6 months from filing (Indian law)</a:t>
            </a:r>
          </a:p>
          <a:p>
            <a:pPr marL="538163" indent="-234950" algn="just">
              <a:buFont typeface="System Font Regular"/>
              <a:buChar char="⎼"/>
            </a:pPr>
            <a:r>
              <a:rPr lang="en-US" sz="1500" dirty="0"/>
              <a:t>For a Rule 144A Offering: Not older than 135 days</a:t>
            </a:r>
          </a:p>
          <a:p>
            <a:pPr marL="285750" indent="-285750" algn="just">
              <a:buFont typeface="Arial" panose="020B0604020202020204" pitchFamily="34" charset="0"/>
              <a:buChar char="•"/>
            </a:pPr>
            <a:r>
              <a:rPr lang="en-US" sz="1400" dirty="0"/>
              <a:t>Financials for all 3 FYs to be disclosed as per IND AS and be subjected to special purpose audit</a:t>
            </a:r>
          </a:p>
          <a:p>
            <a:pPr marL="285750" indent="-285750" algn="just">
              <a:buFont typeface="Arial" panose="020B0604020202020204" pitchFamily="34" charset="0"/>
              <a:buChar char="•"/>
            </a:pPr>
            <a:r>
              <a:rPr lang="en-US" sz="1400" dirty="0"/>
              <a:t>Standalone audited financial statements for last 3 years of Issuer and Material Subsidiaries (contributes 10% or more to Turnover/ Net worth/ PBT in the annual consolidated financials in the respective years) to be uploaded on Issuer's website</a:t>
            </a:r>
          </a:p>
          <a:p>
            <a:pPr marL="285750" indent="-285750" algn="just">
              <a:buFont typeface="Arial" panose="020B0604020202020204" pitchFamily="34" charset="0"/>
              <a:buChar char="•"/>
            </a:pPr>
            <a:r>
              <a:rPr lang="en-US" sz="1400" dirty="0"/>
              <a:t>Auditor to be subjected to Peer Review and hold certificate issued by ICAI</a:t>
            </a:r>
          </a:p>
        </p:txBody>
      </p:sp>
      <p:sp>
        <p:nvSpPr>
          <p:cNvPr id="6" name="Rectangle 5">
            <a:extLst>
              <a:ext uri="{FF2B5EF4-FFF2-40B4-BE49-F238E27FC236}">
                <a16:creationId xmlns:a16="http://schemas.microsoft.com/office/drawing/2014/main" id="{4C583D69-A327-538C-F824-873B7FB65BA4}"/>
              </a:ext>
            </a:extLst>
          </p:cNvPr>
          <p:cNvSpPr/>
          <p:nvPr/>
        </p:nvSpPr>
        <p:spPr>
          <a:xfrm>
            <a:off x="457199" y="1578670"/>
            <a:ext cx="1384379" cy="185033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Audited Restated Financial Statements</a:t>
            </a:r>
          </a:p>
        </p:txBody>
      </p:sp>
      <p:sp>
        <p:nvSpPr>
          <p:cNvPr id="11" name="Rectangle 10">
            <a:extLst>
              <a:ext uri="{FF2B5EF4-FFF2-40B4-BE49-F238E27FC236}">
                <a16:creationId xmlns:a16="http://schemas.microsoft.com/office/drawing/2014/main" id="{FE116A9C-DFD5-BC65-5B74-1CFD5C47CFFD}"/>
              </a:ext>
            </a:extLst>
          </p:cNvPr>
          <p:cNvSpPr/>
          <p:nvPr/>
        </p:nvSpPr>
        <p:spPr>
          <a:xfrm>
            <a:off x="457200" y="3534510"/>
            <a:ext cx="1384379" cy="1486739"/>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Proforma Financials</a:t>
            </a:r>
          </a:p>
        </p:txBody>
      </p:sp>
      <p:sp>
        <p:nvSpPr>
          <p:cNvPr id="13" name="TextBox 12">
            <a:extLst>
              <a:ext uri="{FF2B5EF4-FFF2-40B4-BE49-F238E27FC236}">
                <a16:creationId xmlns:a16="http://schemas.microsoft.com/office/drawing/2014/main" id="{562469A2-FBA4-8A82-A51D-6D45B76D8BFE}"/>
              </a:ext>
            </a:extLst>
          </p:cNvPr>
          <p:cNvSpPr txBox="1"/>
          <p:nvPr/>
        </p:nvSpPr>
        <p:spPr>
          <a:xfrm>
            <a:off x="1892378" y="3631896"/>
            <a:ext cx="9847289" cy="1384995"/>
          </a:xfrm>
          <a:prstGeom prst="rect">
            <a:avLst/>
          </a:prstGeom>
          <a:noFill/>
        </p:spPr>
        <p:txBody>
          <a:bodyPr wrap="square" lIns="91440" tIns="45720" rIns="91440" bIns="45720" anchor="t">
            <a:spAutoFit/>
          </a:bodyPr>
          <a:lstStyle/>
          <a:p>
            <a:pPr marL="285750" indent="-285750" algn="just">
              <a:buFont typeface="Arial" panose="020B0604020202020204" pitchFamily="34" charset="0"/>
              <a:buChar char="•"/>
            </a:pPr>
            <a:r>
              <a:rPr lang="en-US" sz="1400" dirty="0"/>
              <a:t>Required in case of acquisition/ sale of Material Subsidiary or businesses after the end of the latest disclosed financial results</a:t>
            </a:r>
          </a:p>
          <a:p>
            <a:pPr marL="285750" indent="-285750" algn="just">
              <a:buFont typeface="Arial" panose="020B0604020202020204" pitchFamily="34" charset="0"/>
              <a:buChar char="•"/>
            </a:pPr>
            <a:r>
              <a:rPr lang="en-US" sz="1400" dirty="0"/>
              <a:t>Subsidiary/ Business is material if it contributes 20% or more to turnover, net worth or PBT in the latest annual consolidated financials of Issuer</a:t>
            </a:r>
          </a:p>
          <a:p>
            <a:pPr marL="285750" indent="-285750" algn="just">
              <a:buFont typeface="Arial" panose="020B0604020202020204" pitchFamily="34" charset="0"/>
              <a:buChar char="•"/>
            </a:pPr>
            <a:r>
              <a:rPr lang="en-US" sz="1400" dirty="0"/>
              <a:t>Proforma financials cover latest FY and interim period</a:t>
            </a:r>
          </a:p>
          <a:p>
            <a:pPr marL="285750" indent="-285750" algn="just">
              <a:buFont typeface="Arial" panose="020B0604020202020204" pitchFamily="34" charset="0"/>
              <a:buChar char="•"/>
            </a:pPr>
            <a:r>
              <a:rPr lang="en-US" sz="1400" dirty="0"/>
              <a:t>Voluntary Proforma financials</a:t>
            </a:r>
          </a:p>
        </p:txBody>
      </p:sp>
      <p:sp>
        <p:nvSpPr>
          <p:cNvPr id="14" name="Rectangle 13">
            <a:extLst>
              <a:ext uri="{FF2B5EF4-FFF2-40B4-BE49-F238E27FC236}">
                <a16:creationId xmlns:a16="http://schemas.microsoft.com/office/drawing/2014/main" id="{66790DCC-816A-5EB0-4997-43FCB86B0CAA}"/>
              </a:ext>
            </a:extLst>
          </p:cNvPr>
          <p:cNvSpPr/>
          <p:nvPr/>
        </p:nvSpPr>
        <p:spPr>
          <a:xfrm>
            <a:off x="457200" y="5145818"/>
            <a:ext cx="1384378" cy="1254982"/>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Comfort Letter </a:t>
            </a:r>
            <a:br>
              <a:rPr lang="en-US" sz="1400" b="1" dirty="0">
                <a:solidFill>
                  <a:schemeClr val="tx1"/>
                </a:solidFill>
              </a:rPr>
            </a:br>
            <a:r>
              <a:rPr lang="en-US" sz="1400" b="1" dirty="0">
                <a:solidFill>
                  <a:schemeClr val="tx1"/>
                </a:solidFill>
              </a:rPr>
              <a:t>and Circle-ups</a:t>
            </a:r>
          </a:p>
        </p:txBody>
      </p:sp>
      <p:sp>
        <p:nvSpPr>
          <p:cNvPr id="15" name="TextBox 14">
            <a:extLst>
              <a:ext uri="{FF2B5EF4-FFF2-40B4-BE49-F238E27FC236}">
                <a16:creationId xmlns:a16="http://schemas.microsoft.com/office/drawing/2014/main" id="{BF5A46C2-C579-84F1-8699-74BC12D151F8}"/>
              </a:ext>
            </a:extLst>
          </p:cNvPr>
          <p:cNvSpPr txBox="1"/>
          <p:nvPr/>
        </p:nvSpPr>
        <p:spPr>
          <a:xfrm>
            <a:off x="1892378" y="5213985"/>
            <a:ext cx="8339123" cy="1169551"/>
          </a:xfrm>
          <a:prstGeom prst="rect">
            <a:avLst/>
          </a:prstGeom>
          <a:noFill/>
        </p:spPr>
        <p:txBody>
          <a:bodyPr wrap="square" lIns="91440" tIns="45720" rIns="91440" bIns="45720" anchor="t">
            <a:spAutoFit/>
          </a:bodyPr>
          <a:lstStyle/>
          <a:p>
            <a:pPr marL="285750" indent="-285750" algn="just">
              <a:buFont typeface="Arial" panose="020B0604020202020204" pitchFamily="34" charset="0"/>
              <a:buChar char="•"/>
            </a:pPr>
            <a:r>
              <a:rPr lang="en-US" sz="1400" dirty="0"/>
              <a:t>Comfort Letters prior to filing of the DRHP, RHP, Prospectus and on Allotment </a:t>
            </a:r>
          </a:p>
          <a:p>
            <a:pPr marL="285750" indent="-285750" algn="just">
              <a:buFont typeface="Arial" panose="020B0604020202020204" pitchFamily="34" charset="0"/>
              <a:buChar char="•"/>
            </a:pPr>
            <a:r>
              <a:rPr lang="en-US" sz="1400" dirty="0"/>
              <a:t>Circling exercise on the DRHP, RHP and Prospectus</a:t>
            </a:r>
          </a:p>
          <a:p>
            <a:pPr marL="285750" indent="-285750" algn="just">
              <a:buFont typeface="Arial" panose="020B0604020202020204" pitchFamily="34" charset="0"/>
              <a:buChar char="•"/>
            </a:pPr>
            <a:r>
              <a:rPr lang="en-US" sz="1400" dirty="0"/>
              <a:t>Stub period comfort and negative assurance</a:t>
            </a:r>
          </a:p>
          <a:p>
            <a:pPr marL="285750" indent="-285750" algn="just">
              <a:buFont typeface="Arial" panose="020B0604020202020204" pitchFamily="34" charset="0"/>
              <a:buChar char="•"/>
            </a:pPr>
            <a:r>
              <a:rPr lang="en-US" sz="1400" dirty="0"/>
              <a:t>Arrangement Letter b/w Issuer, Auditor and BRLMs </a:t>
            </a:r>
          </a:p>
          <a:p>
            <a:pPr marL="285750" indent="-285750" algn="just">
              <a:buFont typeface="Arial" panose="020B0604020202020204" pitchFamily="34" charset="0"/>
              <a:buChar char="•"/>
            </a:pPr>
            <a:r>
              <a:rPr lang="en-US" sz="1400" dirty="0"/>
              <a:t>Auditor Consent Letter</a:t>
            </a:r>
          </a:p>
        </p:txBody>
      </p:sp>
    </p:spTree>
    <p:extLst>
      <p:ext uri="{BB962C8B-B14F-4D97-AF65-F5344CB8AC3E}">
        <p14:creationId xmlns:p14="http://schemas.microsoft.com/office/powerpoint/2010/main" val="4135625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4558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D69B6-093B-EE34-CE1F-4838912CAA9C}"/>
              </a:ext>
            </a:extLst>
          </p:cNvPr>
          <p:cNvSpPr>
            <a:spLocks noGrp="1"/>
          </p:cNvSpPr>
          <p:nvPr>
            <p:ph type="title"/>
          </p:nvPr>
        </p:nvSpPr>
        <p:spPr/>
        <p:txBody>
          <a:bodyPr/>
          <a:lstStyle/>
          <a:p>
            <a:r>
              <a:rPr lang="en-US"/>
              <a:t>Overview of the IPO Process Timeline</a:t>
            </a:r>
          </a:p>
        </p:txBody>
      </p:sp>
      <p:graphicFrame>
        <p:nvGraphicFramePr>
          <p:cNvPr id="61" name="Table 60">
            <a:extLst>
              <a:ext uri="{FF2B5EF4-FFF2-40B4-BE49-F238E27FC236}">
                <a16:creationId xmlns:a16="http://schemas.microsoft.com/office/drawing/2014/main" id="{18E475BF-7798-524B-2837-91743A1E6074}"/>
              </a:ext>
            </a:extLst>
          </p:cNvPr>
          <p:cNvGraphicFramePr>
            <a:graphicFrameLocks noGrp="1"/>
          </p:cNvGraphicFramePr>
          <p:nvPr/>
        </p:nvGraphicFramePr>
        <p:xfrm>
          <a:off x="4734190" y="2118485"/>
          <a:ext cx="4257131" cy="598990"/>
        </p:xfrm>
        <a:graphic>
          <a:graphicData uri="http://schemas.openxmlformats.org/drawingml/2006/table">
            <a:tbl>
              <a:tblPr firstRow="1" bandRow="1">
                <a:tableStyleId>{5940675A-B579-460E-94D1-54222C63F5DA}</a:tableStyleId>
              </a:tblPr>
              <a:tblGrid>
                <a:gridCol w="2414492">
                  <a:extLst>
                    <a:ext uri="{9D8B030D-6E8A-4147-A177-3AD203B41FA5}">
                      <a16:colId xmlns:a16="http://schemas.microsoft.com/office/drawing/2014/main" val="20000"/>
                    </a:ext>
                  </a:extLst>
                </a:gridCol>
                <a:gridCol w="1842639">
                  <a:extLst>
                    <a:ext uri="{9D8B030D-6E8A-4147-A177-3AD203B41FA5}">
                      <a16:colId xmlns:a16="http://schemas.microsoft.com/office/drawing/2014/main" val="20001"/>
                    </a:ext>
                  </a:extLst>
                </a:gridCol>
              </a:tblGrid>
              <a:tr h="119798">
                <a:tc>
                  <a:txBody>
                    <a:bodyPr/>
                    <a:lstStyle/>
                    <a:p>
                      <a:pPr algn="ctr">
                        <a:spcAft>
                          <a:spcPct val="0"/>
                        </a:spcAft>
                      </a:pPr>
                      <a:r>
                        <a:rPr lang="en-AU" sz="550" b="1">
                          <a:solidFill>
                            <a:schemeClr val="tx1"/>
                          </a:solidFill>
                          <a:effectLst/>
                          <a:latin typeface="Cambria" panose="02040503050406030204" pitchFamily="18" charset="0"/>
                        </a:rPr>
                        <a:t>MILESTONE</a:t>
                      </a:r>
                      <a:endParaRPr lang="en-AU" sz="550" b="1">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51435" marR="5143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spcAft>
                          <a:spcPct val="0"/>
                        </a:spcAft>
                      </a:pPr>
                      <a:r>
                        <a:rPr lang="en-AU" sz="550" b="1">
                          <a:solidFill>
                            <a:schemeClr val="tx1"/>
                          </a:solidFill>
                          <a:effectLst/>
                          <a:latin typeface="Cambria" panose="02040503050406030204" pitchFamily="18" charset="0"/>
                        </a:rPr>
                        <a:t>TIME PERIOD</a:t>
                      </a:r>
                      <a:endParaRPr lang="en-AU" sz="550" b="1">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51435" marR="5143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19798">
                <a:tc>
                  <a:txBody>
                    <a:bodyPr/>
                    <a:lstStyle/>
                    <a:p>
                      <a:pPr algn="ctr">
                        <a:spcAft>
                          <a:spcPct val="0"/>
                        </a:spcAft>
                      </a:pPr>
                      <a:r>
                        <a:rPr lang="en-AU" sz="550">
                          <a:solidFill>
                            <a:schemeClr val="tx1"/>
                          </a:solidFill>
                          <a:effectLst/>
                          <a:latin typeface="Cambria" panose="02040503050406030204" pitchFamily="18" charset="0"/>
                        </a:rPr>
                        <a:t>Kick-off to DRHP filing</a:t>
                      </a:r>
                      <a:endParaRPr lang="en-AU" sz="55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51435" marR="5143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spcAft>
                          <a:spcPct val="0"/>
                        </a:spcAft>
                      </a:pPr>
                      <a:r>
                        <a:rPr lang="en-AU" sz="550">
                          <a:solidFill>
                            <a:schemeClr val="tx1"/>
                          </a:solidFill>
                          <a:effectLst/>
                          <a:latin typeface="Cambria" panose="02040503050406030204" pitchFamily="18" charset="0"/>
                        </a:rPr>
                        <a:t>2 – 4 months</a:t>
                      </a:r>
                      <a:endParaRPr lang="en-AU" sz="55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51435" marR="5143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9798">
                <a:tc>
                  <a:txBody>
                    <a:bodyPr/>
                    <a:lstStyle/>
                    <a:p>
                      <a:pPr algn="ctr">
                        <a:spcAft>
                          <a:spcPct val="0"/>
                        </a:spcAft>
                      </a:pPr>
                      <a:r>
                        <a:rPr lang="en-AU" sz="550">
                          <a:solidFill>
                            <a:schemeClr val="tx1"/>
                          </a:solidFill>
                          <a:effectLst/>
                          <a:latin typeface="Cambria" panose="02040503050406030204" pitchFamily="18" charset="0"/>
                        </a:rPr>
                        <a:t>DRHP filing to UDRHP filing/RHP filing</a:t>
                      </a:r>
                      <a:endParaRPr lang="en-AU" sz="55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51435" marR="5143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spcAft>
                          <a:spcPct val="0"/>
                        </a:spcAft>
                      </a:pPr>
                      <a:r>
                        <a:rPr lang="en-AU" sz="550">
                          <a:solidFill>
                            <a:schemeClr val="tx1"/>
                          </a:solidFill>
                          <a:effectLst/>
                          <a:latin typeface="Cambria" panose="02040503050406030204" pitchFamily="18" charset="0"/>
                        </a:rPr>
                        <a:t>2 – 3 months</a:t>
                      </a:r>
                      <a:endParaRPr lang="en-AU" sz="55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51435" marR="5143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19798">
                <a:tc>
                  <a:txBody>
                    <a:bodyPr/>
                    <a:lstStyle/>
                    <a:p>
                      <a:pPr algn="ctr">
                        <a:spcAft>
                          <a:spcPct val="0"/>
                        </a:spcAft>
                      </a:pPr>
                      <a:r>
                        <a:rPr lang="en-AU" sz="550">
                          <a:solidFill>
                            <a:schemeClr val="tx1"/>
                          </a:solidFill>
                          <a:effectLst/>
                          <a:latin typeface="Cambria" panose="02040503050406030204" pitchFamily="18" charset="0"/>
                        </a:rPr>
                        <a:t>RHP filing to Issue Close Day</a:t>
                      </a:r>
                      <a:endParaRPr lang="en-AU" sz="55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51435" marR="5143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spcAft>
                          <a:spcPct val="0"/>
                        </a:spcAft>
                      </a:pPr>
                      <a:r>
                        <a:rPr lang="en-AU" sz="550">
                          <a:solidFill>
                            <a:schemeClr val="tx1"/>
                          </a:solidFill>
                          <a:effectLst/>
                          <a:latin typeface="Cambria" panose="02040503050406030204" pitchFamily="18" charset="0"/>
                        </a:rPr>
                        <a:t>5 – 10 days</a:t>
                      </a:r>
                      <a:endParaRPr lang="en-AU" sz="55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51435" marR="5143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19798">
                <a:tc>
                  <a:txBody>
                    <a:bodyPr/>
                    <a:lstStyle/>
                    <a:p>
                      <a:pPr algn="ctr">
                        <a:spcAft>
                          <a:spcPct val="0"/>
                        </a:spcAft>
                      </a:pPr>
                      <a:r>
                        <a:rPr lang="en-AU" sz="550">
                          <a:solidFill>
                            <a:schemeClr val="tx1"/>
                          </a:solidFill>
                          <a:effectLst/>
                          <a:latin typeface="Cambria" panose="02040503050406030204" pitchFamily="18" charset="0"/>
                        </a:rPr>
                        <a:t>Issue Close day to Listing</a:t>
                      </a:r>
                      <a:endParaRPr lang="en-AU" sz="55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51435" marR="5143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spcAft>
                          <a:spcPct val="0"/>
                        </a:spcAft>
                      </a:pPr>
                      <a:r>
                        <a:rPr lang="en-AU" sz="550" dirty="0">
                          <a:solidFill>
                            <a:schemeClr val="tx1"/>
                          </a:solidFill>
                          <a:effectLst/>
                          <a:latin typeface="Cambria" panose="02040503050406030204" pitchFamily="18" charset="0"/>
                        </a:rPr>
                        <a:t>3 days</a:t>
                      </a:r>
                      <a:endParaRPr lang="en-AU" sz="550"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51435" marR="5143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pSp>
        <p:nvGrpSpPr>
          <p:cNvPr id="3" name="Group 2">
            <a:extLst>
              <a:ext uri="{FF2B5EF4-FFF2-40B4-BE49-F238E27FC236}">
                <a16:creationId xmlns:a16="http://schemas.microsoft.com/office/drawing/2014/main" id="{C1B17376-E4BF-7FB2-2828-E8C7BE163958}"/>
              </a:ext>
            </a:extLst>
          </p:cNvPr>
          <p:cNvGrpSpPr/>
          <p:nvPr/>
        </p:nvGrpSpPr>
        <p:grpSpPr>
          <a:xfrm>
            <a:off x="457200" y="1962346"/>
            <a:ext cx="11277600" cy="4108404"/>
            <a:chOff x="2269525" y="1962346"/>
            <a:chExt cx="7417554" cy="4108404"/>
          </a:xfrm>
        </p:grpSpPr>
        <p:grpSp>
          <p:nvGrpSpPr>
            <p:cNvPr id="5" name="Group 4">
              <a:extLst>
                <a:ext uri="{FF2B5EF4-FFF2-40B4-BE49-F238E27FC236}">
                  <a16:creationId xmlns:a16="http://schemas.microsoft.com/office/drawing/2014/main" id="{D2D1B94A-4320-4EA9-F7F1-2D863A2ACB90}"/>
                </a:ext>
              </a:extLst>
            </p:cNvPr>
            <p:cNvGrpSpPr/>
            <p:nvPr/>
          </p:nvGrpSpPr>
          <p:grpSpPr>
            <a:xfrm>
              <a:off x="3775213" y="2349419"/>
              <a:ext cx="819578" cy="2545419"/>
              <a:chOff x="330200" y="1003300"/>
              <a:chExt cx="1320800" cy="4102100"/>
            </a:xfrm>
          </p:grpSpPr>
          <p:sp>
            <p:nvSpPr>
              <p:cNvPr id="6" name="Rectangle 35">
                <a:extLst>
                  <a:ext uri="{FF2B5EF4-FFF2-40B4-BE49-F238E27FC236}">
                    <a16:creationId xmlns:a16="http://schemas.microsoft.com/office/drawing/2014/main" id="{DB54C12E-688E-8F77-7D3B-5536372D6EE6}"/>
                  </a:ext>
                </a:extLst>
              </p:cNvPr>
              <p:cNvSpPr>
                <a:spLocks noChangeArrowheads="1"/>
              </p:cNvSpPr>
              <p:nvPr/>
            </p:nvSpPr>
            <p:spPr>
              <a:xfrm>
                <a:off x="330200" y="1003300"/>
                <a:ext cx="1320800" cy="4102100"/>
              </a:xfrm>
              <a:prstGeom prst="rect">
                <a:avLst/>
              </a:prstGeom>
              <a:noFill/>
              <a:ln w="19050">
                <a:solidFill>
                  <a:schemeClr val="tx2"/>
                </a:solidFill>
                <a:prstDash val="dash"/>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1419" tIns="30709" rIns="61419" bIns="30709"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4363" rtl="0" eaLnBrk="0" fontAlgn="auto" latinLnBrk="0" hangingPunct="0">
                  <a:lnSpc>
                    <a:spcPct val="100000"/>
                  </a:lnSpc>
                  <a:spcBef>
                    <a:spcPts val="0"/>
                  </a:spcBef>
                  <a:spcAft>
                    <a:spcPts val="0"/>
                  </a:spcAft>
                  <a:buClrTx/>
                  <a:buSzTx/>
                  <a:buFontTx/>
                  <a:buNone/>
                  <a:tabLst/>
                  <a:defRPr/>
                </a:pPr>
                <a:endPar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endParaRPr>
              </a:p>
            </p:txBody>
          </p:sp>
          <p:sp>
            <p:nvSpPr>
              <p:cNvPr id="7" name="297862107820.1251141">
                <a:extLst>
                  <a:ext uri="{FF2B5EF4-FFF2-40B4-BE49-F238E27FC236}">
                    <a16:creationId xmlns:a16="http://schemas.microsoft.com/office/drawing/2014/main" id="{16A8A5CA-1EEC-9D2E-9966-E6F599E8AEC6}"/>
                  </a:ext>
                </a:extLst>
              </p:cNvPr>
              <p:cNvSpPr>
                <a:spLocks noChangeArrowheads="1"/>
              </p:cNvSpPr>
              <p:nvPr>
                <p:custDataLst>
                  <p:tags r:id="rId11"/>
                </p:custDataLst>
              </p:nvPr>
            </p:nvSpPr>
            <p:spPr>
              <a:xfrm>
                <a:off x="450588" y="3265489"/>
                <a:ext cx="1035315" cy="603250"/>
              </a:xfrm>
              <a:prstGeom prst="rect">
                <a:avLst/>
              </a:prstGeom>
              <a:solidFill>
                <a:schemeClr val="accent4"/>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723" tIns="30723" rIns="30723" bIns="30723"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5554" rtl="0" eaLnBrk="1" fontAlgn="auto" latinLnBrk="0" hangingPunct="1">
                  <a:lnSpc>
                    <a:spcPct val="100000"/>
                  </a:lnSpc>
                  <a:spcBef>
                    <a:spcPct val="25000"/>
                  </a:spcBef>
                  <a:spcAft>
                    <a:spcPts val="0"/>
                  </a:spcAft>
                  <a:buClrTx/>
                  <a:buSzTx/>
                  <a:buFontTx/>
                  <a:buNone/>
                  <a:tabLst/>
                  <a:defRPr/>
                </a:pPr>
                <a:r>
                  <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Filing of DRHP with SEBI</a:t>
                </a:r>
              </a:p>
            </p:txBody>
          </p:sp>
          <p:sp>
            <p:nvSpPr>
              <p:cNvPr id="8" name="297862107820.1251141">
                <a:extLst>
                  <a:ext uri="{FF2B5EF4-FFF2-40B4-BE49-F238E27FC236}">
                    <a16:creationId xmlns:a16="http://schemas.microsoft.com/office/drawing/2014/main" id="{6A2AA43A-EC41-6A9B-EDC2-407CB7FF228C}"/>
                  </a:ext>
                </a:extLst>
              </p:cNvPr>
              <p:cNvSpPr>
                <a:spLocks noChangeArrowheads="1"/>
              </p:cNvSpPr>
              <p:nvPr>
                <p:custDataLst>
                  <p:tags r:id="rId12"/>
                </p:custDataLst>
              </p:nvPr>
            </p:nvSpPr>
            <p:spPr>
              <a:xfrm>
                <a:off x="450588" y="1155701"/>
                <a:ext cx="1035315" cy="604838"/>
              </a:xfrm>
              <a:prstGeom prst="rect">
                <a:avLst/>
              </a:prstGeom>
              <a:solidFill>
                <a:schemeClr val="accent4"/>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723" tIns="30723" rIns="30723" bIns="30723"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5554" rtl="0" eaLnBrk="1" fontAlgn="auto" latinLnBrk="0" hangingPunct="1">
                  <a:lnSpc>
                    <a:spcPct val="100000"/>
                  </a:lnSpc>
                  <a:spcBef>
                    <a:spcPct val="25000"/>
                  </a:spcBef>
                  <a:spcAft>
                    <a:spcPts val="0"/>
                  </a:spcAft>
                  <a:buClrTx/>
                  <a:buSzTx/>
                  <a:buFontTx/>
                  <a:buNone/>
                  <a:tabLst/>
                  <a:defRPr/>
                </a:pPr>
                <a:r>
                  <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Kick Off Meeting</a:t>
                </a:r>
              </a:p>
            </p:txBody>
          </p:sp>
          <p:sp>
            <p:nvSpPr>
              <p:cNvPr id="9" name="297862107820.1251141">
                <a:extLst>
                  <a:ext uri="{FF2B5EF4-FFF2-40B4-BE49-F238E27FC236}">
                    <a16:creationId xmlns:a16="http://schemas.microsoft.com/office/drawing/2014/main" id="{4128D8C7-CDC1-2A97-508B-5C3A0AA09B20}"/>
                  </a:ext>
                </a:extLst>
              </p:cNvPr>
              <p:cNvSpPr>
                <a:spLocks noChangeArrowheads="1"/>
              </p:cNvSpPr>
              <p:nvPr>
                <p:custDataLst>
                  <p:tags r:id="rId13"/>
                </p:custDataLst>
              </p:nvPr>
            </p:nvSpPr>
            <p:spPr>
              <a:xfrm>
                <a:off x="450588" y="4319589"/>
                <a:ext cx="1035315" cy="604838"/>
              </a:xfrm>
              <a:prstGeom prst="rect">
                <a:avLst/>
              </a:prstGeom>
              <a:solidFill>
                <a:schemeClr val="accent4"/>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723" tIns="30723" rIns="30723" bIns="30723"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5554" rtl="0" eaLnBrk="1" fontAlgn="auto" latinLnBrk="0" hangingPunct="1">
                  <a:lnSpc>
                    <a:spcPct val="100000"/>
                  </a:lnSpc>
                  <a:spcBef>
                    <a:spcPct val="25000"/>
                  </a:spcBef>
                  <a:spcAft>
                    <a:spcPts val="0"/>
                  </a:spcAft>
                  <a:buClrTx/>
                  <a:buSzTx/>
                  <a:buFontTx/>
                  <a:buNone/>
                  <a:tabLst/>
                  <a:defRPr/>
                </a:pPr>
                <a:r>
                  <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Receipt of SEBI Comments</a:t>
                </a:r>
              </a:p>
            </p:txBody>
          </p:sp>
          <p:sp>
            <p:nvSpPr>
              <p:cNvPr id="10" name="297862107820.1251141">
                <a:extLst>
                  <a:ext uri="{FF2B5EF4-FFF2-40B4-BE49-F238E27FC236}">
                    <a16:creationId xmlns:a16="http://schemas.microsoft.com/office/drawing/2014/main" id="{A5F0EE1A-0E4A-70E3-5A74-13A9F269DD41}"/>
                  </a:ext>
                </a:extLst>
              </p:cNvPr>
              <p:cNvSpPr>
                <a:spLocks noChangeArrowheads="1"/>
              </p:cNvSpPr>
              <p:nvPr>
                <p:custDataLst>
                  <p:tags r:id="rId14"/>
                </p:custDataLst>
              </p:nvPr>
            </p:nvSpPr>
            <p:spPr>
              <a:xfrm>
                <a:off x="450588" y="2209801"/>
                <a:ext cx="1035315" cy="604838"/>
              </a:xfrm>
              <a:prstGeom prst="rect">
                <a:avLst/>
              </a:prstGeom>
              <a:solidFill>
                <a:schemeClr val="accent4"/>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723" tIns="30723" rIns="30723" bIns="30723"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5554"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Due Diligence and Drafting</a:t>
                </a:r>
              </a:p>
            </p:txBody>
          </p:sp>
          <p:cxnSp>
            <p:nvCxnSpPr>
              <p:cNvPr id="11" name="AutoShape 41">
                <a:extLst>
                  <a:ext uri="{FF2B5EF4-FFF2-40B4-BE49-F238E27FC236}">
                    <a16:creationId xmlns:a16="http://schemas.microsoft.com/office/drawing/2014/main" id="{593D0C7A-921A-1A87-2315-92659519FA58}"/>
                  </a:ext>
                </a:extLst>
              </p:cNvPr>
              <p:cNvCxnSpPr>
                <a:cxnSpLocks noChangeShapeType="1"/>
                <a:stCxn id="8" idx="2"/>
                <a:endCxn id="10" idx="0"/>
              </p:cNvCxnSpPr>
              <p:nvPr/>
            </p:nvCxnSpPr>
            <p:spPr>
              <a:xfrm>
                <a:off x="968246" y="1760539"/>
                <a:ext cx="0" cy="449262"/>
              </a:xfrm>
              <a:prstGeom prst="straightConnector1">
                <a:avLst/>
              </a:prstGeom>
              <a:noFill/>
              <a:ln w="19050">
                <a:solidFill>
                  <a:schemeClr val="accent2"/>
                </a:solidFill>
                <a:prstDash val="sysDot"/>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AutoShape 42">
                <a:extLst>
                  <a:ext uri="{FF2B5EF4-FFF2-40B4-BE49-F238E27FC236}">
                    <a16:creationId xmlns:a16="http://schemas.microsoft.com/office/drawing/2014/main" id="{0AB2A51F-C120-2B1D-0352-322BFEB84938}"/>
                  </a:ext>
                </a:extLst>
              </p:cNvPr>
              <p:cNvCxnSpPr>
                <a:cxnSpLocks noChangeShapeType="1"/>
                <a:stCxn id="10" idx="2"/>
                <a:endCxn id="7" idx="0"/>
              </p:cNvCxnSpPr>
              <p:nvPr/>
            </p:nvCxnSpPr>
            <p:spPr>
              <a:xfrm>
                <a:off x="969965" y="2814639"/>
                <a:ext cx="0" cy="450850"/>
              </a:xfrm>
              <a:prstGeom prst="straightConnector1">
                <a:avLst/>
              </a:prstGeom>
              <a:noFill/>
              <a:ln w="19050">
                <a:solidFill>
                  <a:schemeClr val="accent2"/>
                </a:solidFill>
                <a:prstDash val="sysDot"/>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AutoShape 43">
                <a:extLst>
                  <a:ext uri="{FF2B5EF4-FFF2-40B4-BE49-F238E27FC236}">
                    <a16:creationId xmlns:a16="http://schemas.microsoft.com/office/drawing/2014/main" id="{238AB1EE-22D2-D39D-7FEE-85842B986D86}"/>
                  </a:ext>
                </a:extLst>
              </p:cNvPr>
              <p:cNvCxnSpPr>
                <a:cxnSpLocks noChangeShapeType="1"/>
                <a:stCxn id="7" idx="2"/>
                <a:endCxn id="9" idx="0"/>
              </p:cNvCxnSpPr>
              <p:nvPr/>
            </p:nvCxnSpPr>
            <p:spPr>
              <a:xfrm>
                <a:off x="969965" y="3868739"/>
                <a:ext cx="0" cy="450850"/>
              </a:xfrm>
              <a:prstGeom prst="straightConnector1">
                <a:avLst/>
              </a:prstGeom>
              <a:noFill/>
              <a:ln w="19050">
                <a:solidFill>
                  <a:schemeClr val="accent2"/>
                </a:solidFill>
                <a:prstDash val="sysDot"/>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4" name="AutoShape 23">
              <a:extLst>
                <a:ext uri="{FF2B5EF4-FFF2-40B4-BE49-F238E27FC236}">
                  <a16:creationId xmlns:a16="http://schemas.microsoft.com/office/drawing/2014/main" id="{3E6307AB-8056-5084-6FEE-AD56B7D9F954}"/>
                </a:ext>
              </a:extLst>
            </p:cNvPr>
            <p:cNvSpPr>
              <a:spLocks noChangeArrowheads="1"/>
            </p:cNvSpPr>
            <p:nvPr/>
          </p:nvSpPr>
          <p:spPr>
            <a:xfrm>
              <a:off x="4770200" y="2939704"/>
              <a:ext cx="411473" cy="975721"/>
            </a:xfrm>
            <a:prstGeom prst="downArrow">
              <a:avLst>
                <a:gd name="adj1" fmla="val 44028"/>
                <a:gd name="adj2" fmla="val 47289"/>
              </a:avLst>
            </a:prstGeom>
            <a:solidFill>
              <a:srgbClr val="808080">
                <a:alpha val="81960"/>
              </a:srgbClr>
            </a:solidFill>
            <a:ln>
              <a:noFill/>
            </a:ln>
            <a:effectLst/>
            <a:extLst>
              <a:ext uri="{91240B29-F687-4F45-9708-019B960494DF}">
                <a14:hiddenLine xmlns:a14="http://schemas.microsoft.com/office/drawing/2010/main" w="6350" algn="ctr">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effectLst/>
                <a:uLnTx/>
                <a:uFillTx/>
                <a:latin typeface="Cambria" panose="02040503050406030204" pitchFamily="18" charset="0"/>
                <a:cs typeface="Times New Roman" panose="02020603050405020304" pitchFamily="18" charset="0"/>
              </a:endParaRPr>
            </a:p>
          </p:txBody>
        </p:sp>
        <p:sp>
          <p:nvSpPr>
            <p:cNvPr id="15" name="Text Box 24">
              <a:extLst>
                <a:ext uri="{FF2B5EF4-FFF2-40B4-BE49-F238E27FC236}">
                  <a16:creationId xmlns:a16="http://schemas.microsoft.com/office/drawing/2014/main" id="{C2D7042E-6300-ACFD-ECCB-102D2EBC447E}"/>
                </a:ext>
              </a:extLst>
            </p:cNvPr>
            <p:cNvSpPr txBox="1">
              <a:spLocks noChangeArrowheads="1"/>
            </p:cNvSpPr>
            <p:nvPr/>
          </p:nvSpPr>
          <p:spPr>
            <a:xfrm rot="5400000">
              <a:off x="4769711" y="3309892"/>
              <a:ext cx="397946" cy="182189"/>
            </a:xfrm>
            <a:prstGeom prst="rect">
              <a:avLst/>
            </a:prstGeom>
            <a:noFill/>
            <a:ln>
              <a:noFill/>
            </a:ln>
            <a:effectLst/>
            <a:extLst>
              <a:ext uri="{909E8E84-426E-40DD-AFC4-6F175D3DCCD1}">
                <a14:hiddenFill xmlns:a14="http://schemas.microsoft.com/office/drawing/2010/main">
                  <a:solidFill>
                    <a:srgbClr val="003366">
                      <a:alpha val="50195"/>
                    </a:srgbClr>
                  </a:solidFill>
                </a14:hiddenFill>
              </a:ext>
              <a:ext uri="{91240B29-F687-4F45-9708-019B960494DF}">
                <a14:hiddenLine xmlns:a14="http://schemas.microsoft.com/office/drawing/2010/main" w="6350" algn="ctr">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Pre- Issue</a:t>
              </a:r>
            </a:p>
          </p:txBody>
        </p:sp>
        <p:grpSp>
          <p:nvGrpSpPr>
            <p:cNvPr id="16" name="Group 15">
              <a:extLst>
                <a:ext uri="{FF2B5EF4-FFF2-40B4-BE49-F238E27FC236}">
                  <a16:creationId xmlns:a16="http://schemas.microsoft.com/office/drawing/2014/main" id="{BB270666-579C-6E81-D45B-8B05D4F46EA2}"/>
                </a:ext>
              </a:extLst>
            </p:cNvPr>
            <p:cNvGrpSpPr/>
            <p:nvPr/>
          </p:nvGrpSpPr>
          <p:grpSpPr>
            <a:xfrm>
              <a:off x="8060663" y="2349419"/>
              <a:ext cx="817443" cy="2546404"/>
              <a:chOff x="8258440" y="1001714"/>
              <a:chExt cx="1317360" cy="4103687"/>
            </a:xfrm>
          </p:grpSpPr>
          <p:sp>
            <p:nvSpPr>
              <p:cNvPr id="17" name="297862107820.1251141">
                <a:extLst>
                  <a:ext uri="{FF2B5EF4-FFF2-40B4-BE49-F238E27FC236}">
                    <a16:creationId xmlns:a16="http://schemas.microsoft.com/office/drawing/2014/main" id="{997E9E13-EEEF-04FF-93D7-27376CDC0FEF}"/>
                  </a:ext>
                </a:extLst>
              </p:cNvPr>
              <p:cNvSpPr>
                <a:spLocks noChangeArrowheads="1"/>
              </p:cNvSpPr>
              <p:nvPr>
                <p:custDataLst>
                  <p:tags r:id="rId6"/>
                </p:custDataLst>
              </p:nvPr>
            </p:nvSpPr>
            <p:spPr>
              <a:xfrm>
                <a:off x="8420100" y="3478623"/>
                <a:ext cx="1033595" cy="618579"/>
              </a:xfrm>
              <a:prstGeom prst="rect">
                <a:avLst/>
              </a:prstGeom>
              <a:solidFill>
                <a:schemeClr val="accent4"/>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723" tIns="30723" rIns="30723" bIns="30723"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5554" rtl="0" eaLnBrk="1" fontAlgn="auto" latinLnBrk="0" hangingPunct="1">
                  <a:lnSpc>
                    <a:spcPct val="100000"/>
                  </a:lnSpc>
                  <a:spcBef>
                    <a:spcPct val="25000"/>
                  </a:spcBef>
                  <a:spcAft>
                    <a:spcPts val="0"/>
                  </a:spcAft>
                  <a:buClrTx/>
                  <a:buSzTx/>
                  <a:buFontTx/>
                  <a:buNone/>
                  <a:tabLst/>
                  <a:defRPr/>
                </a:pPr>
                <a:r>
                  <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Issue Closes</a:t>
                </a:r>
              </a:p>
            </p:txBody>
          </p:sp>
          <p:sp>
            <p:nvSpPr>
              <p:cNvPr id="18" name="297862107820.1251141">
                <a:extLst>
                  <a:ext uri="{FF2B5EF4-FFF2-40B4-BE49-F238E27FC236}">
                    <a16:creationId xmlns:a16="http://schemas.microsoft.com/office/drawing/2014/main" id="{961179B8-09A7-CEDB-436E-DBAA8251233A}"/>
                  </a:ext>
                </a:extLst>
              </p:cNvPr>
              <p:cNvSpPr>
                <a:spLocks noChangeArrowheads="1"/>
              </p:cNvSpPr>
              <p:nvPr>
                <p:custDataLst>
                  <p:tags r:id="rId7"/>
                </p:custDataLst>
              </p:nvPr>
            </p:nvSpPr>
            <p:spPr>
              <a:xfrm>
                <a:off x="8420100" y="2699022"/>
                <a:ext cx="1033595" cy="620173"/>
              </a:xfrm>
              <a:prstGeom prst="rect">
                <a:avLst/>
              </a:prstGeom>
              <a:solidFill>
                <a:schemeClr val="accent4"/>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723" tIns="30723" rIns="30723" bIns="30723"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5554" rtl="0" eaLnBrk="1" fontAlgn="auto" latinLnBrk="0" hangingPunct="1">
                  <a:lnSpc>
                    <a:spcPct val="100000"/>
                  </a:lnSpc>
                  <a:spcBef>
                    <a:spcPct val="25000"/>
                  </a:spcBef>
                  <a:spcAft>
                    <a:spcPts val="0"/>
                  </a:spcAft>
                  <a:buClrTx/>
                  <a:buSzTx/>
                  <a:buFontTx/>
                  <a:buNone/>
                  <a:tabLst/>
                  <a:defRPr/>
                </a:pPr>
                <a:r>
                  <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Finalization of Price</a:t>
                </a:r>
              </a:p>
            </p:txBody>
          </p:sp>
          <p:sp>
            <p:nvSpPr>
              <p:cNvPr id="19" name="297862107820.1251141">
                <a:extLst>
                  <a:ext uri="{FF2B5EF4-FFF2-40B4-BE49-F238E27FC236}">
                    <a16:creationId xmlns:a16="http://schemas.microsoft.com/office/drawing/2014/main" id="{6CD7EE82-CE8B-4212-5ED3-B10951E95F74}"/>
                  </a:ext>
                </a:extLst>
              </p:cNvPr>
              <p:cNvSpPr>
                <a:spLocks noChangeArrowheads="1"/>
              </p:cNvSpPr>
              <p:nvPr>
                <p:custDataLst>
                  <p:tags r:id="rId8"/>
                </p:custDataLst>
              </p:nvPr>
            </p:nvSpPr>
            <p:spPr>
              <a:xfrm>
                <a:off x="8420100" y="1141415"/>
                <a:ext cx="1033595" cy="618579"/>
              </a:xfrm>
              <a:prstGeom prst="rect">
                <a:avLst/>
              </a:prstGeom>
              <a:solidFill>
                <a:schemeClr val="accent4"/>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723" tIns="30723" rIns="30723" bIns="30723"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5554" rtl="0" eaLnBrk="1" fontAlgn="auto" latinLnBrk="0" hangingPunct="1">
                  <a:lnSpc>
                    <a:spcPct val="100000"/>
                  </a:lnSpc>
                  <a:spcBef>
                    <a:spcPct val="25000"/>
                  </a:spcBef>
                  <a:spcAft>
                    <a:spcPts val="0"/>
                  </a:spcAft>
                  <a:buClrTx/>
                  <a:buSzTx/>
                  <a:buFontTx/>
                  <a:buNone/>
                  <a:tabLst/>
                  <a:defRPr/>
                </a:pPr>
                <a:r>
                  <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Listing &amp; Trading</a:t>
                </a:r>
              </a:p>
            </p:txBody>
          </p:sp>
          <p:sp>
            <p:nvSpPr>
              <p:cNvPr id="20" name="297862107820.1251141">
                <a:extLst>
                  <a:ext uri="{FF2B5EF4-FFF2-40B4-BE49-F238E27FC236}">
                    <a16:creationId xmlns:a16="http://schemas.microsoft.com/office/drawing/2014/main" id="{5D7B6238-0BD3-A0BB-D42A-E03A0A646412}"/>
                  </a:ext>
                </a:extLst>
              </p:cNvPr>
              <p:cNvSpPr>
                <a:spLocks noChangeArrowheads="1"/>
              </p:cNvSpPr>
              <p:nvPr>
                <p:custDataLst>
                  <p:tags r:id="rId9"/>
                </p:custDataLst>
              </p:nvPr>
            </p:nvSpPr>
            <p:spPr>
              <a:xfrm>
                <a:off x="8420100" y="4258223"/>
                <a:ext cx="1033595" cy="618579"/>
              </a:xfrm>
              <a:prstGeom prst="rect">
                <a:avLst/>
              </a:prstGeom>
              <a:solidFill>
                <a:schemeClr val="accent4"/>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723" tIns="30723" rIns="30723" bIns="30723"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5554" rtl="0" eaLnBrk="1" fontAlgn="auto" latinLnBrk="0" hangingPunct="1">
                  <a:lnSpc>
                    <a:spcPct val="100000"/>
                  </a:lnSpc>
                  <a:spcBef>
                    <a:spcPct val="25000"/>
                  </a:spcBef>
                  <a:spcAft>
                    <a:spcPts val="0"/>
                  </a:spcAft>
                  <a:buClrTx/>
                  <a:buSzTx/>
                  <a:buFontTx/>
                  <a:buNone/>
                  <a:tabLst/>
                  <a:defRPr/>
                </a:pPr>
                <a:r>
                  <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Issue Opens</a:t>
                </a:r>
              </a:p>
            </p:txBody>
          </p:sp>
          <p:cxnSp>
            <p:nvCxnSpPr>
              <p:cNvPr id="21" name="AutoShape 8">
                <a:extLst>
                  <a:ext uri="{FF2B5EF4-FFF2-40B4-BE49-F238E27FC236}">
                    <a16:creationId xmlns:a16="http://schemas.microsoft.com/office/drawing/2014/main" id="{5632EC68-ACD9-4E4F-1D67-D9804074A64A}"/>
                  </a:ext>
                </a:extLst>
              </p:cNvPr>
              <p:cNvCxnSpPr>
                <a:cxnSpLocks noChangeShapeType="1"/>
                <a:stCxn id="17" idx="0"/>
                <a:endCxn id="18" idx="2"/>
              </p:cNvCxnSpPr>
              <p:nvPr/>
            </p:nvCxnSpPr>
            <p:spPr>
              <a:xfrm flipV="1">
                <a:off x="8937886" y="3319195"/>
                <a:ext cx="0" cy="159428"/>
              </a:xfrm>
              <a:prstGeom prst="straightConnector1">
                <a:avLst/>
              </a:prstGeom>
              <a:noFill/>
              <a:ln w="19050">
                <a:solidFill>
                  <a:schemeClr val="accent2"/>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AutoShape 9">
                <a:extLst>
                  <a:ext uri="{FF2B5EF4-FFF2-40B4-BE49-F238E27FC236}">
                    <a16:creationId xmlns:a16="http://schemas.microsoft.com/office/drawing/2014/main" id="{DAC4515D-58D7-7DA9-5798-8804276E75A9}"/>
                  </a:ext>
                </a:extLst>
              </p:cNvPr>
              <p:cNvCxnSpPr>
                <a:cxnSpLocks noChangeShapeType="1"/>
                <a:stCxn id="18" idx="0"/>
                <a:endCxn id="24" idx="2"/>
              </p:cNvCxnSpPr>
              <p:nvPr/>
            </p:nvCxnSpPr>
            <p:spPr>
              <a:xfrm flipV="1">
                <a:off x="8937886" y="2538000"/>
                <a:ext cx="0" cy="161022"/>
              </a:xfrm>
              <a:prstGeom prst="straightConnector1">
                <a:avLst/>
              </a:prstGeom>
              <a:noFill/>
              <a:ln w="19050">
                <a:solidFill>
                  <a:schemeClr val="accent2"/>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AutoShape 10">
                <a:extLst>
                  <a:ext uri="{FF2B5EF4-FFF2-40B4-BE49-F238E27FC236}">
                    <a16:creationId xmlns:a16="http://schemas.microsoft.com/office/drawing/2014/main" id="{2AEC6508-5F24-23B0-B007-805BDEF8DB50}"/>
                  </a:ext>
                </a:extLst>
              </p:cNvPr>
              <p:cNvCxnSpPr>
                <a:cxnSpLocks noChangeShapeType="1"/>
              </p:cNvCxnSpPr>
              <p:nvPr/>
            </p:nvCxnSpPr>
            <p:spPr>
              <a:xfrm flipV="1">
                <a:off x="8961601" y="2099574"/>
                <a:ext cx="0" cy="345958"/>
              </a:xfrm>
              <a:prstGeom prst="straightConnector1">
                <a:avLst/>
              </a:prstGeom>
              <a:noFill/>
              <a:ln w="19050">
                <a:solidFill>
                  <a:schemeClr val="accent2"/>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297862107820.1251141">
                <a:extLst>
                  <a:ext uri="{FF2B5EF4-FFF2-40B4-BE49-F238E27FC236}">
                    <a16:creationId xmlns:a16="http://schemas.microsoft.com/office/drawing/2014/main" id="{9C49CB17-8332-AC93-733B-1A4684DD6B73}"/>
                  </a:ext>
                </a:extLst>
              </p:cNvPr>
              <p:cNvSpPr>
                <a:spLocks noChangeArrowheads="1"/>
              </p:cNvSpPr>
              <p:nvPr>
                <p:custDataLst>
                  <p:tags r:id="rId10"/>
                </p:custDataLst>
              </p:nvPr>
            </p:nvSpPr>
            <p:spPr>
              <a:xfrm>
                <a:off x="8420100" y="1919421"/>
                <a:ext cx="1033595" cy="618579"/>
              </a:xfrm>
              <a:prstGeom prst="rect">
                <a:avLst/>
              </a:prstGeom>
              <a:solidFill>
                <a:schemeClr val="accent4"/>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723" tIns="30723" rIns="30723" bIns="30723"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5554"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Basis of allotment</a:t>
                </a:r>
              </a:p>
            </p:txBody>
          </p:sp>
          <p:cxnSp>
            <p:nvCxnSpPr>
              <p:cNvPr id="25" name="AutoShape 12">
                <a:extLst>
                  <a:ext uri="{FF2B5EF4-FFF2-40B4-BE49-F238E27FC236}">
                    <a16:creationId xmlns:a16="http://schemas.microsoft.com/office/drawing/2014/main" id="{63B5BAC5-FD30-85DD-E47E-F3951C1F2820}"/>
                  </a:ext>
                </a:extLst>
              </p:cNvPr>
              <p:cNvCxnSpPr>
                <a:cxnSpLocks noChangeShapeType="1"/>
                <a:stCxn id="24" idx="0"/>
                <a:endCxn id="19" idx="2"/>
              </p:cNvCxnSpPr>
              <p:nvPr/>
            </p:nvCxnSpPr>
            <p:spPr>
              <a:xfrm flipV="1">
                <a:off x="8937886" y="1759994"/>
                <a:ext cx="0" cy="159428"/>
              </a:xfrm>
              <a:prstGeom prst="straightConnector1">
                <a:avLst/>
              </a:prstGeom>
              <a:noFill/>
              <a:ln w="19050">
                <a:solidFill>
                  <a:schemeClr val="accent2"/>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AutoShape 13">
                <a:extLst>
                  <a:ext uri="{FF2B5EF4-FFF2-40B4-BE49-F238E27FC236}">
                    <a16:creationId xmlns:a16="http://schemas.microsoft.com/office/drawing/2014/main" id="{D637D74C-CF0C-219B-69A9-0C17D4C0FC6B}"/>
                  </a:ext>
                </a:extLst>
              </p:cNvPr>
              <p:cNvCxnSpPr>
                <a:cxnSpLocks noChangeShapeType="1"/>
                <a:stCxn id="20" idx="0"/>
                <a:endCxn id="17" idx="2"/>
              </p:cNvCxnSpPr>
              <p:nvPr/>
            </p:nvCxnSpPr>
            <p:spPr>
              <a:xfrm flipV="1">
                <a:off x="8937886" y="4097201"/>
                <a:ext cx="0" cy="161022"/>
              </a:xfrm>
              <a:prstGeom prst="straightConnector1">
                <a:avLst/>
              </a:prstGeom>
              <a:noFill/>
              <a:ln w="19050">
                <a:solidFill>
                  <a:schemeClr val="accent2"/>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 name="Rectangle 14">
                <a:extLst>
                  <a:ext uri="{FF2B5EF4-FFF2-40B4-BE49-F238E27FC236}">
                    <a16:creationId xmlns:a16="http://schemas.microsoft.com/office/drawing/2014/main" id="{2B6BD1B4-7DE3-0732-392E-91AE7EDC6439}"/>
                  </a:ext>
                </a:extLst>
              </p:cNvPr>
              <p:cNvSpPr>
                <a:spLocks noChangeArrowheads="1"/>
              </p:cNvSpPr>
              <p:nvPr/>
            </p:nvSpPr>
            <p:spPr>
              <a:xfrm>
                <a:off x="8258440" y="1001714"/>
                <a:ext cx="1317360" cy="4103687"/>
              </a:xfrm>
              <a:prstGeom prst="rect">
                <a:avLst/>
              </a:prstGeom>
              <a:noFill/>
              <a:ln w="19050">
                <a:solidFill>
                  <a:schemeClr val="tx2"/>
                </a:solidFill>
                <a:prstDash val="dash"/>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1419" tIns="30709" rIns="61419" bIns="30709"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4363" rtl="0" eaLnBrk="0" fontAlgn="auto" latinLnBrk="0" hangingPunct="0">
                  <a:lnSpc>
                    <a:spcPct val="100000"/>
                  </a:lnSpc>
                  <a:spcBef>
                    <a:spcPts val="0"/>
                  </a:spcBef>
                  <a:spcAft>
                    <a:spcPts val="0"/>
                  </a:spcAft>
                  <a:buClrTx/>
                  <a:buSzTx/>
                  <a:buFontTx/>
                  <a:buNone/>
                  <a:tabLst/>
                  <a:defRPr/>
                </a:pPr>
                <a:endPar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endParaRPr>
              </a:p>
            </p:txBody>
          </p:sp>
        </p:grpSp>
        <p:sp>
          <p:nvSpPr>
            <p:cNvPr id="28" name="AutoShape 25">
              <a:extLst>
                <a:ext uri="{FF2B5EF4-FFF2-40B4-BE49-F238E27FC236}">
                  <a16:creationId xmlns:a16="http://schemas.microsoft.com/office/drawing/2014/main" id="{16094AA7-D677-A169-32C1-E2D3C70D3CA7}"/>
                </a:ext>
              </a:extLst>
            </p:cNvPr>
            <p:cNvSpPr>
              <a:spLocks noChangeArrowheads="1"/>
            </p:cNvSpPr>
            <p:nvPr/>
          </p:nvSpPr>
          <p:spPr>
            <a:xfrm flipV="1">
              <a:off x="7487376" y="2939701"/>
              <a:ext cx="397880" cy="1028880"/>
            </a:xfrm>
            <a:prstGeom prst="downArrow">
              <a:avLst>
                <a:gd name="adj1" fmla="val 44028"/>
                <a:gd name="adj2" fmla="val 51569"/>
              </a:avLst>
            </a:prstGeom>
            <a:solidFill>
              <a:srgbClr val="808080">
                <a:alpha val="81960"/>
              </a:srgbClr>
            </a:solidFill>
            <a:ln>
              <a:noFill/>
            </a:ln>
            <a:effectLst/>
            <a:extLst>
              <a:ext uri="{91240B29-F687-4F45-9708-019B960494DF}">
                <a14:hiddenLine xmlns:a14="http://schemas.microsoft.com/office/drawing/2010/main" w="6350" algn="ctr">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lIns="0" tIns="0" rIns="0" bIns="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effectLst/>
                <a:uLnTx/>
                <a:uFillTx/>
                <a:latin typeface="Cambria" panose="02040503050406030204" pitchFamily="18" charset="0"/>
                <a:cs typeface="Times New Roman" panose="02020603050405020304" pitchFamily="18" charset="0"/>
              </a:endParaRPr>
            </a:p>
          </p:txBody>
        </p:sp>
        <p:sp>
          <p:nvSpPr>
            <p:cNvPr id="29" name="Text Box 26">
              <a:extLst>
                <a:ext uri="{FF2B5EF4-FFF2-40B4-BE49-F238E27FC236}">
                  <a16:creationId xmlns:a16="http://schemas.microsoft.com/office/drawing/2014/main" id="{15A04A3B-8FC3-47E1-0398-7AE70E5C4378}"/>
                </a:ext>
              </a:extLst>
            </p:cNvPr>
            <p:cNvSpPr txBox="1">
              <a:spLocks noChangeArrowheads="1"/>
            </p:cNvSpPr>
            <p:nvPr/>
          </p:nvSpPr>
          <p:spPr>
            <a:xfrm rot="16200000" flipV="1">
              <a:off x="7513880" y="3436545"/>
              <a:ext cx="372969" cy="96071"/>
            </a:xfrm>
            <a:prstGeom prst="rect">
              <a:avLst/>
            </a:prstGeom>
            <a:noFill/>
            <a:ln>
              <a:noFill/>
            </a:ln>
            <a:effectLst/>
            <a:extLst>
              <a:ext uri="{909E8E84-426E-40DD-AFC4-6F175D3DCCD1}">
                <a14:hiddenFill xmlns:a14="http://schemas.microsoft.com/office/drawing/2010/main">
                  <a:solidFill>
                    <a:srgbClr val="808080"/>
                  </a:solidFill>
                </a14:hiddenFill>
              </a:ext>
              <a:ext uri="{91240B29-F687-4F45-9708-019B960494DF}">
                <a14:hiddenLine xmlns:a14="http://schemas.microsoft.com/office/drawing/2010/main" w="6350" algn="ctr">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Post Issue </a:t>
              </a:r>
            </a:p>
          </p:txBody>
        </p:sp>
        <p:sp>
          <p:nvSpPr>
            <p:cNvPr id="30" name="AutoShape 27">
              <a:extLst>
                <a:ext uri="{FF2B5EF4-FFF2-40B4-BE49-F238E27FC236}">
                  <a16:creationId xmlns:a16="http://schemas.microsoft.com/office/drawing/2014/main" id="{AD53AECA-A754-A9D9-27EF-20B765631382}"/>
                </a:ext>
              </a:extLst>
            </p:cNvPr>
            <p:cNvSpPr>
              <a:spLocks noChangeArrowheads="1"/>
            </p:cNvSpPr>
            <p:nvPr/>
          </p:nvSpPr>
          <p:spPr>
            <a:xfrm rot="16200000">
              <a:off x="6209547" y="3958962"/>
              <a:ext cx="336959" cy="1261613"/>
            </a:xfrm>
            <a:prstGeom prst="downArrow">
              <a:avLst>
                <a:gd name="adj1" fmla="val 44028"/>
                <a:gd name="adj2" fmla="val 66822"/>
              </a:avLst>
            </a:prstGeom>
            <a:solidFill>
              <a:srgbClr val="808080">
                <a:alpha val="81960"/>
              </a:srgbClr>
            </a:solidFill>
            <a:ln>
              <a:noFill/>
            </a:ln>
            <a:effectLst/>
            <a:extLst>
              <a:ext uri="{91240B29-F687-4F45-9708-019B960494DF}">
                <a14:hiddenLine xmlns:a14="http://schemas.microsoft.com/office/drawing/2010/main" w="6350" algn="ctr">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lIns="0" tIns="0" rIns="0" bIns="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effectLst/>
                <a:uLnTx/>
                <a:uFillTx/>
                <a:latin typeface="Cambria" panose="02040503050406030204" pitchFamily="18" charset="0"/>
                <a:cs typeface="Times New Roman" panose="02020603050405020304" pitchFamily="18" charset="0"/>
              </a:endParaRPr>
            </a:p>
          </p:txBody>
        </p:sp>
        <p:sp>
          <p:nvSpPr>
            <p:cNvPr id="31" name="Text Box 28">
              <a:extLst>
                <a:ext uri="{FF2B5EF4-FFF2-40B4-BE49-F238E27FC236}">
                  <a16:creationId xmlns:a16="http://schemas.microsoft.com/office/drawing/2014/main" id="{BD04626F-B389-D3AD-D121-9DCD58773CF2}"/>
                </a:ext>
              </a:extLst>
            </p:cNvPr>
            <p:cNvSpPr txBox="1">
              <a:spLocks noChangeArrowheads="1"/>
            </p:cNvSpPr>
            <p:nvPr/>
          </p:nvSpPr>
          <p:spPr>
            <a:xfrm>
              <a:off x="6008244" y="4543900"/>
              <a:ext cx="619931" cy="90884"/>
            </a:xfrm>
            <a:prstGeom prst="rect">
              <a:avLst/>
            </a:prstGeom>
            <a:noFill/>
            <a:ln>
              <a:noFill/>
            </a:ln>
            <a:effectLst/>
            <a:extLst>
              <a:ext uri="{909E8E84-426E-40DD-AFC4-6F175D3DCCD1}">
                <a14:hiddenFill xmlns:a14="http://schemas.microsoft.com/office/drawing/2010/main">
                  <a:solidFill>
                    <a:srgbClr val="808080">
                      <a:alpha val="81960"/>
                    </a:srgbClr>
                  </a:solidFill>
                </a14:hiddenFill>
              </a:ext>
              <a:ext uri="{91240B29-F687-4F45-9708-019B960494DF}">
                <a14:hiddenLine xmlns:a14="http://schemas.microsoft.com/office/drawing/2010/main" w="6350" algn="ctr">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	Launch Preparations</a:t>
              </a:r>
            </a:p>
          </p:txBody>
        </p:sp>
        <p:grpSp>
          <p:nvGrpSpPr>
            <p:cNvPr id="32" name="Group 31">
              <a:extLst>
                <a:ext uri="{FF2B5EF4-FFF2-40B4-BE49-F238E27FC236}">
                  <a16:creationId xmlns:a16="http://schemas.microsoft.com/office/drawing/2014/main" id="{34491369-E994-A6B5-2ECF-597038658565}"/>
                </a:ext>
              </a:extLst>
            </p:cNvPr>
            <p:cNvGrpSpPr/>
            <p:nvPr/>
          </p:nvGrpSpPr>
          <p:grpSpPr>
            <a:xfrm>
              <a:off x="5529703" y="2946481"/>
              <a:ext cx="1609643" cy="1152345"/>
              <a:chOff x="3509391" y="1810526"/>
              <a:chExt cx="2146190" cy="1536460"/>
            </a:xfrm>
          </p:grpSpPr>
          <p:sp>
            <p:nvSpPr>
              <p:cNvPr id="33" name="Freeform 20">
                <a:extLst>
                  <a:ext uri="{FF2B5EF4-FFF2-40B4-BE49-F238E27FC236}">
                    <a16:creationId xmlns:a16="http://schemas.microsoft.com/office/drawing/2014/main" id="{0D87F602-8BCA-FC26-736D-9698F30EE724}"/>
                  </a:ext>
                </a:extLst>
              </p:cNvPr>
              <p:cNvSpPr/>
              <p:nvPr/>
            </p:nvSpPr>
            <p:spPr>
              <a:xfrm flipH="1">
                <a:off x="3586733" y="1979720"/>
                <a:ext cx="842284" cy="664200"/>
              </a:xfrm>
              <a:custGeom>
                <a:avLst/>
                <a:gdLst>
                  <a:gd name="T0" fmla="*/ 2147483647 w 858"/>
                  <a:gd name="T1" fmla="*/ 2147483647 h 944"/>
                  <a:gd name="T2" fmla="*/ 2147483647 w 858"/>
                  <a:gd name="T3" fmla="*/ 2147483647 h 944"/>
                  <a:gd name="T4" fmla="*/ 2147483647 w 858"/>
                  <a:gd name="T5" fmla="*/ 2147483647 h 944"/>
                  <a:gd name="T6" fmla="*/ 2147483647 w 858"/>
                  <a:gd name="T7" fmla="*/ 2147483647 h 944"/>
                  <a:gd name="T8" fmla="*/ 2147483647 w 858"/>
                  <a:gd name="T9" fmla="*/ 2147483647 h 944"/>
                  <a:gd name="T10" fmla="*/ 2147483647 w 858"/>
                  <a:gd name="T11" fmla="*/ 2147483647 h 944"/>
                  <a:gd name="T12" fmla="*/ 2147483647 w 858"/>
                  <a:gd name="T13" fmla="*/ 2147483647 h 944"/>
                  <a:gd name="T14" fmla="*/ 2147483647 w 858"/>
                  <a:gd name="T15" fmla="*/ 2147483647 h 944"/>
                  <a:gd name="T16" fmla="*/ 2147483647 w 858"/>
                  <a:gd name="T17" fmla="*/ 2147483647 h 944"/>
                  <a:gd name="T18" fmla="*/ 2147483647 w 858"/>
                  <a:gd name="T19" fmla="*/ 2147483647 h 944"/>
                  <a:gd name="T20" fmla="*/ 2147483647 w 858"/>
                  <a:gd name="T21" fmla="*/ 2147483647 h 944"/>
                  <a:gd name="T22" fmla="*/ 2147483647 w 858"/>
                  <a:gd name="T23" fmla="*/ 2147483647 h 944"/>
                  <a:gd name="T24" fmla="*/ 2147483647 w 858"/>
                  <a:gd name="T25" fmla="*/ 2147483647 h 944"/>
                  <a:gd name="T26" fmla="*/ 2147483647 w 858"/>
                  <a:gd name="T27" fmla="*/ 2147483647 h 944"/>
                  <a:gd name="T28" fmla="*/ 2147483647 w 858"/>
                  <a:gd name="T29" fmla="*/ 2147483647 h 944"/>
                  <a:gd name="T30" fmla="*/ 2147483647 w 858"/>
                  <a:gd name="T31" fmla="*/ 2147483647 h 944"/>
                  <a:gd name="T32" fmla="*/ 2147483647 w 858"/>
                  <a:gd name="T33" fmla="*/ 2147483647 h 944"/>
                  <a:gd name="T34" fmla="*/ 2147483647 w 858"/>
                  <a:gd name="T35" fmla="*/ 0 h 944"/>
                  <a:gd name="T36" fmla="*/ 2147483647 w 858"/>
                  <a:gd name="T37" fmla="*/ 2147483647 h 944"/>
                  <a:gd name="T38" fmla="*/ 0 w 858"/>
                  <a:gd name="T39" fmla="*/ 2147483647 h 944"/>
                  <a:gd name="T40" fmla="*/ 2147483647 w 858"/>
                  <a:gd name="T41" fmla="*/ 2147483647 h 944"/>
                  <a:gd name="T42" fmla="*/ 2147483647 w 858"/>
                  <a:gd name="T43" fmla="*/ 2147483647 h 944"/>
                  <a:gd name="T44" fmla="*/ 2147483647 w 858"/>
                  <a:gd name="T45" fmla="*/ 2147483647 h 944"/>
                  <a:gd name="T46" fmla="*/ 2147483647 w 858"/>
                  <a:gd name="T47" fmla="*/ 2147483647 h 944"/>
                  <a:gd name="T48" fmla="*/ 2147483647 w 858"/>
                  <a:gd name="T49" fmla="*/ 2147483647 h 944"/>
                  <a:gd name="T50" fmla="*/ 2147483647 w 858"/>
                  <a:gd name="T51" fmla="*/ 2147483647 h 944"/>
                  <a:gd name="T52" fmla="*/ 2147483647 w 858"/>
                  <a:gd name="T53" fmla="*/ 2147483647 h 944"/>
                  <a:gd name="T54" fmla="*/ 2147483647 w 858"/>
                  <a:gd name="T55" fmla="*/ 2147483647 h 944"/>
                  <a:gd name="T56" fmla="*/ 2147483647 w 858"/>
                  <a:gd name="T57" fmla="*/ 2147483647 h 944"/>
                  <a:gd name="T58" fmla="*/ 2147483647 w 858"/>
                  <a:gd name="T59" fmla="*/ 2147483647 h 944"/>
                  <a:gd name="T60" fmla="*/ 2147483647 w 858"/>
                  <a:gd name="T61" fmla="*/ 2147483647 h 944"/>
                  <a:gd name="T62" fmla="*/ 2147483647 w 858"/>
                  <a:gd name="T63" fmla="*/ 2147483647 h 944"/>
                  <a:gd name="T64" fmla="*/ 2147483647 w 858"/>
                  <a:gd name="T65" fmla="*/ 2147483647 h 944"/>
                  <a:gd name="T66" fmla="*/ 2147483647 w 858"/>
                  <a:gd name="T67" fmla="*/ 2147483647 h 944"/>
                  <a:gd name="T68" fmla="*/ 2147483647 w 858"/>
                  <a:gd name="T69" fmla="*/ 2147483647 h 944"/>
                  <a:gd name="T70" fmla="*/ 2147483647 w 858"/>
                  <a:gd name="T71" fmla="*/ 2147483647 h 944"/>
                  <a:gd name="T72" fmla="*/ 2147483647 w 858"/>
                  <a:gd name="T73" fmla="*/ 2147483647 h 944"/>
                  <a:gd name="T74" fmla="*/ 2147483647 w 858"/>
                  <a:gd name="T75" fmla="*/ 2147483647 h 944"/>
                  <a:gd name="T76" fmla="*/ 2147483647 w 858"/>
                  <a:gd name="T77" fmla="*/ 2147483647 h 944"/>
                  <a:gd name="T78" fmla="*/ 2147483647 w 858"/>
                  <a:gd name="T79" fmla="*/ 2147483647 h 944"/>
                  <a:gd name="T80" fmla="*/ 2147483647 w 858"/>
                  <a:gd name="T81" fmla="*/ 2147483647 h 944"/>
                  <a:gd name="T82" fmla="*/ 2147483647 w 858"/>
                  <a:gd name="T83" fmla="*/ 2147483647 h 94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858"/>
                  <a:gd name="T127" fmla="*/ 0 h 944"/>
                  <a:gd name="T128" fmla="*/ 858 w 858"/>
                  <a:gd name="T129" fmla="*/ 944 h 94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858" h="944">
                    <a:moveTo>
                      <a:pt x="839" y="634"/>
                    </a:moveTo>
                    <a:lnTo>
                      <a:pt x="837" y="532"/>
                    </a:lnTo>
                    <a:lnTo>
                      <a:pt x="837" y="429"/>
                    </a:lnTo>
                    <a:lnTo>
                      <a:pt x="841" y="326"/>
                    </a:lnTo>
                    <a:lnTo>
                      <a:pt x="847" y="224"/>
                    </a:lnTo>
                    <a:lnTo>
                      <a:pt x="857" y="121"/>
                    </a:lnTo>
                    <a:lnTo>
                      <a:pt x="798" y="258"/>
                    </a:lnTo>
                    <a:lnTo>
                      <a:pt x="731" y="217"/>
                    </a:lnTo>
                    <a:lnTo>
                      <a:pt x="664" y="180"/>
                    </a:lnTo>
                    <a:lnTo>
                      <a:pt x="595" y="146"/>
                    </a:lnTo>
                    <a:lnTo>
                      <a:pt x="526" y="117"/>
                    </a:lnTo>
                    <a:lnTo>
                      <a:pt x="456" y="89"/>
                    </a:lnTo>
                    <a:lnTo>
                      <a:pt x="385" y="65"/>
                    </a:lnTo>
                    <a:lnTo>
                      <a:pt x="313" y="45"/>
                    </a:lnTo>
                    <a:lnTo>
                      <a:pt x="241" y="29"/>
                    </a:lnTo>
                    <a:lnTo>
                      <a:pt x="168" y="15"/>
                    </a:lnTo>
                    <a:lnTo>
                      <a:pt x="94" y="5"/>
                    </a:lnTo>
                    <a:lnTo>
                      <a:pt x="21" y="0"/>
                    </a:lnTo>
                    <a:lnTo>
                      <a:pt x="94" y="290"/>
                    </a:lnTo>
                    <a:lnTo>
                      <a:pt x="0" y="595"/>
                    </a:lnTo>
                    <a:lnTo>
                      <a:pt x="61" y="596"/>
                    </a:lnTo>
                    <a:lnTo>
                      <a:pt x="122" y="600"/>
                    </a:lnTo>
                    <a:lnTo>
                      <a:pt x="182" y="606"/>
                    </a:lnTo>
                    <a:lnTo>
                      <a:pt x="240" y="613"/>
                    </a:lnTo>
                    <a:lnTo>
                      <a:pt x="296" y="622"/>
                    </a:lnTo>
                    <a:lnTo>
                      <a:pt x="351" y="634"/>
                    </a:lnTo>
                    <a:lnTo>
                      <a:pt x="404" y="647"/>
                    </a:lnTo>
                    <a:lnTo>
                      <a:pt x="456" y="663"/>
                    </a:lnTo>
                    <a:lnTo>
                      <a:pt x="505" y="680"/>
                    </a:lnTo>
                    <a:lnTo>
                      <a:pt x="553" y="700"/>
                    </a:lnTo>
                    <a:lnTo>
                      <a:pt x="597" y="720"/>
                    </a:lnTo>
                    <a:lnTo>
                      <a:pt x="639" y="743"/>
                    </a:lnTo>
                    <a:lnTo>
                      <a:pt x="678" y="768"/>
                    </a:lnTo>
                    <a:lnTo>
                      <a:pt x="714" y="793"/>
                    </a:lnTo>
                    <a:lnTo>
                      <a:pt x="747" y="820"/>
                    </a:lnTo>
                    <a:lnTo>
                      <a:pt x="749" y="861"/>
                    </a:lnTo>
                    <a:lnTo>
                      <a:pt x="749" y="902"/>
                    </a:lnTo>
                    <a:lnTo>
                      <a:pt x="747" y="943"/>
                    </a:lnTo>
                    <a:lnTo>
                      <a:pt x="775" y="866"/>
                    </a:lnTo>
                    <a:lnTo>
                      <a:pt x="799" y="790"/>
                    </a:lnTo>
                    <a:lnTo>
                      <a:pt x="820" y="712"/>
                    </a:lnTo>
                    <a:lnTo>
                      <a:pt x="839" y="634"/>
                    </a:lnTo>
                  </a:path>
                </a:pathLst>
              </a:custGeom>
              <a:solidFill>
                <a:srgbClr val="C0C0C0"/>
              </a:solidFill>
              <a:ln>
                <a:noFill/>
              </a:ln>
              <a:extLst>
                <a:ext uri="{91240B29-F687-4F45-9708-019B960494DF}">
                  <a14:hiddenLine xmlns:a14="http://schemas.microsoft.com/office/drawing/2010/main" w="6350" cap="rnd">
                    <a:solidFill>
                      <a:srgbClr val="C0C0C0"/>
                    </a:solidFill>
                    <a:round/>
                    <a:headEnd/>
                    <a:tailEnd/>
                  </a14:hiddenLine>
                </a:ext>
              </a:extLst>
            </p:spPr>
            <p:txBody>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effectLst/>
                  <a:uLnTx/>
                  <a:uFillTx/>
                  <a:latin typeface="Cambria" panose="02040503050406030204" pitchFamily="18" charset="0"/>
                  <a:cs typeface="Times New Roman" panose="02020603050405020304" pitchFamily="18" charset="0"/>
                </a:endParaRPr>
              </a:p>
            </p:txBody>
          </p:sp>
          <p:sp>
            <p:nvSpPr>
              <p:cNvPr id="34" name="Freeform 21">
                <a:extLst>
                  <a:ext uri="{FF2B5EF4-FFF2-40B4-BE49-F238E27FC236}">
                    <a16:creationId xmlns:a16="http://schemas.microsoft.com/office/drawing/2014/main" id="{6412C368-1CB6-F3E5-58FF-B8EBA64C50ED}"/>
                  </a:ext>
                </a:extLst>
              </p:cNvPr>
              <p:cNvSpPr/>
              <p:nvPr/>
            </p:nvSpPr>
            <p:spPr>
              <a:xfrm flipH="1">
                <a:off x="4111196" y="2607337"/>
                <a:ext cx="1192731" cy="695066"/>
              </a:xfrm>
              <a:custGeom>
                <a:avLst/>
                <a:gdLst>
                  <a:gd name="T0" fmla="*/ 0 w 1212"/>
                  <a:gd name="T1" fmla="*/ 2147483647 h 988"/>
                  <a:gd name="T2" fmla="*/ 2147483647 w 1212"/>
                  <a:gd name="T3" fmla="*/ 2147483647 h 988"/>
                  <a:gd name="T4" fmla="*/ 2147483647 w 1212"/>
                  <a:gd name="T5" fmla="*/ 2147483647 h 988"/>
                  <a:gd name="T6" fmla="*/ 2147483647 w 1212"/>
                  <a:gd name="T7" fmla="*/ 2147483647 h 988"/>
                  <a:gd name="T8" fmla="*/ 2147483647 w 1212"/>
                  <a:gd name="T9" fmla="*/ 2147483647 h 988"/>
                  <a:gd name="T10" fmla="*/ 2147483647 w 1212"/>
                  <a:gd name="T11" fmla="*/ 2147483647 h 988"/>
                  <a:gd name="T12" fmla="*/ 2147483647 w 1212"/>
                  <a:gd name="T13" fmla="*/ 2147483647 h 988"/>
                  <a:gd name="T14" fmla="*/ 2147483647 w 1212"/>
                  <a:gd name="T15" fmla="*/ 2147483647 h 988"/>
                  <a:gd name="T16" fmla="*/ 2147483647 w 1212"/>
                  <a:gd name="T17" fmla="*/ 2147483647 h 988"/>
                  <a:gd name="T18" fmla="*/ 2147483647 w 1212"/>
                  <a:gd name="T19" fmla="*/ 2147483647 h 988"/>
                  <a:gd name="T20" fmla="*/ 2147483647 w 1212"/>
                  <a:gd name="T21" fmla="*/ 2147483647 h 988"/>
                  <a:gd name="T22" fmla="*/ 2147483647 w 1212"/>
                  <a:gd name="T23" fmla="*/ 2147483647 h 988"/>
                  <a:gd name="T24" fmla="*/ 2147483647 w 1212"/>
                  <a:gd name="T25" fmla="*/ 2147483647 h 988"/>
                  <a:gd name="T26" fmla="*/ 2147483647 w 1212"/>
                  <a:gd name="T27" fmla="*/ 2147483647 h 988"/>
                  <a:gd name="T28" fmla="*/ 2147483647 w 1212"/>
                  <a:gd name="T29" fmla="*/ 2147483647 h 988"/>
                  <a:gd name="T30" fmla="*/ 2147483647 w 1212"/>
                  <a:gd name="T31" fmla="*/ 2147483647 h 988"/>
                  <a:gd name="T32" fmla="*/ 2147483647 w 1212"/>
                  <a:gd name="T33" fmla="*/ 2147483647 h 988"/>
                  <a:gd name="T34" fmla="*/ 2147483647 w 1212"/>
                  <a:gd name="T35" fmla="*/ 2147483647 h 988"/>
                  <a:gd name="T36" fmla="*/ 2147483647 w 1212"/>
                  <a:gd name="T37" fmla="*/ 2147483647 h 988"/>
                  <a:gd name="T38" fmla="*/ 2147483647 w 1212"/>
                  <a:gd name="T39" fmla="*/ 2147483647 h 988"/>
                  <a:gd name="T40" fmla="*/ 2147483647 w 1212"/>
                  <a:gd name="T41" fmla="*/ 2147483647 h 988"/>
                  <a:gd name="T42" fmla="*/ 2147483647 w 1212"/>
                  <a:gd name="T43" fmla="*/ 2147483647 h 988"/>
                  <a:gd name="T44" fmla="*/ 2147483647 w 1212"/>
                  <a:gd name="T45" fmla="*/ 2147483647 h 988"/>
                  <a:gd name="T46" fmla="*/ 2147483647 w 1212"/>
                  <a:gd name="T47" fmla="*/ 2147483647 h 988"/>
                  <a:gd name="T48" fmla="*/ 2147483647 w 1212"/>
                  <a:gd name="T49" fmla="*/ 2147483647 h 988"/>
                  <a:gd name="T50" fmla="*/ 2147483647 w 1212"/>
                  <a:gd name="T51" fmla="*/ 2147483647 h 988"/>
                  <a:gd name="T52" fmla="*/ 2147483647 w 1212"/>
                  <a:gd name="T53" fmla="*/ 2147483647 h 988"/>
                  <a:gd name="T54" fmla="*/ 2147483647 w 1212"/>
                  <a:gd name="T55" fmla="*/ 2147483647 h 988"/>
                  <a:gd name="T56" fmla="*/ 2147483647 w 1212"/>
                  <a:gd name="T57" fmla="*/ 2147483647 h 988"/>
                  <a:gd name="T58" fmla="*/ 2147483647 w 1212"/>
                  <a:gd name="T59" fmla="*/ 2147483647 h 988"/>
                  <a:gd name="T60" fmla="*/ 2147483647 w 1212"/>
                  <a:gd name="T61" fmla="*/ 2147483647 h 988"/>
                  <a:gd name="T62" fmla="*/ 2147483647 w 1212"/>
                  <a:gd name="T63" fmla="*/ 2147483647 h 988"/>
                  <a:gd name="T64" fmla="*/ 2147483647 w 1212"/>
                  <a:gd name="T65" fmla="*/ 2147483647 h 988"/>
                  <a:gd name="T66" fmla="*/ 2147483647 w 1212"/>
                  <a:gd name="T67" fmla="*/ 2147483647 h 988"/>
                  <a:gd name="T68" fmla="*/ 2147483647 w 1212"/>
                  <a:gd name="T69" fmla="*/ 2147483647 h 988"/>
                  <a:gd name="T70" fmla="*/ 2147483647 w 1212"/>
                  <a:gd name="T71" fmla="*/ 2147483647 h 988"/>
                  <a:gd name="T72" fmla="*/ 2147483647 w 1212"/>
                  <a:gd name="T73" fmla="*/ 2147483647 h 988"/>
                  <a:gd name="T74" fmla="*/ 2147483647 w 1212"/>
                  <a:gd name="T75" fmla="*/ 2147483647 h 988"/>
                  <a:gd name="T76" fmla="*/ 2147483647 w 1212"/>
                  <a:gd name="T77" fmla="*/ 2147483647 h 988"/>
                  <a:gd name="T78" fmla="*/ 2147483647 w 1212"/>
                  <a:gd name="T79" fmla="*/ 2147483647 h 988"/>
                  <a:gd name="T80" fmla="*/ 2147483647 w 1212"/>
                  <a:gd name="T81" fmla="*/ 2147483647 h 988"/>
                  <a:gd name="T82" fmla="*/ 2147483647 w 1212"/>
                  <a:gd name="T83" fmla="*/ 2147483647 h 988"/>
                  <a:gd name="T84" fmla="*/ 2147483647 w 1212"/>
                  <a:gd name="T85" fmla="*/ 2147483647 h 988"/>
                  <a:gd name="T86" fmla="*/ 2147483647 w 1212"/>
                  <a:gd name="T87" fmla="*/ 2147483647 h 988"/>
                  <a:gd name="T88" fmla="*/ 2147483647 w 1212"/>
                  <a:gd name="T89" fmla="*/ 2147483647 h 988"/>
                  <a:gd name="T90" fmla="*/ 2147483647 w 1212"/>
                  <a:gd name="T91" fmla="*/ 0 h 988"/>
                  <a:gd name="T92" fmla="*/ 0 w 1212"/>
                  <a:gd name="T93" fmla="*/ 2147483647 h 98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212"/>
                  <a:gd name="T142" fmla="*/ 0 h 988"/>
                  <a:gd name="T143" fmla="*/ 1212 w 1212"/>
                  <a:gd name="T144" fmla="*/ 988 h 98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212" h="988">
                    <a:moveTo>
                      <a:pt x="0" y="503"/>
                    </a:moveTo>
                    <a:lnTo>
                      <a:pt x="102" y="987"/>
                    </a:lnTo>
                    <a:lnTo>
                      <a:pt x="123" y="831"/>
                    </a:lnTo>
                    <a:lnTo>
                      <a:pt x="182" y="851"/>
                    </a:lnTo>
                    <a:lnTo>
                      <a:pt x="257" y="874"/>
                    </a:lnTo>
                    <a:lnTo>
                      <a:pt x="331" y="893"/>
                    </a:lnTo>
                    <a:lnTo>
                      <a:pt x="406" y="909"/>
                    </a:lnTo>
                    <a:lnTo>
                      <a:pt x="481" y="923"/>
                    </a:lnTo>
                    <a:lnTo>
                      <a:pt x="555" y="933"/>
                    </a:lnTo>
                    <a:lnTo>
                      <a:pt x="630" y="939"/>
                    </a:lnTo>
                    <a:lnTo>
                      <a:pt x="703" y="941"/>
                    </a:lnTo>
                    <a:lnTo>
                      <a:pt x="778" y="940"/>
                    </a:lnTo>
                    <a:lnTo>
                      <a:pt x="852" y="937"/>
                    </a:lnTo>
                    <a:lnTo>
                      <a:pt x="924" y="929"/>
                    </a:lnTo>
                    <a:lnTo>
                      <a:pt x="997" y="917"/>
                    </a:lnTo>
                    <a:lnTo>
                      <a:pt x="1069" y="903"/>
                    </a:lnTo>
                    <a:lnTo>
                      <a:pt x="1140" y="884"/>
                    </a:lnTo>
                    <a:lnTo>
                      <a:pt x="1211" y="863"/>
                    </a:lnTo>
                    <a:lnTo>
                      <a:pt x="1051" y="626"/>
                    </a:lnTo>
                    <a:lnTo>
                      <a:pt x="1133" y="282"/>
                    </a:lnTo>
                    <a:lnTo>
                      <a:pt x="1112" y="289"/>
                    </a:lnTo>
                    <a:lnTo>
                      <a:pt x="1088" y="296"/>
                    </a:lnTo>
                    <a:lnTo>
                      <a:pt x="1062" y="302"/>
                    </a:lnTo>
                    <a:lnTo>
                      <a:pt x="1033" y="308"/>
                    </a:lnTo>
                    <a:lnTo>
                      <a:pt x="1001" y="313"/>
                    </a:lnTo>
                    <a:lnTo>
                      <a:pt x="966" y="318"/>
                    </a:lnTo>
                    <a:lnTo>
                      <a:pt x="929" y="320"/>
                    </a:lnTo>
                    <a:lnTo>
                      <a:pt x="891" y="323"/>
                    </a:lnTo>
                    <a:lnTo>
                      <a:pt x="852" y="325"/>
                    </a:lnTo>
                    <a:lnTo>
                      <a:pt x="810" y="327"/>
                    </a:lnTo>
                    <a:lnTo>
                      <a:pt x="768" y="327"/>
                    </a:lnTo>
                    <a:lnTo>
                      <a:pt x="726" y="327"/>
                    </a:lnTo>
                    <a:lnTo>
                      <a:pt x="682" y="325"/>
                    </a:lnTo>
                    <a:lnTo>
                      <a:pt x="639" y="323"/>
                    </a:lnTo>
                    <a:lnTo>
                      <a:pt x="597" y="320"/>
                    </a:lnTo>
                    <a:lnTo>
                      <a:pt x="554" y="317"/>
                    </a:lnTo>
                    <a:lnTo>
                      <a:pt x="513" y="313"/>
                    </a:lnTo>
                    <a:lnTo>
                      <a:pt x="474" y="308"/>
                    </a:lnTo>
                    <a:lnTo>
                      <a:pt x="435" y="302"/>
                    </a:lnTo>
                    <a:lnTo>
                      <a:pt x="398" y="295"/>
                    </a:lnTo>
                    <a:lnTo>
                      <a:pt x="363" y="289"/>
                    </a:lnTo>
                    <a:lnTo>
                      <a:pt x="331" y="281"/>
                    </a:lnTo>
                    <a:lnTo>
                      <a:pt x="302" y="273"/>
                    </a:lnTo>
                    <a:lnTo>
                      <a:pt x="275" y="264"/>
                    </a:lnTo>
                    <a:lnTo>
                      <a:pt x="252" y="256"/>
                    </a:lnTo>
                    <a:lnTo>
                      <a:pt x="274" y="0"/>
                    </a:lnTo>
                    <a:lnTo>
                      <a:pt x="0" y="503"/>
                    </a:lnTo>
                  </a:path>
                </a:pathLst>
              </a:custGeom>
              <a:solidFill>
                <a:srgbClr val="C0C0C0"/>
              </a:solidFill>
              <a:ln>
                <a:noFill/>
              </a:ln>
              <a:extLst>
                <a:ext uri="{91240B29-F687-4F45-9708-019B960494DF}">
                  <a14:hiddenLine xmlns:a14="http://schemas.microsoft.com/office/drawing/2010/main" w="6350" cap="rnd">
                    <a:solidFill>
                      <a:srgbClr val="C0C0C0"/>
                    </a:solidFill>
                    <a:round/>
                    <a:headEnd/>
                    <a:tailEnd/>
                  </a14:hiddenLine>
                </a:ext>
              </a:extLst>
            </p:spPr>
            <p:txBody>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effectLst/>
                  <a:uLnTx/>
                  <a:uFillTx/>
                  <a:latin typeface="Cambria" panose="02040503050406030204" pitchFamily="18" charset="0"/>
                  <a:cs typeface="Times New Roman" panose="02020603050405020304" pitchFamily="18" charset="0"/>
                </a:endParaRPr>
              </a:p>
            </p:txBody>
          </p:sp>
          <p:sp>
            <p:nvSpPr>
              <p:cNvPr id="35" name="Freeform 22">
                <a:extLst>
                  <a:ext uri="{FF2B5EF4-FFF2-40B4-BE49-F238E27FC236}">
                    <a16:creationId xmlns:a16="http://schemas.microsoft.com/office/drawing/2014/main" id="{91BF31A1-A533-045F-B077-FC64DB13978D}"/>
                  </a:ext>
                </a:extLst>
              </p:cNvPr>
              <p:cNvSpPr/>
              <p:nvPr/>
            </p:nvSpPr>
            <p:spPr>
              <a:xfrm flipH="1">
                <a:off x="4384304" y="1810526"/>
                <a:ext cx="965545" cy="714500"/>
              </a:xfrm>
              <a:custGeom>
                <a:avLst/>
                <a:gdLst>
                  <a:gd name="T0" fmla="*/ 2147483647 w 982"/>
                  <a:gd name="T1" fmla="*/ 2147483647 h 1016"/>
                  <a:gd name="T2" fmla="*/ 2147483647 w 982"/>
                  <a:gd name="T3" fmla="*/ 0 h 1016"/>
                  <a:gd name="T4" fmla="*/ 2147483647 w 982"/>
                  <a:gd name="T5" fmla="*/ 2147483647 h 1016"/>
                  <a:gd name="T6" fmla="*/ 2147483647 w 982"/>
                  <a:gd name="T7" fmla="*/ 2147483647 h 1016"/>
                  <a:gd name="T8" fmla="*/ 2147483647 w 982"/>
                  <a:gd name="T9" fmla="*/ 2147483647 h 1016"/>
                  <a:gd name="T10" fmla="*/ 2147483647 w 982"/>
                  <a:gd name="T11" fmla="*/ 2147483647 h 1016"/>
                  <a:gd name="T12" fmla="*/ 2147483647 w 982"/>
                  <a:gd name="T13" fmla="*/ 2147483647 h 1016"/>
                  <a:gd name="T14" fmla="*/ 2147483647 w 982"/>
                  <a:gd name="T15" fmla="*/ 2147483647 h 1016"/>
                  <a:gd name="T16" fmla="*/ 2147483647 w 982"/>
                  <a:gd name="T17" fmla="*/ 2147483647 h 1016"/>
                  <a:gd name="T18" fmla="*/ 2147483647 w 982"/>
                  <a:gd name="T19" fmla="*/ 2147483647 h 1016"/>
                  <a:gd name="T20" fmla="*/ 2147483647 w 982"/>
                  <a:gd name="T21" fmla="*/ 2147483647 h 1016"/>
                  <a:gd name="T22" fmla="*/ 2147483647 w 982"/>
                  <a:gd name="T23" fmla="*/ 2147483647 h 1016"/>
                  <a:gd name="T24" fmla="*/ 2147483647 w 982"/>
                  <a:gd name="T25" fmla="*/ 2147483647 h 1016"/>
                  <a:gd name="T26" fmla="*/ 2147483647 w 982"/>
                  <a:gd name="T27" fmla="*/ 2147483647 h 1016"/>
                  <a:gd name="T28" fmla="*/ 2147483647 w 982"/>
                  <a:gd name="T29" fmla="*/ 2147483647 h 1016"/>
                  <a:gd name="T30" fmla="*/ 2147483647 w 982"/>
                  <a:gd name="T31" fmla="*/ 2147483647 h 1016"/>
                  <a:gd name="T32" fmla="*/ 0 w 982"/>
                  <a:gd name="T33" fmla="*/ 2147483647 h 1016"/>
                  <a:gd name="T34" fmla="*/ 2147483647 w 982"/>
                  <a:gd name="T35" fmla="*/ 2147483647 h 1016"/>
                  <a:gd name="T36" fmla="*/ 2147483647 w 982"/>
                  <a:gd name="T37" fmla="*/ 2147483647 h 1016"/>
                  <a:gd name="T38" fmla="*/ 2147483647 w 982"/>
                  <a:gd name="T39" fmla="*/ 2147483647 h 1016"/>
                  <a:gd name="T40" fmla="*/ 2147483647 w 982"/>
                  <a:gd name="T41" fmla="*/ 2147483647 h 1016"/>
                  <a:gd name="T42" fmla="*/ 2147483647 w 982"/>
                  <a:gd name="T43" fmla="*/ 2147483647 h 1016"/>
                  <a:gd name="T44" fmla="*/ 2147483647 w 982"/>
                  <a:gd name="T45" fmla="*/ 2147483647 h 1016"/>
                  <a:gd name="T46" fmla="*/ 2147483647 w 982"/>
                  <a:gd name="T47" fmla="*/ 2147483647 h 1016"/>
                  <a:gd name="T48" fmla="*/ 2147483647 w 982"/>
                  <a:gd name="T49" fmla="*/ 2147483647 h 1016"/>
                  <a:gd name="T50" fmla="*/ 2147483647 w 982"/>
                  <a:gd name="T51" fmla="*/ 2147483647 h 1016"/>
                  <a:gd name="T52" fmla="*/ 2147483647 w 982"/>
                  <a:gd name="T53" fmla="*/ 2147483647 h 1016"/>
                  <a:gd name="T54" fmla="*/ 2147483647 w 982"/>
                  <a:gd name="T55" fmla="*/ 2147483647 h 1016"/>
                  <a:gd name="T56" fmla="*/ 2147483647 w 982"/>
                  <a:gd name="T57" fmla="*/ 2147483647 h 1016"/>
                  <a:gd name="T58" fmla="*/ 2147483647 w 982"/>
                  <a:gd name="T59" fmla="*/ 2147483647 h 1016"/>
                  <a:gd name="T60" fmla="*/ 2147483647 w 982"/>
                  <a:gd name="T61" fmla="*/ 2147483647 h 1016"/>
                  <a:gd name="T62" fmla="*/ 2147483647 w 982"/>
                  <a:gd name="T63" fmla="*/ 2147483647 h 1016"/>
                  <a:gd name="T64" fmla="*/ 2147483647 w 982"/>
                  <a:gd name="T65" fmla="*/ 2147483647 h 1016"/>
                  <a:gd name="T66" fmla="*/ 2147483647 w 982"/>
                  <a:gd name="T67" fmla="*/ 2147483647 h 1016"/>
                  <a:gd name="T68" fmla="*/ 2147483647 w 982"/>
                  <a:gd name="T69" fmla="*/ 2147483647 h 1016"/>
                  <a:gd name="T70" fmla="*/ 2147483647 w 982"/>
                  <a:gd name="T71" fmla="*/ 2147483647 h 1016"/>
                  <a:gd name="T72" fmla="*/ 2147483647 w 982"/>
                  <a:gd name="T73" fmla="*/ 2147483647 h 1016"/>
                  <a:gd name="T74" fmla="*/ 2147483647 w 982"/>
                  <a:gd name="T75" fmla="*/ 2147483647 h 101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982"/>
                  <a:gd name="T115" fmla="*/ 0 h 1016"/>
                  <a:gd name="T116" fmla="*/ 982 w 982"/>
                  <a:gd name="T117" fmla="*/ 1016 h 101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982" h="1016">
                    <a:moveTo>
                      <a:pt x="981" y="526"/>
                    </a:moveTo>
                    <a:lnTo>
                      <a:pt x="863" y="0"/>
                    </a:lnTo>
                    <a:lnTo>
                      <a:pt x="863" y="227"/>
                    </a:lnTo>
                    <a:lnTo>
                      <a:pt x="784" y="229"/>
                    </a:lnTo>
                    <a:lnTo>
                      <a:pt x="709" y="232"/>
                    </a:lnTo>
                    <a:lnTo>
                      <a:pt x="635" y="238"/>
                    </a:lnTo>
                    <a:lnTo>
                      <a:pt x="563" y="245"/>
                    </a:lnTo>
                    <a:lnTo>
                      <a:pt x="495" y="254"/>
                    </a:lnTo>
                    <a:lnTo>
                      <a:pt x="429" y="265"/>
                    </a:lnTo>
                    <a:lnTo>
                      <a:pt x="366" y="278"/>
                    </a:lnTo>
                    <a:lnTo>
                      <a:pt x="305" y="293"/>
                    </a:lnTo>
                    <a:lnTo>
                      <a:pt x="247" y="309"/>
                    </a:lnTo>
                    <a:lnTo>
                      <a:pt x="191" y="327"/>
                    </a:lnTo>
                    <a:lnTo>
                      <a:pt x="139" y="347"/>
                    </a:lnTo>
                    <a:lnTo>
                      <a:pt x="90" y="368"/>
                    </a:lnTo>
                    <a:lnTo>
                      <a:pt x="43" y="392"/>
                    </a:lnTo>
                    <a:lnTo>
                      <a:pt x="0" y="418"/>
                    </a:lnTo>
                    <a:lnTo>
                      <a:pt x="130" y="677"/>
                    </a:lnTo>
                    <a:lnTo>
                      <a:pt x="108" y="961"/>
                    </a:lnTo>
                    <a:lnTo>
                      <a:pt x="134" y="947"/>
                    </a:lnTo>
                    <a:lnTo>
                      <a:pt x="171" y="932"/>
                    </a:lnTo>
                    <a:lnTo>
                      <a:pt x="210" y="918"/>
                    </a:lnTo>
                    <a:lnTo>
                      <a:pt x="251" y="904"/>
                    </a:lnTo>
                    <a:lnTo>
                      <a:pt x="293" y="892"/>
                    </a:lnTo>
                    <a:lnTo>
                      <a:pt x="338" y="880"/>
                    </a:lnTo>
                    <a:lnTo>
                      <a:pt x="383" y="869"/>
                    </a:lnTo>
                    <a:lnTo>
                      <a:pt x="430" y="859"/>
                    </a:lnTo>
                    <a:lnTo>
                      <a:pt x="476" y="852"/>
                    </a:lnTo>
                    <a:lnTo>
                      <a:pt x="524" y="844"/>
                    </a:lnTo>
                    <a:lnTo>
                      <a:pt x="571" y="838"/>
                    </a:lnTo>
                    <a:lnTo>
                      <a:pt x="618" y="833"/>
                    </a:lnTo>
                    <a:lnTo>
                      <a:pt x="664" y="831"/>
                    </a:lnTo>
                    <a:lnTo>
                      <a:pt x="710" y="829"/>
                    </a:lnTo>
                    <a:lnTo>
                      <a:pt x="753" y="828"/>
                    </a:lnTo>
                    <a:lnTo>
                      <a:pt x="797" y="829"/>
                    </a:lnTo>
                    <a:lnTo>
                      <a:pt x="838" y="831"/>
                    </a:lnTo>
                    <a:lnTo>
                      <a:pt x="844" y="1015"/>
                    </a:lnTo>
                    <a:lnTo>
                      <a:pt x="981" y="526"/>
                    </a:lnTo>
                  </a:path>
                </a:pathLst>
              </a:custGeom>
              <a:solidFill>
                <a:srgbClr val="C0C0C0"/>
              </a:solidFill>
              <a:ln>
                <a:noFill/>
              </a:ln>
              <a:extLst>
                <a:ext uri="{91240B29-F687-4F45-9708-019B960494DF}">
                  <a14:hiddenLine xmlns:a14="http://schemas.microsoft.com/office/drawing/2010/main" w="6350" cap="rnd">
                    <a:solidFill>
                      <a:srgbClr val="C0C0C0"/>
                    </a:solidFill>
                    <a:round/>
                    <a:headEnd/>
                    <a:tailEnd/>
                  </a14:hiddenLine>
                </a:ext>
              </a:extLst>
            </p:spPr>
            <p:txBody>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effectLst/>
                  <a:uLnTx/>
                  <a:uFillTx/>
                  <a:latin typeface="Cambria" panose="02040503050406030204" pitchFamily="18" charset="0"/>
                  <a:cs typeface="Times New Roman" panose="02020603050405020304" pitchFamily="18" charset="0"/>
                </a:endParaRPr>
              </a:p>
            </p:txBody>
          </p:sp>
          <p:pic>
            <p:nvPicPr>
              <p:cNvPr id="36" name="Group 23">
                <a:extLst>
                  <a:ext uri="{FF2B5EF4-FFF2-40B4-BE49-F238E27FC236}">
                    <a16:creationId xmlns:a16="http://schemas.microsoft.com/office/drawing/2014/main" id="{84FBD75D-4DC5-4E48-F9B8-0469F8DF72F1}"/>
                  </a:ext>
                </a:extLst>
              </p:cNvPr>
              <p:cNvPicPr>
                <a:picLocks noChangeArrowheads="1"/>
              </p:cNvPicPr>
              <p:nvPr/>
            </p:nvPicPr>
            <p:blipFill>
              <a:blip r:embed="rId16" cstate="screen">
                <a:duotone>
                  <a:schemeClr val="accent4">
                    <a:shade val="45000"/>
                    <a:satMod val="135000"/>
                  </a:schemeClr>
                  <a:prstClr val="white"/>
                </a:duotone>
                <a:extLst>
                  <a:ext uri="{28A0092B-C50C-407E-A947-70E740481C1C}">
                    <a14:useLocalDpi xmlns:a14="http://schemas.microsoft.com/office/drawing/2010/main"/>
                  </a:ext>
                </a:extLst>
              </a:blip>
              <a:srcRect/>
              <a:stretch>
                <a:fillRect/>
              </a:stretch>
            </p:blipFill>
            <p:spPr>
              <a:xfrm>
                <a:off x="5185498" y="1992296"/>
                <a:ext cx="470083" cy="1170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Group 26">
                <a:extLst>
                  <a:ext uri="{FF2B5EF4-FFF2-40B4-BE49-F238E27FC236}">
                    <a16:creationId xmlns:a16="http://schemas.microsoft.com/office/drawing/2014/main" id="{4E3D27F4-6E12-8FFB-76C1-5092E1E66E2F}"/>
                  </a:ext>
                </a:extLst>
              </p:cNvPr>
              <p:cNvPicPr>
                <a:picLocks noChangeArrowheads="1"/>
              </p:cNvPicPr>
              <p:nvPr/>
            </p:nvPicPr>
            <p:blipFill>
              <a:blip r:embed="rId17" cstate="screen">
                <a:duotone>
                  <a:schemeClr val="accent4">
                    <a:shade val="45000"/>
                    <a:satMod val="135000"/>
                  </a:schemeClr>
                  <a:prstClr val="white"/>
                </a:duotone>
                <a:extLst>
                  <a:ext uri="{28A0092B-C50C-407E-A947-70E740481C1C}">
                    <a14:useLocalDpi xmlns:a14="http://schemas.microsoft.com/office/drawing/2010/main"/>
                  </a:ext>
                </a:extLst>
              </a:blip>
              <a:srcRect/>
              <a:stretch>
                <a:fillRect/>
              </a:stretch>
            </p:blipFill>
            <p:spPr>
              <a:xfrm>
                <a:off x="3509391" y="2195785"/>
                <a:ext cx="716606" cy="1151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 name="Text Box 34">
                <a:extLst>
                  <a:ext uri="{FF2B5EF4-FFF2-40B4-BE49-F238E27FC236}">
                    <a16:creationId xmlns:a16="http://schemas.microsoft.com/office/drawing/2014/main" id="{D9127554-95DE-A82F-7E25-0E43FACDE87C}"/>
                  </a:ext>
                </a:extLst>
              </p:cNvPr>
              <p:cNvSpPr txBox="1">
                <a:spLocks noChangeArrowheads="1"/>
              </p:cNvSpPr>
              <p:nvPr/>
            </p:nvSpPr>
            <p:spPr>
              <a:xfrm>
                <a:off x="4305242" y="2544461"/>
                <a:ext cx="549660" cy="184665"/>
              </a:xfrm>
              <a:prstGeom prst="rect">
                <a:avLst/>
              </a:prstGeom>
              <a:noFill/>
              <a:ln>
                <a:noFill/>
              </a:ln>
              <a:effectLst/>
              <a:extLst>
                <a:ext uri="{909E8E84-426E-40DD-AFC4-6F175D3DCCD1}">
                  <a14:hiddenFill xmlns:a14="http://schemas.microsoft.com/office/drawing/2010/main">
                    <a:solidFill>
                      <a:schemeClr val="accent1">
                        <a:alpha val="50195"/>
                      </a:schemeClr>
                    </a:solidFill>
                  </a14:hiddenFill>
                </a:ext>
                <a:ext uri="{91240B29-F687-4F45-9708-019B960494DF}">
                  <a14:hiddenLine xmlns:a14="http://schemas.microsoft.com/office/drawing/2010/main" w="6350" algn="ctr">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IPO Process</a:t>
                </a:r>
              </a:p>
            </p:txBody>
          </p:sp>
        </p:grpSp>
        <p:sp>
          <p:nvSpPr>
            <p:cNvPr id="39" name="Rounded Rectangular Callout 38">
              <a:extLst>
                <a:ext uri="{FF2B5EF4-FFF2-40B4-BE49-F238E27FC236}">
                  <a16:creationId xmlns:a16="http://schemas.microsoft.com/office/drawing/2014/main" id="{C78001F8-8A9A-19FB-A5AA-652C03CB5C65}"/>
                </a:ext>
              </a:extLst>
            </p:cNvPr>
            <p:cNvSpPr/>
            <p:nvPr/>
          </p:nvSpPr>
          <p:spPr>
            <a:xfrm>
              <a:off x="2871560" y="1962346"/>
              <a:ext cx="713232" cy="596646"/>
            </a:xfrm>
            <a:prstGeom prst="wedgeRoundRectCallout">
              <a:avLst>
                <a:gd name="adj1" fmla="val 70163"/>
                <a:gd name="adj2" fmla="val 60570"/>
                <a:gd name="adj3" fmla="val 16667"/>
              </a:avLst>
            </a:prstGeom>
            <a:noFill/>
            <a:ln w="12700" cap="flat" algn="ctr">
              <a:solidFill>
                <a:schemeClr val="bg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dirty="0">
                  <a:ln>
                    <a:noFill/>
                  </a:ln>
                  <a:effectLst/>
                  <a:uLnTx/>
                  <a:uFillTx/>
                  <a:latin typeface="Cambria" panose="02040503050406030204" pitchFamily="18" charset="0"/>
                  <a:cs typeface="Times New Roman" panose="02020603050405020304" pitchFamily="18" charset="0"/>
                </a:rPr>
                <a:t>All intermediaries to be appointed</a:t>
              </a:r>
            </a:p>
          </p:txBody>
        </p:sp>
        <p:sp>
          <p:nvSpPr>
            <p:cNvPr id="40" name="Left Brace 39">
              <a:extLst>
                <a:ext uri="{FF2B5EF4-FFF2-40B4-BE49-F238E27FC236}">
                  <a16:creationId xmlns:a16="http://schemas.microsoft.com/office/drawing/2014/main" id="{F19B920F-BF29-6770-E03E-ED4954A4DB1C}"/>
                </a:ext>
              </a:extLst>
            </p:cNvPr>
            <p:cNvSpPr/>
            <p:nvPr/>
          </p:nvSpPr>
          <p:spPr>
            <a:xfrm>
              <a:off x="3517975" y="3248221"/>
              <a:ext cx="326088" cy="678942"/>
            </a:xfrm>
            <a:prstGeom prst="leftBrace">
              <a:avLst/>
            </a:prstGeom>
            <a:ln w="6350" cap="flat" algn="ctr">
              <a:solidFill>
                <a:schemeClr val="bg2"/>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AU" sz="1600" b="0" i="0" u="none" strike="noStrike" kern="1200" cap="none" spc="0" normalizeH="0" baseline="0" noProof="0">
                <a:ln>
                  <a:noFill/>
                </a:ln>
                <a:effectLst/>
                <a:uLnTx/>
                <a:uFillTx/>
                <a:latin typeface="Cambria" panose="02040503050406030204" pitchFamily="18" charset="0"/>
                <a:cs typeface="Times New Roman" panose="02020603050405020304" pitchFamily="18" charset="0"/>
              </a:endParaRPr>
            </a:p>
          </p:txBody>
        </p:sp>
        <p:sp>
          <p:nvSpPr>
            <p:cNvPr id="41" name="Left Brace 40">
              <a:extLst>
                <a:ext uri="{FF2B5EF4-FFF2-40B4-BE49-F238E27FC236}">
                  <a16:creationId xmlns:a16="http://schemas.microsoft.com/office/drawing/2014/main" id="{F14EB77F-E045-541B-7B72-1E3EDE558CD9}"/>
                </a:ext>
              </a:extLst>
            </p:cNvPr>
            <p:cNvSpPr/>
            <p:nvPr/>
          </p:nvSpPr>
          <p:spPr>
            <a:xfrm>
              <a:off x="3517975" y="3954595"/>
              <a:ext cx="298656" cy="706374"/>
            </a:xfrm>
            <a:prstGeom prst="leftBrace">
              <a:avLst/>
            </a:prstGeom>
            <a:ln w="6350" cap="flat" algn="ctr">
              <a:solidFill>
                <a:schemeClr val="bg2"/>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AU" sz="1600" b="0" i="0" u="none" strike="noStrike" kern="1200" cap="none" spc="0" normalizeH="0" baseline="0" noProof="0">
                <a:ln>
                  <a:noFill/>
                </a:ln>
                <a:effectLst/>
                <a:uLnTx/>
                <a:uFillTx/>
                <a:latin typeface="Cambria" panose="02040503050406030204" pitchFamily="18" charset="0"/>
                <a:cs typeface="Times New Roman" panose="02020603050405020304" pitchFamily="18" charset="0"/>
              </a:endParaRPr>
            </a:p>
          </p:txBody>
        </p:sp>
        <p:sp>
          <p:nvSpPr>
            <p:cNvPr id="42" name="Rounded Rectangular Callout 41">
              <a:extLst>
                <a:ext uri="{FF2B5EF4-FFF2-40B4-BE49-F238E27FC236}">
                  <a16:creationId xmlns:a16="http://schemas.microsoft.com/office/drawing/2014/main" id="{7921A1F2-7E61-3EC7-0760-42DFBF3276AE}"/>
                </a:ext>
              </a:extLst>
            </p:cNvPr>
            <p:cNvSpPr/>
            <p:nvPr/>
          </p:nvSpPr>
          <p:spPr>
            <a:xfrm>
              <a:off x="4296691" y="5629266"/>
              <a:ext cx="816102" cy="441484"/>
            </a:xfrm>
            <a:prstGeom prst="wedgeRoundRectCallout">
              <a:avLst>
                <a:gd name="adj1" fmla="val -54448"/>
                <a:gd name="adj2" fmla="val -77499"/>
                <a:gd name="adj3" fmla="val 16667"/>
              </a:avLst>
            </a:prstGeom>
            <a:noFill/>
            <a:ln w="12700" cap="flat" algn="ctr">
              <a:solidFill>
                <a:schemeClr val="bg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a:ln>
                    <a:noFill/>
                  </a:ln>
                  <a:effectLst/>
                  <a:uLnTx/>
                  <a:uFillTx/>
                  <a:latin typeface="Cambria" panose="02040503050406030204" pitchFamily="18" charset="0"/>
                  <a:cs typeface="Times New Roman" panose="02020603050405020304" pitchFamily="18" charset="0"/>
                </a:rPr>
                <a:t>Undertaken in parallel with SEBI Review process</a:t>
              </a:r>
            </a:p>
          </p:txBody>
        </p:sp>
        <p:sp>
          <p:nvSpPr>
            <p:cNvPr id="43" name="Rounded Rectangular Callout 42">
              <a:extLst>
                <a:ext uri="{FF2B5EF4-FFF2-40B4-BE49-F238E27FC236}">
                  <a16:creationId xmlns:a16="http://schemas.microsoft.com/office/drawing/2014/main" id="{F0791392-1E07-0665-CB20-EB0D8C9F0479}"/>
                </a:ext>
              </a:extLst>
            </p:cNvPr>
            <p:cNvSpPr/>
            <p:nvPr/>
          </p:nvSpPr>
          <p:spPr>
            <a:xfrm>
              <a:off x="4653307" y="4079182"/>
              <a:ext cx="816102" cy="582930"/>
            </a:xfrm>
            <a:prstGeom prst="wedgeRoundRectCallout">
              <a:avLst>
                <a:gd name="adj1" fmla="val 135468"/>
                <a:gd name="adj2" fmla="val 114265"/>
                <a:gd name="adj3" fmla="val 16667"/>
              </a:avLst>
            </a:prstGeom>
            <a:noFill/>
            <a:ln w="12700" cap="flat" algn="ctr">
              <a:solidFill>
                <a:schemeClr val="bg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dirty="0">
                  <a:ln>
                    <a:noFill/>
                  </a:ln>
                  <a:effectLst/>
                  <a:uLnTx/>
                  <a:uFillTx/>
                  <a:latin typeface="Cambria" panose="02040503050406030204" pitchFamily="18" charset="0"/>
                  <a:cs typeface="Times New Roman" panose="02020603050405020304" pitchFamily="18" charset="0"/>
                </a:rPr>
                <a:t>Only after SEBI Approval of ‘UDRHP’ (3 – 5 days) and at least 3 days prior to Issue Open Date</a:t>
              </a:r>
            </a:p>
          </p:txBody>
        </p:sp>
        <p:sp>
          <p:nvSpPr>
            <p:cNvPr id="44" name="Rounded Rectangular Callout 43">
              <a:extLst>
                <a:ext uri="{FF2B5EF4-FFF2-40B4-BE49-F238E27FC236}">
                  <a16:creationId xmlns:a16="http://schemas.microsoft.com/office/drawing/2014/main" id="{7EAF67CA-C30F-ECE7-32ED-BE557EE1D056}"/>
                </a:ext>
              </a:extLst>
            </p:cNvPr>
            <p:cNvSpPr/>
            <p:nvPr/>
          </p:nvSpPr>
          <p:spPr>
            <a:xfrm>
              <a:off x="5551705" y="5581085"/>
              <a:ext cx="939546" cy="441484"/>
            </a:xfrm>
            <a:prstGeom prst="wedgeRoundRectCallout">
              <a:avLst>
                <a:gd name="adj1" fmla="val -54448"/>
                <a:gd name="adj2" fmla="val -77499"/>
                <a:gd name="adj3" fmla="val 16667"/>
              </a:avLst>
            </a:prstGeom>
            <a:noFill/>
            <a:ln w="12700" cap="flat" algn="ctr">
              <a:solidFill>
                <a:schemeClr val="bg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a:ln>
                    <a:noFill/>
                  </a:ln>
                  <a:effectLst/>
                  <a:uLnTx/>
                  <a:uFillTx/>
                  <a:latin typeface="Cambria" panose="02040503050406030204" pitchFamily="18" charset="0"/>
                  <a:cs typeface="Times New Roman" panose="02020603050405020304" pitchFamily="18" charset="0"/>
                </a:rPr>
                <a:t>Requires Updated Financials, SEBI Comments and other material updates</a:t>
              </a:r>
            </a:p>
          </p:txBody>
        </p:sp>
        <p:sp>
          <p:nvSpPr>
            <p:cNvPr id="45" name="Rounded Rectangular Callout 44">
              <a:extLst>
                <a:ext uri="{FF2B5EF4-FFF2-40B4-BE49-F238E27FC236}">
                  <a16:creationId xmlns:a16="http://schemas.microsoft.com/office/drawing/2014/main" id="{0B59E00A-A4A2-BC40-E02C-A40340E1217B}"/>
                </a:ext>
              </a:extLst>
            </p:cNvPr>
            <p:cNvSpPr/>
            <p:nvPr/>
          </p:nvSpPr>
          <p:spPr>
            <a:xfrm>
              <a:off x="8185177" y="5581085"/>
              <a:ext cx="939546" cy="291465"/>
            </a:xfrm>
            <a:prstGeom prst="wedgeRoundRectCallout">
              <a:avLst>
                <a:gd name="adj1" fmla="val -54448"/>
                <a:gd name="adj2" fmla="val -77499"/>
                <a:gd name="adj3" fmla="val 16667"/>
              </a:avLst>
            </a:prstGeom>
            <a:noFill/>
            <a:ln w="12700" cap="flat" algn="ctr">
              <a:solidFill>
                <a:schemeClr val="bg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a:ln>
                    <a:noFill/>
                  </a:ln>
                  <a:effectLst/>
                  <a:uLnTx/>
                  <a:uFillTx/>
                  <a:latin typeface="Cambria" panose="02040503050406030204" pitchFamily="18" charset="0"/>
                  <a:cs typeface="Times New Roman" panose="02020603050405020304" pitchFamily="18" charset="0"/>
                </a:rPr>
                <a:t>At least 2 working days prior to Issue Open Date</a:t>
              </a:r>
            </a:p>
          </p:txBody>
        </p:sp>
        <p:sp>
          <p:nvSpPr>
            <p:cNvPr id="46" name="Right Brace 45">
              <a:extLst>
                <a:ext uri="{FF2B5EF4-FFF2-40B4-BE49-F238E27FC236}">
                  <a16:creationId xmlns:a16="http://schemas.microsoft.com/office/drawing/2014/main" id="{FB97C73D-ED1C-3FE5-4672-0B4F8C41748A}"/>
                </a:ext>
              </a:extLst>
            </p:cNvPr>
            <p:cNvSpPr/>
            <p:nvPr/>
          </p:nvSpPr>
          <p:spPr>
            <a:xfrm>
              <a:off x="8781823" y="4071181"/>
              <a:ext cx="274320" cy="548640"/>
            </a:xfrm>
            <a:prstGeom prst="rightBrace">
              <a:avLst/>
            </a:prstGeom>
            <a:ln w="6350" cap="flat" algn="ctr">
              <a:prstDash val="solid"/>
            </a:ln>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AU" sz="1600" b="0" i="0" u="none" strike="noStrike" kern="1200" cap="none" spc="0" normalizeH="0" baseline="0" noProof="0">
                <a:ln>
                  <a:noFill/>
                </a:ln>
                <a:effectLst/>
                <a:uLnTx/>
                <a:uFillTx/>
                <a:latin typeface="Cambria" panose="02040503050406030204" pitchFamily="18" charset="0"/>
                <a:cs typeface="Times New Roman" panose="02020603050405020304" pitchFamily="18" charset="0"/>
              </a:endParaRPr>
            </a:p>
          </p:txBody>
        </p:sp>
        <p:sp>
          <p:nvSpPr>
            <p:cNvPr id="47" name="Rounded Rectangular Callout 46">
              <a:extLst>
                <a:ext uri="{FF2B5EF4-FFF2-40B4-BE49-F238E27FC236}">
                  <a16:creationId xmlns:a16="http://schemas.microsoft.com/office/drawing/2014/main" id="{F6EB1D2B-64A4-2548-257B-B9DEA9ACA4B9}"/>
                </a:ext>
              </a:extLst>
            </p:cNvPr>
            <p:cNvSpPr/>
            <p:nvPr/>
          </p:nvSpPr>
          <p:spPr>
            <a:xfrm>
              <a:off x="8939557" y="3585407"/>
              <a:ext cx="747522" cy="520065"/>
            </a:xfrm>
            <a:prstGeom prst="wedgeRoundRectCallout">
              <a:avLst>
                <a:gd name="adj1" fmla="val -30455"/>
                <a:gd name="adj2" fmla="val 98468"/>
                <a:gd name="adj3" fmla="val 16667"/>
              </a:avLst>
            </a:prstGeom>
            <a:noFill/>
            <a:ln w="12700" cap="flat" algn="ctr">
              <a:solidFill>
                <a:schemeClr val="bg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a:ln>
                    <a:noFill/>
                  </a:ln>
                  <a:effectLst/>
                  <a:uLnTx/>
                  <a:uFillTx/>
                  <a:latin typeface="Cambria" panose="02040503050406030204" pitchFamily="18" charset="0"/>
                  <a:cs typeface="Times New Roman" panose="02020603050405020304" pitchFamily="18" charset="0"/>
                </a:rPr>
                <a:t>Typically 3 – 4 working days</a:t>
              </a:r>
            </a:p>
          </p:txBody>
        </p:sp>
        <p:sp>
          <p:nvSpPr>
            <p:cNvPr id="48" name="Rounded Rectangular Callout 47">
              <a:extLst>
                <a:ext uri="{FF2B5EF4-FFF2-40B4-BE49-F238E27FC236}">
                  <a16:creationId xmlns:a16="http://schemas.microsoft.com/office/drawing/2014/main" id="{987C316F-CEE7-C934-7E88-ED75FF938AF9}"/>
                </a:ext>
              </a:extLst>
            </p:cNvPr>
            <p:cNvSpPr/>
            <p:nvPr/>
          </p:nvSpPr>
          <p:spPr>
            <a:xfrm>
              <a:off x="8939557" y="2392115"/>
              <a:ext cx="699516" cy="478917"/>
            </a:xfrm>
            <a:prstGeom prst="wedgeRoundRectCallout">
              <a:avLst>
                <a:gd name="adj1" fmla="val -67053"/>
                <a:gd name="adj2" fmla="val -2205"/>
                <a:gd name="adj3" fmla="val 16667"/>
              </a:avLst>
            </a:prstGeom>
            <a:noFill/>
            <a:ln w="12700" cap="flat" algn="ctr">
              <a:solidFill>
                <a:schemeClr val="bg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a:ln>
                    <a:noFill/>
                  </a:ln>
                  <a:effectLst/>
                  <a:uLnTx/>
                  <a:uFillTx/>
                  <a:latin typeface="Cambria" panose="02040503050406030204" pitchFamily="18" charset="0"/>
                  <a:cs typeface="Times New Roman" panose="02020603050405020304" pitchFamily="18" charset="0"/>
                </a:rPr>
                <a:t>T+3 from Issue Closure</a:t>
              </a:r>
            </a:p>
          </p:txBody>
        </p:sp>
        <p:sp>
          <p:nvSpPr>
            <p:cNvPr id="49" name="Rounded Rectangular Callout 48">
              <a:extLst>
                <a:ext uri="{FF2B5EF4-FFF2-40B4-BE49-F238E27FC236}">
                  <a16:creationId xmlns:a16="http://schemas.microsoft.com/office/drawing/2014/main" id="{9CA17A7D-9399-E937-05F8-72FA53C79AF1}"/>
                </a:ext>
              </a:extLst>
            </p:cNvPr>
            <p:cNvSpPr/>
            <p:nvPr/>
          </p:nvSpPr>
          <p:spPr>
            <a:xfrm>
              <a:off x="7225057" y="4223200"/>
              <a:ext cx="816102" cy="582930"/>
            </a:xfrm>
            <a:prstGeom prst="wedgeRoundRectCallout">
              <a:avLst>
                <a:gd name="adj1" fmla="val -44363"/>
                <a:gd name="adj2" fmla="val 91912"/>
                <a:gd name="adj3" fmla="val 16667"/>
              </a:avLst>
            </a:prstGeom>
            <a:noFill/>
            <a:ln w="12700" cap="flat" algn="ctr">
              <a:solidFill>
                <a:schemeClr val="bg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a:ln>
                    <a:noFill/>
                  </a:ln>
                  <a:effectLst/>
                  <a:uLnTx/>
                  <a:uFillTx/>
                  <a:latin typeface="Cambria" panose="02040503050406030204" pitchFamily="18" charset="0"/>
                  <a:cs typeface="Times New Roman" panose="02020603050405020304" pitchFamily="18" charset="0"/>
                </a:rPr>
                <a:t>Limited number of meetings as most feedback already received in pre-marketing</a:t>
              </a:r>
            </a:p>
          </p:txBody>
        </p:sp>
        <p:grpSp>
          <p:nvGrpSpPr>
            <p:cNvPr id="50" name="Group 49">
              <a:extLst>
                <a:ext uri="{FF2B5EF4-FFF2-40B4-BE49-F238E27FC236}">
                  <a16:creationId xmlns:a16="http://schemas.microsoft.com/office/drawing/2014/main" id="{A656D808-1144-19BD-CDEA-147845294737}"/>
                </a:ext>
              </a:extLst>
            </p:cNvPr>
            <p:cNvGrpSpPr/>
            <p:nvPr/>
          </p:nvGrpSpPr>
          <p:grpSpPr>
            <a:xfrm>
              <a:off x="3974149" y="4972051"/>
              <a:ext cx="4705025" cy="500415"/>
              <a:chOff x="827087" y="5123935"/>
              <a:chExt cx="6273367" cy="667220"/>
            </a:xfrm>
          </p:grpSpPr>
          <p:sp>
            <p:nvSpPr>
              <p:cNvPr id="51" name="297862107820.1251141">
                <a:extLst>
                  <a:ext uri="{FF2B5EF4-FFF2-40B4-BE49-F238E27FC236}">
                    <a16:creationId xmlns:a16="http://schemas.microsoft.com/office/drawing/2014/main" id="{2B477355-B547-477B-AD8D-0A8F1D605AD6}"/>
                  </a:ext>
                </a:extLst>
              </p:cNvPr>
              <p:cNvSpPr>
                <a:spLocks noChangeArrowheads="1"/>
              </p:cNvSpPr>
              <p:nvPr>
                <p:custDataLst>
                  <p:tags r:id="rId1"/>
                </p:custDataLst>
              </p:nvPr>
            </p:nvSpPr>
            <p:spPr>
              <a:xfrm>
                <a:off x="3450775" y="5210620"/>
                <a:ext cx="986054" cy="509609"/>
              </a:xfrm>
              <a:prstGeom prst="rect">
                <a:avLst/>
              </a:prstGeom>
              <a:solidFill>
                <a:srgbClr val="C0C0C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723" tIns="30723" rIns="30723" bIns="30723"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5554" rtl="0" eaLnBrk="1" fontAlgn="auto" latinLnBrk="0" hangingPunct="1">
                  <a:lnSpc>
                    <a:spcPct val="100000"/>
                  </a:lnSpc>
                  <a:spcBef>
                    <a:spcPct val="25000"/>
                  </a:spcBef>
                  <a:spcAft>
                    <a:spcPts val="0"/>
                  </a:spcAft>
                  <a:buClrTx/>
                  <a:buSzTx/>
                  <a:buFontTx/>
                  <a:buNone/>
                  <a:tabLst/>
                  <a:defRPr/>
                </a:pPr>
                <a:r>
                  <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ROC Filing of RHP</a:t>
                </a:r>
              </a:p>
            </p:txBody>
          </p:sp>
          <p:sp>
            <p:nvSpPr>
              <p:cNvPr id="52" name="297862107820.1251141">
                <a:extLst>
                  <a:ext uri="{FF2B5EF4-FFF2-40B4-BE49-F238E27FC236}">
                    <a16:creationId xmlns:a16="http://schemas.microsoft.com/office/drawing/2014/main" id="{102DF48B-B7C3-FCBB-BDCD-96AE218E467D}"/>
                  </a:ext>
                </a:extLst>
              </p:cNvPr>
              <p:cNvSpPr>
                <a:spLocks noChangeArrowheads="1"/>
              </p:cNvSpPr>
              <p:nvPr>
                <p:custDataLst>
                  <p:tags r:id="rId2"/>
                </p:custDataLst>
              </p:nvPr>
            </p:nvSpPr>
            <p:spPr>
              <a:xfrm>
                <a:off x="2184413" y="5210620"/>
                <a:ext cx="986054" cy="509609"/>
              </a:xfrm>
              <a:prstGeom prst="rect">
                <a:avLst/>
              </a:prstGeom>
              <a:solidFill>
                <a:srgbClr val="C0C0C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723" tIns="30723" rIns="30723" bIns="30723"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5554" rtl="0" eaLnBrk="1" fontAlgn="auto" latinLnBrk="0" hangingPunct="1">
                  <a:lnSpc>
                    <a:spcPct val="100000"/>
                  </a:lnSpc>
                  <a:spcBef>
                    <a:spcPct val="25000"/>
                  </a:spcBef>
                  <a:spcAft>
                    <a:spcPts val="0"/>
                  </a:spcAft>
                  <a:buClrTx/>
                  <a:buSzTx/>
                  <a:buFontTx/>
                  <a:buNone/>
                  <a:tabLst/>
                  <a:defRPr/>
                </a:pPr>
                <a:r>
                  <a:rPr kumimoji="0" lang="en-US" sz="8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SEBI Filing “UDRHP”</a:t>
                </a:r>
              </a:p>
            </p:txBody>
          </p:sp>
          <p:sp>
            <p:nvSpPr>
              <p:cNvPr id="53" name="297862107820.1251141">
                <a:extLst>
                  <a:ext uri="{FF2B5EF4-FFF2-40B4-BE49-F238E27FC236}">
                    <a16:creationId xmlns:a16="http://schemas.microsoft.com/office/drawing/2014/main" id="{141ACA91-FE34-78F5-1891-FF4524360970}"/>
                  </a:ext>
                </a:extLst>
              </p:cNvPr>
              <p:cNvSpPr>
                <a:spLocks noChangeArrowheads="1"/>
              </p:cNvSpPr>
              <p:nvPr>
                <p:custDataLst>
                  <p:tags r:id="rId3"/>
                </p:custDataLst>
              </p:nvPr>
            </p:nvSpPr>
            <p:spPr>
              <a:xfrm>
                <a:off x="4717136" y="5210620"/>
                <a:ext cx="986054" cy="509609"/>
              </a:xfrm>
              <a:prstGeom prst="rect">
                <a:avLst/>
              </a:prstGeom>
              <a:solidFill>
                <a:srgbClr val="C0C0C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723" tIns="30723" rIns="30723" bIns="30723"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5554" rtl="0" eaLnBrk="1" fontAlgn="auto" latinLnBrk="0" hangingPunct="1">
                  <a:lnSpc>
                    <a:spcPct val="100000"/>
                  </a:lnSpc>
                  <a:spcBef>
                    <a:spcPct val="25000"/>
                  </a:spcBef>
                  <a:spcAft>
                    <a:spcPts val="0"/>
                  </a:spcAft>
                  <a:buClrTx/>
                  <a:buSzTx/>
                  <a:buFontTx/>
                  <a:buNone/>
                  <a:tabLst/>
                  <a:defRPr/>
                </a:pPr>
                <a:r>
                  <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Management Road shows</a:t>
                </a:r>
              </a:p>
            </p:txBody>
          </p:sp>
          <p:sp>
            <p:nvSpPr>
              <p:cNvPr id="54" name="297862107820.1251141">
                <a:extLst>
                  <a:ext uri="{FF2B5EF4-FFF2-40B4-BE49-F238E27FC236}">
                    <a16:creationId xmlns:a16="http://schemas.microsoft.com/office/drawing/2014/main" id="{FB231FC4-0EB8-6745-68C4-72A0D4F9A080}"/>
                  </a:ext>
                </a:extLst>
              </p:cNvPr>
              <p:cNvSpPr>
                <a:spLocks noChangeArrowheads="1"/>
              </p:cNvSpPr>
              <p:nvPr>
                <p:custDataLst>
                  <p:tags r:id="rId4"/>
                </p:custDataLst>
              </p:nvPr>
            </p:nvSpPr>
            <p:spPr>
              <a:xfrm>
                <a:off x="5983498" y="5210620"/>
                <a:ext cx="986054" cy="509609"/>
              </a:xfrm>
              <a:prstGeom prst="rect">
                <a:avLst/>
              </a:prstGeom>
              <a:solidFill>
                <a:srgbClr val="C0C0C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723" tIns="30723" rIns="30723" bIns="30723"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5554" rtl="0" eaLnBrk="1" fontAlgn="auto" latinLnBrk="0" hangingPunct="1">
                  <a:lnSpc>
                    <a:spcPct val="100000"/>
                  </a:lnSpc>
                  <a:spcBef>
                    <a:spcPct val="25000"/>
                  </a:spcBef>
                  <a:spcAft>
                    <a:spcPts val="0"/>
                  </a:spcAft>
                  <a:buClrTx/>
                  <a:buSzTx/>
                  <a:buFontTx/>
                  <a:buNone/>
                  <a:tabLst/>
                  <a:defRPr/>
                </a:pPr>
                <a:r>
                  <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Announcement of Price band</a:t>
                </a:r>
              </a:p>
            </p:txBody>
          </p:sp>
          <p:cxnSp>
            <p:nvCxnSpPr>
              <p:cNvPr id="55" name="AutoShape 19">
                <a:extLst>
                  <a:ext uri="{FF2B5EF4-FFF2-40B4-BE49-F238E27FC236}">
                    <a16:creationId xmlns:a16="http://schemas.microsoft.com/office/drawing/2014/main" id="{EFCD794F-83B9-7D30-3AB7-0A8FE1C1B11D}"/>
                  </a:ext>
                </a:extLst>
              </p:cNvPr>
              <p:cNvCxnSpPr>
                <a:cxnSpLocks noChangeShapeType="1"/>
                <a:stCxn id="52" idx="3"/>
                <a:endCxn id="51" idx="1"/>
              </p:cNvCxnSpPr>
              <p:nvPr/>
            </p:nvCxnSpPr>
            <p:spPr>
              <a:xfrm>
                <a:off x="3170464" y="5465425"/>
                <a:ext cx="280308" cy="0"/>
              </a:xfrm>
              <a:prstGeom prst="straightConnector1">
                <a:avLst/>
              </a:prstGeom>
              <a:noFill/>
              <a:ln w="19050">
                <a:solidFill>
                  <a:schemeClr val="accent2"/>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6" name="AutoShape 20">
                <a:extLst>
                  <a:ext uri="{FF2B5EF4-FFF2-40B4-BE49-F238E27FC236}">
                    <a16:creationId xmlns:a16="http://schemas.microsoft.com/office/drawing/2014/main" id="{4D02E0D4-25C8-045A-29B5-B3D9119C13F6}"/>
                  </a:ext>
                </a:extLst>
              </p:cNvPr>
              <p:cNvCxnSpPr>
                <a:cxnSpLocks noChangeShapeType="1"/>
                <a:stCxn id="51" idx="3"/>
                <a:endCxn id="53" idx="1"/>
              </p:cNvCxnSpPr>
              <p:nvPr/>
            </p:nvCxnSpPr>
            <p:spPr>
              <a:xfrm>
                <a:off x="4436826" y="5465425"/>
                <a:ext cx="280308" cy="0"/>
              </a:xfrm>
              <a:prstGeom prst="straightConnector1">
                <a:avLst/>
              </a:prstGeom>
              <a:noFill/>
              <a:ln w="19050">
                <a:solidFill>
                  <a:schemeClr val="accent2"/>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7" name="AutoShape 21">
                <a:extLst>
                  <a:ext uri="{FF2B5EF4-FFF2-40B4-BE49-F238E27FC236}">
                    <a16:creationId xmlns:a16="http://schemas.microsoft.com/office/drawing/2014/main" id="{38E63202-D6FF-1585-3AB0-38AD2BD4A862}"/>
                  </a:ext>
                </a:extLst>
              </p:cNvPr>
              <p:cNvCxnSpPr>
                <a:cxnSpLocks noChangeShapeType="1"/>
                <a:stCxn id="53" idx="3"/>
                <a:endCxn id="54" idx="1"/>
              </p:cNvCxnSpPr>
              <p:nvPr/>
            </p:nvCxnSpPr>
            <p:spPr>
              <a:xfrm>
                <a:off x="5703187" y="5465425"/>
                <a:ext cx="280308" cy="0"/>
              </a:xfrm>
              <a:prstGeom prst="straightConnector1">
                <a:avLst/>
              </a:prstGeom>
              <a:noFill/>
              <a:ln w="19050">
                <a:solidFill>
                  <a:schemeClr val="accent2"/>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8" name="Rectangle 22">
                <a:extLst>
                  <a:ext uri="{FF2B5EF4-FFF2-40B4-BE49-F238E27FC236}">
                    <a16:creationId xmlns:a16="http://schemas.microsoft.com/office/drawing/2014/main" id="{D00B0731-1D4D-381F-5CDB-5FF2FB4BE30A}"/>
                  </a:ext>
                </a:extLst>
              </p:cNvPr>
              <p:cNvSpPr>
                <a:spLocks noChangeArrowheads="1"/>
              </p:cNvSpPr>
              <p:nvPr/>
            </p:nvSpPr>
            <p:spPr>
              <a:xfrm rot="5400000">
                <a:off x="3630161" y="2320861"/>
                <a:ext cx="667220" cy="6273367"/>
              </a:xfrm>
              <a:prstGeom prst="rect">
                <a:avLst/>
              </a:prstGeom>
              <a:noFill/>
              <a:ln w="19050">
                <a:solidFill>
                  <a:schemeClr val="tx2"/>
                </a:solidFill>
                <a:prstDash val="dash"/>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lIns="61419" tIns="0" rIns="61419" bIns="0" anchor="b" anchorCtr="1"/>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4363" rtl="0" eaLnBrk="0" fontAlgn="auto" latinLnBrk="0" hangingPunct="0">
                  <a:lnSpc>
                    <a:spcPct val="100000"/>
                  </a:lnSpc>
                  <a:spcBef>
                    <a:spcPts val="0"/>
                  </a:spcBef>
                  <a:spcAft>
                    <a:spcPts val="0"/>
                  </a:spcAft>
                  <a:buClrTx/>
                  <a:buSzTx/>
                  <a:buFontTx/>
                  <a:buNone/>
                  <a:tabLst/>
                  <a:defRPr/>
                </a:pPr>
                <a:endParaRPr kumimoji="0" lang="en-US" sz="900" b="1" i="0" u="none" strike="noStrike" kern="1200" cap="none" spc="0" normalizeH="0" baseline="0" noProof="0">
                  <a:ln>
                    <a:noFill/>
                  </a:ln>
                  <a:effectLst/>
                  <a:uLnTx/>
                  <a:uFillTx/>
                  <a:latin typeface="Cambria" panose="02040503050406030204" pitchFamily="18" charset="0"/>
                  <a:cs typeface="Times New Roman" panose="02020603050405020304" pitchFamily="18" charset="0"/>
                </a:endParaRPr>
              </a:p>
            </p:txBody>
          </p:sp>
          <p:sp>
            <p:nvSpPr>
              <p:cNvPr id="59" name="297862107820.1251141">
                <a:extLst>
                  <a:ext uri="{FF2B5EF4-FFF2-40B4-BE49-F238E27FC236}">
                    <a16:creationId xmlns:a16="http://schemas.microsoft.com/office/drawing/2014/main" id="{D400B372-9730-F764-BA2E-DC709DE5286E}"/>
                  </a:ext>
                </a:extLst>
              </p:cNvPr>
              <p:cNvSpPr>
                <a:spLocks noChangeArrowheads="1"/>
              </p:cNvSpPr>
              <p:nvPr>
                <p:custDataLst>
                  <p:tags r:id="rId5"/>
                </p:custDataLst>
              </p:nvPr>
            </p:nvSpPr>
            <p:spPr>
              <a:xfrm>
                <a:off x="940829" y="5210620"/>
                <a:ext cx="986054" cy="509609"/>
              </a:xfrm>
              <a:prstGeom prst="rect">
                <a:avLst/>
              </a:prstGeom>
              <a:solidFill>
                <a:srgbClr val="C0C0C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723" tIns="30723" rIns="30723" bIns="30723"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15554" rtl="0" eaLnBrk="1" fontAlgn="auto" latinLnBrk="0" hangingPunct="1">
                  <a:lnSpc>
                    <a:spcPct val="100000"/>
                  </a:lnSpc>
                  <a:spcBef>
                    <a:spcPct val="25000"/>
                  </a:spcBef>
                  <a:spcAft>
                    <a:spcPts val="0"/>
                  </a:spcAft>
                  <a:buClrTx/>
                  <a:buSzTx/>
                  <a:buFontTx/>
                  <a:buNone/>
                  <a:tabLst/>
                  <a:defRPr/>
                </a:pPr>
                <a:r>
                  <a:rPr kumimoji="0" lang="en-US" sz="8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Pre-Marketing</a:t>
                </a:r>
                <a:br>
                  <a:rPr kumimoji="0" lang="en-US" sz="8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br>
                <a:r>
                  <a:rPr kumimoji="0" lang="en-AU" sz="800" b="1" i="0" u="none" strike="noStrike" kern="1200" cap="none" spc="0" normalizeH="0" baseline="0" noProof="0">
                    <a:ln>
                      <a:noFill/>
                    </a:ln>
                    <a:effectLst/>
                    <a:uLnTx/>
                    <a:uFillTx/>
                    <a:latin typeface="Cambria" panose="02040503050406030204" pitchFamily="18" charset="0"/>
                    <a:cs typeface="Times New Roman" panose="02020603050405020304" pitchFamily="18" charset="0"/>
                  </a:rPr>
                  <a:t>Investor Meetings</a:t>
                </a:r>
                <a:endParaRPr kumimoji="0" lang="en-US" sz="800" b="1" i="0" u="none" strike="noStrike" kern="1200" cap="none" spc="0" normalizeH="0" baseline="0" noProof="0">
                  <a:ln>
                    <a:noFill/>
                  </a:ln>
                  <a:effectLst/>
                  <a:uLnTx/>
                  <a:uFillTx/>
                  <a:latin typeface="Cambria" panose="02040503050406030204" pitchFamily="18" charset="0"/>
                  <a:cs typeface="Times New Roman" panose="02020603050405020304" pitchFamily="18" charset="0"/>
                </a:endParaRPr>
              </a:p>
            </p:txBody>
          </p:sp>
          <p:cxnSp>
            <p:nvCxnSpPr>
              <p:cNvPr id="60" name="AutoShape 19">
                <a:extLst>
                  <a:ext uri="{FF2B5EF4-FFF2-40B4-BE49-F238E27FC236}">
                    <a16:creationId xmlns:a16="http://schemas.microsoft.com/office/drawing/2014/main" id="{7BF8BFF7-6303-DC38-D4AB-6705672BE149}"/>
                  </a:ext>
                </a:extLst>
              </p:cNvPr>
              <p:cNvCxnSpPr>
                <a:cxnSpLocks noChangeShapeType="1"/>
              </p:cNvCxnSpPr>
              <p:nvPr/>
            </p:nvCxnSpPr>
            <p:spPr>
              <a:xfrm>
                <a:off x="1908592" y="5465425"/>
                <a:ext cx="280308" cy="0"/>
              </a:xfrm>
              <a:prstGeom prst="straightConnector1">
                <a:avLst/>
              </a:prstGeom>
              <a:noFill/>
              <a:ln w="19050">
                <a:solidFill>
                  <a:schemeClr val="accent2"/>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62" name="Rounded Rectangular Callout 61">
              <a:extLst>
                <a:ext uri="{FF2B5EF4-FFF2-40B4-BE49-F238E27FC236}">
                  <a16:creationId xmlns:a16="http://schemas.microsoft.com/office/drawing/2014/main" id="{4AB8C3BC-CBFC-F45B-9500-6C6D88D42208}"/>
                </a:ext>
              </a:extLst>
            </p:cNvPr>
            <p:cNvSpPr/>
            <p:nvPr/>
          </p:nvSpPr>
          <p:spPr>
            <a:xfrm>
              <a:off x="4975633" y="2020639"/>
              <a:ext cx="2990088" cy="795528"/>
            </a:xfrm>
            <a:prstGeom prst="wedgeRoundRectCallout">
              <a:avLst>
                <a:gd name="adj1" fmla="val -9365"/>
                <a:gd name="adj2" fmla="val 125432"/>
                <a:gd name="adj3" fmla="val 16667"/>
              </a:avLst>
            </a:prstGeom>
            <a:noFill/>
            <a:ln w="9525" cap="flat" algn="ctr">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AU" sz="1600" b="0" i="0" u="none" strike="noStrike" kern="1200" cap="none" spc="0" normalizeH="0" baseline="0" noProof="0">
                <a:ln>
                  <a:noFill/>
                </a:ln>
                <a:effectLst/>
                <a:uLnTx/>
                <a:uFillTx/>
                <a:latin typeface="Cambria" panose="02040503050406030204" pitchFamily="18" charset="0"/>
                <a:cs typeface="Times New Roman" panose="02020603050405020304" pitchFamily="18" charset="0"/>
              </a:endParaRPr>
            </a:p>
          </p:txBody>
        </p:sp>
        <p:sp>
          <p:nvSpPr>
            <p:cNvPr id="63" name="Rounded Rectangular Callout 39">
              <a:extLst>
                <a:ext uri="{FF2B5EF4-FFF2-40B4-BE49-F238E27FC236}">
                  <a16:creationId xmlns:a16="http://schemas.microsoft.com/office/drawing/2014/main" id="{045841D4-B811-1E1F-6B29-1984CFF53D0F}"/>
                </a:ext>
              </a:extLst>
            </p:cNvPr>
            <p:cNvSpPr/>
            <p:nvPr/>
          </p:nvSpPr>
          <p:spPr>
            <a:xfrm>
              <a:off x="2269525" y="3493109"/>
              <a:ext cx="1017873" cy="720663"/>
            </a:xfrm>
            <a:prstGeom prst="wedgeRoundRectCallout">
              <a:avLst>
                <a:gd name="adj1" fmla="val 70163"/>
                <a:gd name="adj2" fmla="val 60570"/>
                <a:gd name="adj3" fmla="val 16667"/>
              </a:avLst>
            </a:prstGeom>
            <a:noFill/>
            <a:ln w="12700" cap="flat" algn="ctr">
              <a:solidFill>
                <a:schemeClr val="bg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a:ln>
                    <a:noFill/>
                  </a:ln>
                  <a:effectLst/>
                  <a:uLnTx/>
                  <a:uFillTx/>
                  <a:latin typeface="Cambria" panose="02040503050406030204" pitchFamily="18" charset="0"/>
                  <a:cs typeface="Times New Roman" panose="02020603050405020304" pitchFamily="18" charset="0"/>
                </a:rPr>
                <a:t>Typically, involves 2 – 3 rounds of interim comments and final comments, with the overall process taking 8 – 10 weeks</a:t>
              </a:r>
            </a:p>
          </p:txBody>
        </p:sp>
        <p:sp>
          <p:nvSpPr>
            <p:cNvPr id="64" name="Rounded Rectangular Callout 39">
              <a:extLst>
                <a:ext uri="{FF2B5EF4-FFF2-40B4-BE49-F238E27FC236}">
                  <a16:creationId xmlns:a16="http://schemas.microsoft.com/office/drawing/2014/main" id="{08D7B906-5FC0-5A6F-E68D-A6F28B7A5008}"/>
                </a:ext>
              </a:extLst>
            </p:cNvPr>
            <p:cNvSpPr/>
            <p:nvPr/>
          </p:nvSpPr>
          <p:spPr>
            <a:xfrm>
              <a:off x="2505549" y="2791511"/>
              <a:ext cx="963779" cy="422906"/>
            </a:xfrm>
            <a:prstGeom prst="wedgeRoundRectCallout">
              <a:avLst>
                <a:gd name="adj1" fmla="val 70163"/>
                <a:gd name="adj2" fmla="val 60570"/>
                <a:gd name="adj3" fmla="val 16667"/>
              </a:avLst>
            </a:prstGeom>
            <a:noFill/>
            <a:ln w="12700" cap="flat" algn="ctr">
              <a:solidFill>
                <a:schemeClr val="bg2"/>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27000" tIns="27000" rIns="27000" bIns="27000" rtlCol="0" anchor="ctr"/>
            <a:ls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AU" sz="800" b="0" i="0" u="none" strike="noStrike" kern="1200" cap="none" spc="0" normalizeH="0" baseline="0" noProof="0">
                  <a:ln>
                    <a:noFill/>
                  </a:ln>
                  <a:effectLst/>
                  <a:uLnTx/>
                  <a:uFillTx/>
                  <a:latin typeface="Cambria" panose="02040503050406030204" pitchFamily="18" charset="0"/>
                  <a:cs typeface="Times New Roman" panose="02020603050405020304" pitchFamily="18" charset="0"/>
                </a:rPr>
                <a:t>Typically takes 2 – 4 months</a:t>
              </a:r>
            </a:p>
          </p:txBody>
        </p:sp>
      </p:grpSp>
    </p:spTree>
    <p:extLst>
      <p:ext uri="{BB962C8B-B14F-4D97-AF65-F5344CB8AC3E}">
        <p14:creationId xmlns:p14="http://schemas.microsoft.com/office/powerpoint/2010/main" val="3141770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77007-A372-48F0-B9AE-5AFF891ACC71}"/>
              </a:ext>
            </a:extLst>
          </p:cNvPr>
          <p:cNvSpPr>
            <a:spLocks noGrp="1"/>
          </p:cNvSpPr>
          <p:nvPr>
            <p:ph type="title"/>
          </p:nvPr>
        </p:nvSpPr>
        <p:spPr/>
        <p:txBody>
          <a:bodyPr/>
          <a:lstStyle/>
          <a:p>
            <a:r>
              <a:rPr lang="en-US" dirty="0"/>
              <a:t>Process Snapshot (Confidential filing)</a:t>
            </a:r>
          </a:p>
        </p:txBody>
      </p:sp>
      <p:sp>
        <p:nvSpPr>
          <p:cNvPr id="3" name="Content Placeholder 2">
            <a:extLst>
              <a:ext uri="{FF2B5EF4-FFF2-40B4-BE49-F238E27FC236}">
                <a16:creationId xmlns:a16="http://schemas.microsoft.com/office/drawing/2014/main" id="{4DF906E0-82C1-85AD-F90D-E80805FCB83C}"/>
              </a:ext>
            </a:extLst>
          </p:cNvPr>
          <p:cNvSpPr>
            <a:spLocks noGrp="1"/>
          </p:cNvSpPr>
          <p:nvPr>
            <p:ph idx="1"/>
          </p:nvPr>
        </p:nvSpPr>
        <p:spPr>
          <a:xfrm>
            <a:off x="457200" y="1234296"/>
            <a:ext cx="11277600" cy="1018948"/>
          </a:xfrm>
        </p:spPr>
        <p:txBody>
          <a:bodyPr/>
          <a:lstStyle/>
          <a:p>
            <a:pPr marL="236538" indent="-236538">
              <a:buFont typeface="Arial" panose="020B0604020202020204" pitchFamily="34" charset="0"/>
              <a:buChar char="•"/>
            </a:pPr>
            <a:r>
              <a:rPr lang="en-US" sz="1600" dirty="0"/>
              <a:t>Alternative filing mechanism introduced </a:t>
            </a:r>
            <a:r>
              <a:rPr lang="en-US" sz="1600" i="1" dirty="0"/>
              <a:t>vide</a:t>
            </a:r>
            <a:r>
              <a:rPr lang="en-US" sz="1600" dirty="0"/>
              <a:t> newly inserted Chapter II-A of SEBI ICDR Regulations. </a:t>
            </a:r>
          </a:p>
          <a:p>
            <a:pPr marL="236538" indent="-236538">
              <a:buFont typeface="Arial" panose="020B0604020202020204" pitchFamily="34" charset="0"/>
              <a:buChar char="•"/>
            </a:pPr>
            <a:r>
              <a:rPr lang="en-US" sz="1600" dirty="0"/>
              <a:t>Disclosure requirements are like normal route public filing.</a:t>
            </a:r>
          </a:p>
          <a:p>
            <a:pPr marL="236538" indent="-236538">
              <a:buFont typeface="Arial" panose="020B0604020202020204" pitchFamily="34" charset="0"/>
              <a:buChar char="•"/>
            </a:pPr>
            <a:r>
              <a:rPr lang="en-US" sz="1600" dirty="0"/>
              <a:t>Public companies now allowed to file DRHP with SEBI and the stock exchanges on a confidential basis. </a:t>
            </a:r>
          </a:p>
          <a:p>
            <a:pPr marL="236538" indent="-236538">
              <a:buFont typeface="Arial" panose="020B0604020202020204" pitchFamily="34" charset="0"/>
              <a:buChar char="•"/>
            </a:pPr>
            <a:r>
              <a:rPr lang="en-US" sz="1600" dirty="0"/>
              <a:t>Key steps in the confidential filing mechanism: </a:t>
            </a:r>
            <a:endParaRPr lang="en-US" sz="2000" dirty="0"/>
          </a:p>
        </p:txBody>
      </p:sp>
      <p:sp>
        <p:nvSpPr>
          <p:cNvPr id="5" name="Rounded Rectangle 4">
            <a:extLst>
              <a:ext uri="{FF2B5EF4-FFF2-40B4-BE49-F238E27FC236}">
                <a16:creationId xmlns:a16="http://schemas.microsoft.com/office/drawing/2014/main" id="{BC3DBD63-3A73-A097-08FD-E473765AB028}"/>
              </a:ext>
            </a:extLst>
          </p:cNvPr>
          <p:cNvSpPr/>
          <p:nvPr/>
        </p:nvSpPr>
        <p:spPr>
          <a:xfrm>
            <a:off x="457200" y="2996190"/>
            <a:ext cx="2080654" cy="1266221"/>
          </a:xfrm>
          <a:prstGeom prst="roundRect">
            <a:avLst/>
          </a:prstGeom>
          <a:solidFill>
            <a:schemeClr val="accent4">
              <a:lumMod val="20000"/>
              <a:lumOff val="80000"/>
            </a:schemeClr>
          </a:solidFill>
          <a:ln>
            <a:solidFill>
              <a:schemeClr val="accent4">
                <a:lumMod val="75000"/>
              </a:schemeClr>
            </a:solidFill>
          </a:ln>
        </p:spPr>
        <p:style>
          <a:lnRef idx="2">
            <a:schemeClr val="accent6"/>
          </a:lnRef>
          <a:fillRef idx="1">
            <a:schemeClr val="lt1"/>
          </a:fillRef>
          <a:effectRef idx="0">
            <a:schemeClr val="accent6"/>
          </a:effectRef>
          <a:fontRef idx="minor">
            <a:schemeClr val="dk1"/>
          </a:fontRef>
        </p:style>
        <p:txBody>
          <a:bodyPr numCol="1" rtlCol="0" anchor="ctr"/>
          <a:lstStyle/>
          <a:p>
            <a:pPr algn="ctr"/>
            <a:r>
              <a:rPr lang="en-US"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Pre-filing of DRHP with SEBI and Stock Exchanges (confidential filing)</a:t>
            </a:r>
            <a:endParaRPr lang="en-IN"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endParaRPr>
          </a:p>
        </p:txBody>
      </p:sp>
      <p:sp>
        <p:nvSpPr>
          <p:cNvPr id="6" name="Arrow: Down 6">
            <a:extLst>
              <a:ext uri="{FF2B5EF4-FFF2-40B4-BE49-F238E27FC236}">
                <a16:creationId xmlns:a16="http://schemas.microsoft.com/office/drawing/2014/main" id="{382E21A3-760C-B29A-7858-8943DF4C5DB1}"/>
              </a:ext>
            </a:extLst>
          </p:cNvPr>
          <p:cNvSpPr/>
          <p:nvPr/>
        </p:nvSpPr>
        <p:spPr>
          <a:xfrm rot="16200000">
            <a:off x="2896239" y="3135720"/>
            <a:ext cx="270398" cy="987161"/>
          </a:xfrm>
          <a:prstGeom prst="downArrow">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400">
              <a:latin typeface="Cambria" panose="02040503050406030204" pitchFamily="18" charset="0"/>
            </a:endParaRPr>
          </a:p>
        </p:txBody>
      </p:sp>
      <p:sp>
        <p:nvSpPr>
          <p:cNvPr id="7" name="Rounded Rectangle 6">
            <a:extLst>
              <a:ext uri="{FF2B5EF4-FFF2-40B4-BE49-F238E27FC236}">
                <a16:creationId xmlns:a16="http://schemas.microsoft.com/office/drawing/2014/main" id="{9D965EC8-BD07-3176-F788-5BC5F927962D}"/>
              </a:ext>
            </a:extLst>
          </p:cNvPr>
          <p:cNvSpPr/>
          <p:nvPr/>
        </p:nvSpPr>
        <p:spPr>
          <a:xfrm>
            <a:off x="3525016" y="2996190"/>
            <a:ext cx="2080654" cy="1266221"/>
          </a:xfrm>
          <a:prstGeom prst="roundRect">
            <a:avLst/>
          </a:prstGeom>
          <a:solidFill>
            <a:schemeClr val="accent4">
              <a:lumMod val="20000"/>
              <a:lumOff val="80000"/>
            </a:schemeClr>
          </a:solidFill>
          <a:ln>
            <a:solidFill>
              <a:schemeClr val="accent4">
                <a:lumMod val="75000"/>
              </a:schemeClr>
            </a:solidFill>
          </a:ln>
        </p:spPr>
        <p:style>
          <a:lnRef idx="2">
            <a:schemeClr val="accent6"/>
          </a:lnRef>
          <a:fillRef idx="1">
            <a:schemeClr val="lt1"/>
          </a:fillRef>
          <a:effectRef idx="0">
            <a:schemeClr val="accent6"/>
          </a:effectRef>
          <a:fontRef idx="minor">
            <a:schemeClr val="dk1"/>
          </a:fontRef>
        </p:style>
        <p:txBody>
          <a:bodyPr numCol="1" rtlCol="0" anchor="ctr"/>
          <a:lstStyle/>
          <a:p>
            <a:pPr algn="ctr"/>
            <a:r>
              <a:rPr lang="en-IN"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Public </a:t>
            </a:r>
          </a:p>
          <a:p>
            <a:pPr algn="ctr"/>
            <a:r>
              <a:rPr lang="en-IN"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announcement </a:t>
            </a:r>
          </a:p>
          <a:p>
            <a:pPr algn="ctr"/>
            <a:r>
              <a:rPr lang="en-IN"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on pre-filing. </a:t>
            </a:r>
          </a:p>
          <a:p>
            <a:pPr algn="ctr"/>
            <a:r>
              <a:rPr lang="en-IN"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Limited marketing at this stage</a:t>
            </a:r>
          </a:p>
        </p:txBody>
      </p:sp>
      <p:sp>
        <p:nvSpPr>
          <p:cNvPr id="8" name="Rounded Rectangle 7">
            <a:extLst>
              <a:ext uri="{FF2B5EF4-FFF2-40B4-BE49-F238E27FC236}">
                <a16:creationId xmlns:a16="http://schemas.microsoft.com/office/drawing/2014/main" id="{AF670939-EFEB-AE44-D3CE-5D090F852E16}"/>
              </a:ext>
            </a:extLst>
          </p:cNvPr>
          <p:cNvSpPr/>
          <p:nvPr/>
        </p:nvSpPr>
        <p:spPr>
          <a:xfrm>
            <a:off x="6615828" y="2996190"/>
            <a:ext cx="2080654" cy="1266221"/>
          </a:xfrm>
          <a:prstGeom prst="roundRect">
            <a:avLst/>
          </a:prstGeom>
          <a:solidFill>
            <a:schemeClr val="accent4">
              <a:lumMod val="20000"/>
              <a:lumOff val="80000"/>
            </a:schemeClr>
          </a:solidFill>
          <a:ln>
            <a:solidFill>
              <a:schemeClr val="accent4">
                <a:lumMod val="75000"/>
              </a:schemeClr>
            </a:solidFill>
          </a:ln>
        </p:spPr>
        <p:style>
          <a:lnRef idx="2">
            <a:schemeClr val="accent6"/>
          </a:lnRef>
          <a:fillRef idx="1">
            <a:schemeClr val="lt1"/>
          </a:fillRef>
          <a:effectRef idx="0">
            <a:schemeClr val="accent6"/>
          </a:effectRef>
          <a:fontRef idx="minor">
            <a:schemeClr val="dk1"/>
          </a:fontRef>
        </p:style>
        <p:txBody>
          <a:bodyPr numCol="1" rtlCol="0" anchor="ctr"/>
          <a:lstStyle/>
          <a:p>
            <a:pPr algn="ctr"/>
            <a:r>
              <a:rPr lang="en-US"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Receipt of </a:t>
            </a:r>
            <a:r>
              <a:rPr lang="en-US" sz="1400" dirty="0" err="1">
                <a:ln w="0"/>
                <a:solidFill>
                  <a:schemeClr val="tx1"/>
                </a:solidFill>
                <a:latin typeface="Cambria" panose="02040503050406030204" pitchFamily="18" charset="0"/>
                <a:ea typeface="Noto Serif" panose="02020600060500020200" pitchFamily="18" charset="0"/>
                <a:cs typeface="Noto Serif" panose="02020600060500020200" pitchFamily="18" charset="0"/>
              </a:rPr>
              <a:t>i</a:t>
            </a:r>
            <a:r>
              <a:rPr lang="en-US"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 In-principle </a:t>
            </a:r>
          </a:p>
          <a:p>
            <a:pPr algn="ctr"/>
            <a:r>
              <a:rPr lang="en-US"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approval from SEs; and ii) observations by SEBI</a:t>
            </a:r>
            <a:endParaRPr lang="en-IN"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endParaRPr>
          </a:p>
        </p:txBody>
      </p:sp>
      <p:sp>
        <p:nvSpPr>
          <p:cNvPr id="9" name="Rounded Rectangle 8">
            <a:extLst>
              <a:ext uri="{FF2B5EF4-FFF2-40B4-BE49-F238E27FC236}">
                <a16:creationId xmlns:a16="http://schemas.microsoft.com/office/drawing/2014/main" id="{6505086A-5DC4-B019-3F07-4E78FEA6E4DE}"/>
              </a:ext>
            </a:extLst>
          </p:cNvPr>
          <p:cNvSpPr/>
          <p:nvPr/>
        </p:nvSpPr>
        <p:spPr>
          <a:xfrm>
            <a:off x="9652751" y="2996190"/>
            <a:ext cx="2080654" cy="1266221"/>
          </a:xfrm>
          <a:prstGeom prst="roundRect">
            <a:avLst/>
          </a:prstGeom>
          <a:solidFill>
            <a:schemeClr val="accent4">
              <a:lumMod val="20000"/>
              <a:lumOff val="80000"/>
            </a:schemeClr>
          </a:solidFill>
          <a:ln>
            <a:solidFill>
              <a:schemeClr val="accent4">
                <a:lumMod val="75000"/>
              </a:schemeClr>
            </a:solidFill>
          </a:ln>
        </p:spPr>
        <p:style>
          <a:lnRef idx="2">
            <a:schemeClr val="accent6"/>
          </a:lnRef>
          <a:fillRef idx="1">
            <a:schemeClr val="lt1"/>
          </a:fillRef>
          <a:effectRef idx="0">
            <a:schemeClr val="accent6"/>
          </a:effectRef>
          <a:fontRef idx="minor">
            <a:schemeClr val="dk1"/>
          </a:fontRef>
        </p:style>
        <p:txBody>
          <a:bodyPr numCol="1" rtlCol="0" anchor="ctr"/>
          <a:lstStyle/>
          <a:p>
            <a:pPr algn="ctr"/>
            <a:r>
              <a:rPr lang="en-US" sz="1400">
                <a:ln w="0"/>
                <a:solidFill>
                  <a:schemeClr val="tx1"/>
                </a:solidFill>
                <a:latin typeface="Cambria" panose="02040503050406030204" pitchFamily="18" charset="0"/>
                <a:ea typeface="Noto Serif" panose="02020600060500020200" pitchFamily="18" charset="0"/>
                <a:cs typeface="Noto Serif" panose="02020600060500020200" pitchFamily="18" charset="0"/>
              </a:rPr>
              <a:t>Filing of UDRHP-I (public filing)</a:t>
            </a:r>
            <a:endParaRPr lang="en-IN" sz="1400">
              <a:ln w="0"/>
              <a:solidFill>
                <a:schemeClr val="tx1"/>
              </a:solidFill>
              <a:latin typeface="Cambria" panose="02040503050406030204" pitchFamily="18" charset="0"/>
              <a:ea typeface="Noto Serif" panose="02020600060500020200" pitchFamily="18" charset="0"/>
              <a:cs typeface="Noto Serif" panose="02020600060500020200" pitchFamily="18" charset="0"/>
            </a:endParaRPr>
          </a:p>
        </p:txBody>
      </p:sp>
      <p:sp>
        <p:nvSpPr>
          <p:cNvPr id="10" name="Arrow: Down 15">
            <a:extLst>
              <a:ext uri="{FF2B5EF4-FFF2-40B4-BE49-F238E27FC236}">
                <a16:creationId xmlns:a16="http://schemas.microsoft.com/office/drawing/2014/main" id="{2019851E-720E-BF0B-23FB-E15BA1A2E2DC}"/>
              </a:ext>
            </a:extLst>
          </p:cNvPr>
          <p:cNvSpPr/>
          <p:nvPr/>
        </p:nvSpPr>
        <p:spPr>
          <a:xfrm rot="16200000">
            <a:off x="5975551" y="3124223"/>
            <a:ext cx="270398" cy="1010155"/>
          </a:xfrm>
          <a:prstGeom prst="downArrow">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400">
              <a:latin typeface="Cambria" panose="02040503050406030204" pitchFamily="18" charset="0"/>
            </a:endParaRPr>
          </a:p>
        </p:txBody>
      </p:sp>
      <p:sp>
        <p:nvSpPr>
          <p:cNvPr id="11" name="Arrow: Down 16">
            <a:extLst>
              <a:ext uri="{FF2B5EF4-FFF2-40B4-BE49-F238E27FC236}">
                <a16:creationId xmlns:a16="http://schemas.microsoft.com/office/drawing/2014/main" id="{62E5A8BD-F4BF-529A-7C1D-1A9C4980C4DC}"/>
              </a:ext>
            </a:extLst>
          </p:cNvPr>
          <p:cNvSpPr/>
          <p:nvPr/>
        </p:nvSpPr>
        <p:spPr>
          <a:xfrm rot="16200000">
            <a:off x="9039419" y="3151166"/>
            <a:ext cx="270398" cy="956270"/>
          </a:xfrm>
          <a:prstGeom prst="downArrow">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400">
              <a:latin typeface="Cambria" panose="02040503050406030204" pitchFamily="18" charset="0"/>
            </a:endParaRPr>
          </a:p>
        </p:txBody>
      </p:sp>
      <p:sp>
        <p:nvSpPr>
          <p:cNvPr id="12" name="Arrow: Down 17">
            <a:extLst>
              <a:ext uri="{FF2B5EF4-FFF2-40B4-BE49-F238E27FC236}">
                <a16:creationId xmlns:a16="http://schemas.microsoft.com/office/drawing/2014/main" id="{B67299AC-7518-8991-ACA0-22D511536EC8}"/>
              </a:ext>
            </a:extLst>
          </p:cNvPr>
          <p:cNvSpPr/>
          <p:nvPr/>
        </p:nvSpPr>
        <p:spPr>
          <a:xfrm>
            <a:off x="10485499" y="4263024"/>
            <a:ext cx="415158" cy="602709"/>
          </a:xfrm>
          <a:prstGeom prst="downArrow">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400">
              <a:latin typeface="Cambria" panose="02040503050406030204" pitchFamily="18" charset="0"/>
            </a:endParaRPr>
          </a:p>
        </p:txBody>
      </p:sp>
      <p:sp>
        <p:nvSpPr>
          <p:cNvPr id="13" name="Rounded Rectangle 12">
            <a:extLst>
              <a:ext uri="{FF2B5EF4-FFF2-40B4-BE49-F238E27FC236}">
                <a16:creationId xmlns:a16="http://schemas.microsoft.com/office/drawing/2014/main" id="{674C2677-D900-709B-526E-DDC818D9BBC7}"/>
              </a:ext>
            </a:extLst>
          </p:cNvPr>
          <p:cNvSpPr/>
          <p:nvPr/>
        </p:nvSpPr>
        <p:spPr>
          <a:xfrm>
            <a:off x="9654146" y="4864559"/>
            <a:ext cx="2080654" cy="1266221"/>
          </a:xfrm>
          <a:prstGeom prst="roundRect">
            <a:avLst/>
          </a:prstGeom>
          <a:solidFill>
            <a:schemeClr val="accent4">
              <a:lumMod val="20000"/>
              <a:lumOff val="80000"/>
            </a:schemeClr>
          </a:solidFill>
          <a:ln>
            <a:solidFill>
              <a:schemeClr val="accent4">
                <a:lumMod val="75000"/>
              </a:schemeClr>
            </a:solidFill>
          </a:ln>
        </p:spPr>
        <p:style>
          <a:lnRef idx="2">
            <a:schemeClr val="accent6"/>
          </a:lnRef>
          <a:fillRef idx="1">
            <a:schemeClr val="lt1"/>
          </a:fillRef>
          <a:effectRef idx="0">
            <a:schemeClr val="accent6"/>
          </a:effectRef>
          <a:fontRef idx="minor">
            <a:schemeClr val="dk1"/>
          </a:fontRef>
        </p:style>
        <p:txBody>
          <a:bodyPr numCol="1" rtlCol="0" anchor="ctr"/>
          <a:lstStyle/>
          <a:p>
            <a:pPr algn="ctr"/>
            <a:r>
              <a:rPr lang="en-US"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Inviting </a:t>
            </a:r>
          </a:p>
          <a:p>
            <a:pPr algn="ctr"/>
            <a:r>
              <a:rPr lang="en-US"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comments </a:t>
            </a:r>
          </a:p>
          <a:p>
            <a:pPr algn="ctr"/>
            <a:r>
              <a:rPr lang="en-US"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from public on </a:t>
            </a:r>
          </a:p>
          <a:p>
            <a:pPr algn="ctr"/>
            <a:r>
              <a:rPr lang="en-US"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UDRHP I - </a:t>
            </a:r>
          </a:p>
          <a:p>
            <a:pPr algn="ctr"/>
            <a:r>
              <a:rPr lang="en-US"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21 days</a:t>
            </a:r>
            <a:endParaRPr lang="en-IN"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endParaRPr>
          </a:p>
        </p:txBody>
      </p:sp>
      <p:sp>
        <p:nvSpPr>
          <p:cNvPr id="14" name="Arrow: Down 20">
            <a:extLst>
              <a:ext uri="{FF2B5EF4-FFF2-40B4-BE49-F238E27FC236}">
                <a16:creationId xmlns:a16="http://schemas.microsoft.com/office/drawing/2014/main" id="{E2F54DC6-BD97-11C6-45FC-6EE3EFBE2FDD}"/>
              </a:ext>
            </a:extLst>
          </p:cNvPr>
          <p:cNvSpPr/>
          <p:nvPr/>
        </p:nvSpPr>
        <p:spPr>
          <a:xfrm rot="5400000">
            <a:off x="9039416" y="5019535"/>
            <a:ext cx="270398" cy="956269"/>
          </a:xfrm>
          <a:prstGeom prst="downArrow">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400">
              <a:latin typeface="Cambria" panose="02040503050406030204" pitchFamily="18" charset="0"/>
            </a:endParaRPr>
          </a:p>
        </p:txBody>
      </p:sp>
      <p:sp>
        <p:nvSpPr>
          <p:cNvPr id="15" name="Rounded Rectangle 14">
            <a:extLst>
              <a:ext uri="{FF2B5EF4-FFF2-40B4-BE49-F238E27FC236}">
                <a16:creationId xmlns:a16="http://schemas.microsoft.com/office/drawing/2014/main" id="{5A2FEA32-F35D-D2B5-08D3-FD4B4991325D}"/>
              </a:ext>
            </a:extLst>
          </p:cNvPr>
          <p:cNvSpPr/>
          <p:nvPr/>
        </p:nvSpPr>
        <p:spPr>
          <a:xfrm>
            <a:off x="6616867" y="4864559"/>
            <a:ext cx="2080654" cy="1266221"/>
          </a:xfrm>
          <a:prstGeom prst="roundRect">
            <a:avLst/>
          </a:prstGeom>
          <a:solidFill>
            <a:schemeClr val="accent4">
              <a:lumMod val="20000"/>
              <a:lumOff val="80000"/>
            </a:schemeClr>
          </a:solidFill>
          <a:ln>
            <a:solidFill>
              <a:schemeClr val="accent4">
                <a:lumMod val="75000"/>
              </a:schemeClr>
            </a:solidFill>
          </a:ln>
        </p:spPr>
        <p:style>
          <a:lnRef idx="2">
            <a:schemeClr val="accent6"/>
          </a:lnRef>
          <a:fillRef idx="1">
            <a:schemeClr val="lt1"/>
          </a:fillRef>
          <a:effectRef idx="0">
            <a:schemeClr val="accent6"/>
          </a:effectRef>
          <a:fontRef idx="minor">
            <a:schemeClr val="dk1"/>
          </a:fontRef>
        </p:style>
        <p:txBody>
          <a:bodyPr numCol="1" rtlCol="0" anchor="ctr"/>
          <a:lstStyle/>
          <a:p>
            <a:pPr algn="ctr"/>
            <a:r>
              <a:rPr lang="en-US"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Filing of UDRHP-II with SEBI </a:t>
            </a:r>
          </a:p>
          <a:p>
            <a:pPr algn="ctr"/>
            <a:r>
              <a:rPr lang="en-US"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(confidential </a:t>
            </a:r>
          </a:p>
          <a:p>
            <a:pPr algn="ctr"/>
            <a:r>
              <a:rPr lang="en-US"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filing)</a:t>
            </a:r>
            <a:endParaRPr lang="en-IN"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endParaRPr>
          </a:p>
        </p:txBody>
      </p:sp>
      <p:sp>
        <p:nvSpPr>
          <p:cNvPr id="16" name="Arrow: Down 22">
            <a:extLst>
              <a:ext uri="{FF2B5EF4-FFF2-40B4-BE49-F238E27FC236}">
                <a16:creationId xmlns:a16="http://schemas.microsoft.com/office/drawing/2014/main" id="{2A6133C7-D0D2-2E5D-49CA-177E35F1AD3F}"/>
              </a:ext>
            </a:extLst>
          </p:cNvPr>
          <p:cNvSpPr/>
          <p:nvPr/>
        </p:nvSpPr>
        <p:spPr>
          <a:xfrm rot="5400000">
            <a:off x="5988586" y="5020213"/>
            <a:ext cx="270398" cy="954913"/>
          </a:xfrm>
          <a:prstGeom prst="downArrow">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400">
              <a:latin typeface="Cambria" panose="02040503050406030204" pitchFamily="18" charset="0"/>
            </a:endParaRPr>
          </a:p>
        </p:txBody>
      </p:sp>
      <p:sp>
        <p:nvSpPr>
          <p:cNvPr id="17" name="Rounded Rectangle 16">
            <a:extLst>
              <a:ext uri="{FF2B5EF4-FFF2-40B4-BE49-F238E27FC236}">
                <a16:creationId xmlns:a16="http://schemas.microsoft.com/office/drawing/2014/main" id="{C1D0E344-ED33-C943-151C-AC63620A9E7B}"/>
              </a:ext>
            </a:extLst>
          </p:cNvPr>
          <p:cNvSpPr/>
          <p:nvPr/>
        </p:nvSpPr>
        <p:spPr>
          <a:xfrm>
            <a:off x="3565675" y="4864559"/>
            <a:ext cx="2080654" cy="1266221"/>
          </a:xfrm>
          <a:prstGeom prst="roundRect">
            <a:avLst/>
          </a:prstGeom>
          <a:solidFill>
            <a:schemeClr val="accent4">
              <a:lumMod val="20000"/>
              <a:lumOff val="80000"/>
            </a:schemeClr>
          </a:solidFill>
          <a:ln>
            <a:solidFill>
              <a:schemeClr val="accent4">
                <a:lumMod val="75000"/>
              </a:schemeClr>
            </a:solidFill>
          </a:ln>
        </p:spPr>
        <p:style>
          <a:lnRef idx="2">
            <a:schemeClr val="accent6"/>
          </a:lnRef>
          <a:fillRef idx="1">
            <a:schemeClr val="lt1"/>
          </a:fillRef>
          <a:effectRef idx="0">
            <a:schemeClr val="accent6"/>
          </a:effectRef>
          <a:fontRef idx="minor">
            <a:schemeClr val="dk1"/>
          </a:fontRef>
        </p:style>
        <p:txBody>
          <a:bodyPr numCol="1" rtlCol="0" anchor="ctr"/>
          <a:lstStyle/>
          <a:p>
            <a:pPr algn="ctr"/>
            <a:r>
              <a:rPr lang="en-US"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Filing of </a:t>
            </a:r>
          </a:p>
          <a:p>
            <a:pPr algn="ctr"/>
            <a:r>
              <a:rPr lang="en-US"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RHP and consequently,  Prospectus</a:t>
            </a:r>
          </a:p>
          <a:p>
            <a:pPr algn="ctr"/>
            <a:r>
              <a:rPr lang="en-US"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 with RoC </a:t>
            </a:r>
          </a:p>
          <a:p>
            <a:pPr algn="ctr"/>
            <a:r>
              <a:rPr lang="en-US"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rPr>
              <a:t>(public filing)</a:t>
            </a:r>
            <a:endParaRPr lang="en-IN" sz="1400" dirty="0">
              <a:ln w="0"/>
              <a:solidFill>
                <a:schemeClr val="tx1"/>
              </a:solidFill>
              <a:latin typeface="Cambria" panose="02040503050406030204" pitchFamily="18" charset="0"/>
              <a:ea typeface="Noto Serif" panose="02020600060500020200" pitchFamily="18" charset="0"/>
              <a:cs typeface="Noto Serif" panose="02020600060500020200" pitchFamily="18" charset="0"/>
            </a:endParaRPr>
          </a:p>
        </p:txBody>
      </p:sp>
      <p:sp>
        <p:nvSpPr>
          <p:cNvPr id="18" name="Arrow: Down 24">
            <a:extLst>
              <a:ext uri="{FF2B5EF4-FFF2-40B4-BE49-F238E27FC236}">
                <a16:creationId xmlns:a16="http://schemas.microsoft.com/office/drawing/2014/main" id="{4ED79B19-B04F-0C0C-DED9-114F30960DE7}"/>
              </a:ext>
            </a:extLst>
          </p:cNvPr>
          <p:cNvSpPr/>
          <p:nvPr/>
        </p:nvSpPr>
        <p:spPr>
          <a:xfrm rot="5400000">
            <a:off x="2932747" y="4999941"/>
            <a:ext cx="270398" cy="995457"/>
          </a:xfrm>
          <a:prstGeom prst="downArrow">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400">
              <a:latin typeface="Cambria" panose="02040503050406030204" pitchFamily="18" charset="0"/>
            </a:endParaRPr>
          </a:p>
        </p:txBody>
      </p:sp>
      <p:sp>
        <p:nvSpPr>
          <p:cNvPr id="19" name="Rounded Rectangle 18">
            <a:extLst>
              <a:ext uri="{FF2B5EF4-FFF2-40B4-BE49-F238E27FC236}">
                <a16:creationId xmlns:a16="http://schemas.microsoft.com/office/drawing/2014/main" id="{8EAA1848-A586-AD80-0DFE-90429EA8916A}"/>
              </a:ext>
            </a:extLst>
          </p:cNvPr>
          <p:cNvSpPr/>
          <p:nvPr/>
        </p:nvSpPr>
        <p:spPr>
          <a:xfrm>
            <a:off x="489564" y="4864559"/>
            <a:ext cx="2080654" cy="1266221"/>
          </a:xfrm>
          <a:prstGeom prst="roundRect">
            <a:avLst/>
          </a:prstGeom>
          <a:solidFill>
            <a:schemeClr val="accent4">
              <a:lumMod val="20000"/>
              <a:lumOff val="80000"/>
            </a:schemeClr>
          </a:solidFill>
          <a:ln>
            <a:solidFill>
              <a:schemeClr val="accent4">
                <a:lumMod val="75000"/>
              </a:schemeClr>
            </a:solidFill>
          </a:ln>
        </p:spPr>
        <p:style>
          <a:lnRef idx="2">
            <a:schemeClr val="accent6"/>
          </a:lnRef>
          <a:fillRef idx="1">
            <a:schemeClr val="lt1"/>
          </a:fillRef>
          <a:effectRef idx="0">
            <a:schemeClr val="accent6"/>
          </a:effectRef>
          <a:fontRef idx="minor">
            <a:schemeClr val="dk1"/>
          </a:fontRef>
        </p:style>
        <p:txBody>
          <a:bodyPr numCol="1" rtlCol="0" anchor="ctr"/>
          <a:lstStyle/>
          <a:p>
            <a:pPr algn="ctr"/>
            <a:r>
              <a:rPr lang="en-US" sz="1400">
                <a:ln w="0"/>
                <a:solidFill>
                  <a:schemeClr val="tx1"/>
                </a:solidFill>
                <a:latin typeface="Cambria" panose="02040503050406030204" pitchFamily="18" charset="0"/>
                <a:ea typeface="Noto Serif" panose="02020600060500020200" pitchFamily="18" charset="0"/>
                <a:cs typeface="Noto Serif" panose="02020600060500020200" pitchFamily="18" charset="0"/>
              </a:rPr>
              <a:t>IPO Allotment Date </a:t>
            </a:r>
            <a:endParaRPr lang="en-IN" sz="1400">
              <a:ln w="0"/>
              <a:solidFill>
                <a:schemeClr val="tx1"/>
              </a:solidFill>
              <a:latin typeface="Cambria" panose="02040503050406030204" pitchFamily="18" charset="0"/>
              <a:ea typeface="Noto Serif" panose="02020600060500020200" pitchFamily="18" charset="0"/>
              <a:cs typeface="Noto Serif" panose="02020600060500020200" pitchFamily="18" charset="0"/>
            </a:endParaRPr>
          </a:p>
        </p:txBody>
      </p:sp>
    </p:spTree>
    <p:extLst>
      <p:ext uri="{BB962C8B-B14F-4D97-AF65-F5344CB8AC3E}">
        <p14:creationId xmlns:p14="http://schemas.microsoft.com/office/powerpoint/2010/main" val="2250460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394FB-0C8E-C307-FCEA-8AA985C1492B}"/>
              </a:ext>
            </a:extLst>
          </p:cNvPr>
          <p:cNvSpPr>
            <a:spLocks noGrp="1"/>
          </p:cNvSpPr>
          <p:nvPr>
            <p:ph type="title"/>
          </p:nvPr>
        </p:nvSpPr>
        <p:spPr/>
        <p:txBody>
          <a:bodyPr/>
          <a:lstStyle/>
          <a:p>
            <a:r>
              <a:rPr lang="en-US" dirty="0"/>
              <a:t>IPO Process Snapshot</a:t>
            </a:r>
          </a:p>
        </p:txBody>
      </p:sp>
      <p:sp>
        <p:nvSpPr>
          <p:cNvPr id="8" name="Rectangle 7">
            <a:extLst>
              <a:ext uri="{FF2B5EF4-FFF2-40B4-BE49-F238E27FC236}">
                <a16:creationId xmlns:a16="http://schemas.microsoft.com/office/drawing/2014/main" id="{1A218CA5-404A-1BA0-572C-3C390929D4DB}"/>
              </a:ext>
            </a:extLst>
          </p:cNvPr>
          <p:cNvSpPr/>
          <p:nvPr/>
        </p:nvSpPr>
        <p:spPr>
          <a:xfrm>
            <a:off x="3882826" y="1636207"/>
            <a:ext cx="7851974" cy="1645511"/>
          </a:xfrm>
          <a:prstGeom prst="rect">
            <a:avLst/>
          </a:prstGeom>
          <a:solidFill>
            <a:schemeClr val="accent4">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lIns="365760" numCol="1" rtlCol="0" anchor="ctr"/>
          <a:lstStyle/>
          <a:p>
            <a:pPr marL="179388" indent="-179388" algn="just">
              <a:buFont typeface="Arial" panose="020B0604020202020204" pitchFamily="34" charset="0"/>
              <a:buChar char="•"/>
            </a:pPr>
            <a:r>
              <a:rPr lang="en-IN" sz="1500" dirty="0">
                <a:ln w="0"/>
                <a:solidFill>
                  <a:schemeClr val="tx1"/>
                </a:solidFill>
                <a:latin typeface="Cambria" panose="02040503050406030204" pitchFamily="18" charset="0"/>
              </a:rPr>
              <a:t>Due diligence of corporate compliances and operations including eligibility checks</a:t>
            </a:r>
          </a:p>
          <a:p>
            <a:pPr marL="179388" indent="-179388" algn="just">
              <a:buFont typeface="Arial" panose="020B0604020202020204" pitchFamily="34" charset="0"/>
              <a:buChar char="•"/>
            </a:pPr>
            <a:r>
              <a:rPr lang="en-IN" sz="1500" dirty="0">
                <a:ln w="0"/>
                <a:solidFill>
                  <a:schemeClr val="tx1"/>
                </a:solidFill>
                <a:latin typeface="Cambria" panose="02040503050406030204" pitchFamily="18" charset="0"/>
              </a:rPr>
              <a:t>Restatement of financial statements</a:t>
            </a:r>
          </a:p>
          <a:p>
            <a:pPr marL="179388" indent="-179388" algn="just">
              <a:buFont typeface="Arial" panose="020B0604020202020204" pitchFamily="34" charset="0"/>
              <a:buChar char="•"/>
            </a:pPr>
            <a:r>
              <a:rPr lang="en-IN" sz="1500" dirty="0">
                <a:ln w="0"/>
                <a:solidFill>
                  <a:schemeClr val="tx1"/>
                </a:solidFill>
                <a:latin typeface="Cambria" panose="02040503050406030204" pitchFamily="18" charset="0"/>
              </a:rPr>
              <a:t>Identification of promoters and promoter group</a:t>
            </a:r>
          </a:p>
          <a:p>
            <a:pPr marL="179388" indent="-179388" algn="just">
              <a:buFont typeface="Arial" panose="020B0604020202020204" pitchFamily="34" charset="0"/>
              <a:buChar char="•"/>
            </a:pPr>
            <a:r>
              <a:rPr lang="en-IN" sz="1500" dirty="0">
                <a:ln w="0"/>
                <a:solidFill>
                  <a:schemeClr val="tx1"/>
                </a:solidFill>
                <a:latin typeface="Cambria" panose="02040503050406030204" pitchFamily="18" charset="0"/>
              </a:rPr>
              <a:t>Amending AoA &amp; SHA (if any)</a:t>
            </a:r>
          </a:p>
          <a:p>
            <a:pPr marL="179388" indent="-179388" algn="just">
              <a:buFont typeface="Arial" panose="020B0604020202020204" pitchFamily="34" charset="0"/>
              <a:buChar char="•"/>
            </a:pPr>
            <a:r>
              <a:rPr lang="en-IN" sz="1500" dirty="0">
                <a:ln w="0"/>
                <a:solidFill>
                  <a:schemeClr val="tx1"/>
                </a:solidFill>
                <a:latin typeface="Cambria" panose="02040503050406030204" pitchFamily="18" charset="0"/>
              </a:rPr>
              <a:t>Confidential filing of DRHP (alternative to normal route filing, detailed in next slide)</a:t>
            </a:r>
          </a:p>
          <a:p>
            <a:pPr marL="179388" indent="-179388" algn="just">
              <a:buFont typeface="Arial" panose="020B0604020202020204" pitchFamily="34" charset="0"/>
              <a:buChar char="•"/>
            </a:pPr>
            <a:r>
              <a:rPr lang="en-IN" sz="1500" dirty="0">
                <a:ln w="0"/>
                <a:solidFill>
                  <a:schemeClr val="tx1"/>
                </a:solidFill>
                <a:latin typeface="Cambria" panose="02040503050406030204" pitchFamily="18" charset="0"/>
              </a:rPr>
              <a:t>SEBI filing of DRHP</a:t>
            </a:r>
          </a:p>
        </p:txBody>
      </p:sp>
      <p:sp>
        <p:nvSpPr>
          <p:cNvPr id="9" name="Rectangle 8">
            <a:extLst>
              <a:ext uri="{FF2B5EF4-FFF2-40B4-BE49-F238E27FC236}">
                <a16:creationId xmlns:a16="http://schemas.microsoft.com/office/drawing/2014/main" id="{C92A828F-3D50-C52D-6D1E-9DEA342C310A}"/>
              </a:ext>
            </a:extLst>
          </p:cNvPr>
          <p:cNvSpPr/>
          <p:nvPr/>
        </p:nvSpPr>
        <p:spPr>
          <a:xfrm>
            <a:off x="3882826" y="3429091"/>
            <a:ext cx="7851974" cy="1412168"/>
          </a:xfrm>
          <a:prstGeom prst="rect">
            <a:avLst/>
          </a:prstGeom>
          <a:solidFill>
            <a:schemeClr val="accent4">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lIns="365760" numCol="1" rtlCol="0" anchor="ctr"/>
          <a:lstStyle/>
          <a:p>
            <a:pPr marL="179388" indent="-179388" algn="just">
              <a:buFont typeface="Arial" panose="020B0604020202020204" pitchFamily="34" charset="0"/>
              <a:buChar char="•"/>
            </a:pPr>
            <a:r>
              <a:rPr lang="en-IN" sz="1500" dirty="0">
                <a:ln w="0"/>
                <a:solidFill>
                  <a:schemeClr val="tx1"/>
                </a:solidFill>
                <a:latin typeface="Cambria" panose="02040503050406030204" pitchFamily="18" charset="0"/>
              </a:rPr>
              <a:t>Responding to SEBI observations</a:t>
            </a:r>
          </a:p>
          <a:p>
            <a:pPr marL="179388" indent="-179388" algn="just">
              <a:buFont typeface="Arial" panose="020B0604020202020204" pitchFamily="34" charset="0"/>
              <a:buChar char="•"/>
            </a:pPr>
            <a:r>
              <a:rPr lang="en-IN" sz="1500" dirty="0">
                <a:ln w="0"/>
                <a:solidFill>
                  <a:schemeClr val="tx1"/>
                </a:solidFill>
                <a:latin typeface="Cambria" panose="02040503050406030204" pitchFamily="18" charset="0"/>
              </a:rPr>
              <a:t>Receipt of stock exchange approvals</a:t>
            </a:r>
          </a:p>
          <a:p>
            <a:pPr marL="179388" indent="-179388" algn="just">
              <a:buFont typeface="Arial" panose="020B0604020202020204" pitchFamily="34" charset="0"/>
              <a:buChar char="•"/>
            </a:pPr>
            <a:r>
              <a:rPr lang="en-IN" sz="1500" dirty="0">
                <a:ln w="0"/>
                <a:solidFill>
                  <a:schemeClr val="tx1"/>
                </a:solidFill>
                <a:latin typeface="Cambria" panose="02040503050406030204" pitchFamily="18" charset="0"/>
              </a:rPr>
              <a:t>Roadshows (Non-deal)</a:t>
            </a:r>
          </a:p>
          <a:p>
            <a:pPr marL="179388" indent="-179388" algn="just">
              <a:buFont typeface="Arial" panose="020B0604020202020204" pitchFamily="34" charset="0"/>
              <a:buChar char="•"/>
            </a:pPr>
            <a:r>
              <a:rPr lang="en-IN" sz="1500" dirty="0">
                <a:ln w="0"/>
                <a:solidFill>
                  <a:schemeClr val="tx1"/>
                </a:solidFill>
                <a:latin typeface="Cambria" panose="02040503050406030204" pitchFamily="18" charset="0"/>
              </a:rPr>
              <a:t>Indicative pricing</a:t>
            </a:r>
          </a:p>
          <a:p>
            <a:pPr marL="179388" indent="-179388" algn="just">
              <a:buFont typeface="Arial" panose="020B0604020202020204" pitchFamily="34" charset="0"/>
              <a:buChar char="•"/>
            </a:pPr>
            <a:r>
              <a:rPr lang="en-IN" sz="1500" dirty="0">
                <a:ln w="0"/>
                <a:solidFill>
                  <a:schemeClr val="tx1"/>
                </a:solidFill>
                <a:latin typeface="Cambria" panose="02040503050406030204" pitchFamily="18" charset="0"/>
              </a:rPr>
              <a:t>RHP filing with SEBI and ROC</a:t>
            </a:r>
          </a:p>
        </p:txBody>
      </p:sp>
      <p:sp>
        <p:nvSpPr>
          <p:cNvPr id="10" name="Rectangle 9">
            <a:extLst>
              <a:ext uri="{FF2B5EF4-FFF2-40B4-BE49-F238E27FC236}">
                <a16:creationId xmlns:a16="http://schemas.microsoft.com/office/drawing/2014/main" id="{265A2476-54C8-12BD-557C-8CE770834F96}"/>
              </a:ext>
            </a:extLst>
          </p:cNvPr>
          <p:cNvSpPr/>
          <p:nvPr/>
        </p:nvSpPr>
        <p:spPr>
          <a:xfrm>
            <a:off x="3882826" y="4988632"/>
            <a:ext cx="7851974" cy="1412168"/>
          </a:xfrm>
          <a:prstGeom prst="rect">
            <a:avLst/>
          </a:prstGeom>
          <a:solidFill>
            <a:schemeClr val="accent4">
              <a:lumMod val="20000"/>
              <a:lumOff val="80000"/>
            </a:schemeClr>
          </a:solidFill>
          <a:ln>
            <a:noFill/>
          </a:ln>
        </p:spPr>
        <p:style>
          <a:lnRef idx="2">
            <a:schemeClr val="accent6"/>
          </a:lnRef>
          <a:fillRef idx="1">
            <a:schemeClr val="lt1"/>
          </a:fillRef>
          <a:effectRef idx="0">
            <a:schemeClr val="accent6"/>
          </a:effectRef>
          <a:fontRef idx="minor">
            <a:schemeClr val="dk1"/>
          </a:fontRef>
        </p:style>
        <p:txBody>
          <a:bodyPr lIns="365760" numCol="1" rtlCol="0" anchor="ctr"/>
          <a:lstStyle/>
          <a:p>
            <a:pPr marL="179388" indent="-179388" algn="just">
              <a:buFont typeface="Arial" panose="020B0604020202020204" pitchFamily="34" charset="0"/>
              <a:buChar char="•"/>
            </a:pPr>
            <a:r>
              <a:rPr lang="en-IN" sz="1500" dirty="0">
                <a:ln w="0"/>
                <a:solidFill>
                  <a:schemeClr val="tx1"/>
                </a:solidFill>
                <a:latin typeface="Cambria" panose="02040503050406030204" pitchFamily="18" charset="0"/>
              </a:rPr>
              <a:t>Roadshows </a:t>
            </a:r>
          </a:p>
          <a:p>
            <a:pPr marL="179388" indent="-179388" algn="just">
              <a:buFont typeface="Arial" panose="020B0604020202020204" pitchFamily="34" charset="0"/>
              <a:buChar char="•"/>
            </a:pPr>
            <a:r>
              <a:rPr lang="en-IN" sz="1500" dirty="0">
                <a:ln w="0"/>
                <a:solidFill>
                  <a:schemeClr val="tx1"/>
                </a:solidFill>
                <a:latin typeface="Cambria" panose="02040503050406030204" pitchFamily="18" charset="0"/>
              </a:rPr>
              <a:t>Final price band declaration</a:t>
            </a:r>
          </a:p>
          <a:p>
            <a:pPr marL="179388" indent="-179388" algn="just">
              <a:buFont typeface="Arial" panose="020B0604020202020204" pitchFamily="34" charset="0"/>
              <a:buChar char="•"/>
            </a:pPr>
            <a:r>
              <a:rPr lang="en-IN" sz="1500" dirty="0">
                <a:ln w="0"/>
                <a:solidFill>
                  <a:schemeClr val="tx1"/>
                </a:solidFill>
                <a:latin typeface="Cambria" panose="02040503050406030204" pitchFamily="18" charset="0"/>
              </a:rPr>
              <a:t>Issue opening &amp; Bidding</a:t>
            </a:r>
          </a:p>
          <a:p>
            <a:pPr marL="179388" indent="-179388" algn="just">
              <a:buFont typeface="Arial" panose="020B0604020202020204" pitchFamily="34" charset="0"/>
              <a:buChar char="•"/>
            </a:pPr>
            <a:r>
              <a:rPr lang="en-IN" sz="1500" dirty="0">
                <a:ln w="0"/>
                <a:solidFill>
                  <a:schemeClr val="tx1"/>
                </a:solidFill>
                <a:latin typeface="Cambria" panose="02040503050406030204" pitchFamily="18" charset="0"/>
              </a:rPr>
              <a:t>Allotment &amp; Settlement</a:t>
            </a:r>
          </a:p>
          <a:p>
            <a:pPr marL="179388" indent="-179388" algn="just">
              <a:buFont typeface="Arial" panose="020B0604020202020204" pitchFamily="34" charset="0"/>
              <a:buChar char="•"/>
            </a:pPr>
            <a:r>
              <a:rPr lang="en-IN" sz="1500" dirty="0">
                <a:ln w="0"/>
                <a:solidFill>
                  <a:schemeClr val="tx1"/>
                </a:solidFill>
                <a:latin typeface="Cambria" panose="02040503050406030204" pitchFamily="18" charset="0"/>
              </a:rPr>
              <a:t>Listing and trading</a:t>
            </a:r>
          </a:p>
        </p:txBody>
      </p:sp>
      <p:sp>
        <p:nvSpPr>
          <p:cNvPr id="5" name="Arrow: Pentagon 89">
            <a:extLst>
              <a:ext uri="{FF2B5EF4-FFF2-40B4-BE49-F238E27FC236}">
                <a16:creationId xmlns:a16="http://schemas.microsoft.com/office/drawing/2014/main" id="{661271AA-E25E-B089-18BA-B7A63ED2800A}"/>
              </a:ext>
            </a:extLst>
          </p:cNvPr>
          <p:cNvSpPr/>
          <p:nvPr/>
        </p:nvSpPr>
        <p:spPr>
          <a:xfrm>
            <a:off x="457200" y="1636208"/>
            <a:ext cx="3710764" cy="1645510"/>
          </a:xfrm>
          <a:prstGeom prst="homePlate">
            <a:avLst>
              <a:gd name="adj" fmla="val 9938"/>
            </a:avLst>
          </a:prstGeom>
          <a:solidFill>
            <a:schemeClr val="accent4">
              <a:lumMod val="7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1600" b="1" dirty="0">
                <a:solidFill>
                  <a:schemeClr val="bg1"/>
                </a:solidFill>
                <a:latin typeface="Cambria" panose="02040503050406030204" pitchFamily="18" charset="0"/>
              </a:rPr>
              <a:t> TILL DRHP</a:t>
            </a:r>
          </a:p>
        </p:txBody>
      </p:sp>
      <p:sp>
        <p:nvSpPr>
          <p:cNvPr id="14" name="Arrow: Pentagon 89">
            <a:extLst>
              <a:ext uri="{FF2B5EF4-FFF2-40B4-BE49-F238E27FC236}">
                <a16:creationId xmlns:a16="http://schemas.microsoft.com/office/drawing/2014/main" id="{0DA0D3AF-3C4E-C4FC-CA97-EBE057BEE834}"/>
              </a:ext>
            </a:extLst>
          </p:cNvPr>
          <p:cNvSpPr/>
          <p:nvPr/>
        </p:nvSpPr>
        <p:spPr>
          <a:xfrm>
            <a:off x="457200" y="3428909"/>
            <a:ext cx="3710764" cy="1412168"/>
          </a:xfrm>
          <a:prstGeom prst="homePlate">
            <a:avLst>
              <a:gd name="adj" fmla="val 9938"/>
            </a:avLst>
          </a:prstGeom>
          <a:solidFill>
            <a:schemeClr val="accent4">
              <a:lumMod val="7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1600" b="1">
                <a:solidFill>
                  <a:schemeClr val="bg1"/>
                </a:solidFill>
                <a:latin typeface="Cambria" panose="02040503050406030204" pitchFamily="18" charset="0"/>
              </a:rPr>
              <a:t>TILL RHP</a:t>
            </a:r>
          </a:p>
        </p:txBody>
      </p:sp>
      <p:sp>
        <p:nvSpPr>
          <p:cNvPr id="15" name="Arrow: Pentagon 89">
            <a:extLst>
              <a:ext uri="{FF2B5EF4-FFF2-40B4-BE49-F238E27FC236}">
                <a16:creationId xmlns:a16="http://schemas.microsoft.com/office/drawing/2014/main" id="{1E02CF12-4847-3D61-375E-DE1C46B5A938}"/>
              </a:ext>
            </a:extLst>
          </p:cNvPr>
          <p:cNvSpPr/>
          <p:nvPr/>
        </p:nvSpPr>
        <p:spPr>
          <a:xfrm>
            <a:off x="457200" y="4991895"/>
            <a:ext cx="3710764" cy="1412168"/>
          </a:xfrm>
          <a:prstGeom prst="homePlate">
            <a:avLst>
              <a:gd name="adj" fmla="val 9938"/>
            </a:avLst>
          </a:prstGeom>
          <a:solidFill>
            <a:schemeClr val="accent4">
              <a:lumMod val="7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IN" sz="1600" b="1">
                <a:solidFill>
                  <a:schemeClr val="bg1"/>
                </a:solidFill>
                <a:latin typeface="Cambria" panose="02040503050406030204" pitchFamily="18" charset="0"/>
              </a:rPr>
              <a:t>TILL CLOSING</a:t>
            </a:r>
          </a:p>
        </p:txBody>
      </p:sp>
      <p:sp>
        <p:nvSpPr>
          <p:cNvPr id="16" name="Triangle 15">
            <a:extLst>
              <a:ext uri="{FF2B5EF4-FFF2-40B4-BE49-F238E27FC236}">
                <a16:creationId xmlns:a16="http://schemas.microsoft.com/office/drawing/2014/main" id="{C838605F-530F-CD96-2713-0F801A50CCCF}"/>
              </a:ext>
            </a:extLst>
          </p:cNvPr>
          <p:cNvSpPr/>
          <p:nvPr/>
        </p:nvSpPr>
        <p:spPr>
          <a:xfrm rot="10800000">
            <a:off x="1936897" y="3278090"/>
            <a:ext cx="751367" cy="149187"/>
          </a:xfrm>
          <a:prstGeom prst="triangle">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riangle 16">
            <a:extLst>
              <a:ext uri="{FF2B5EF4-FFF2-40B4-BE49-F238E27FC236}">
                <a16:creationId xmlns:a16="http://schemas.microsoft.com/office/drawing/2014/main" id="{15D64717-BBD1-63EF-7DAB-DDDC560878D1}"/>
              </a:ext>
            </a:extLst>
          </p:cNvPr>
          <p:cNvSpPr/>
          <p:nvPr/>
        </p:nvSpPr>
        <p:spPr>
          <a:xfrm rot="10800000">
            <a:off x="1936897" y="4841000"/>
            <a:ext cx="751367" cy="149187"/>
          </a:xfrm>
          <a:prstGeom prst="triangle">
            <a:avLst/>
          </a:prstGeom>
          <a:solidFill>
            <a:schemeClr val="accent4">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81304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1A991-FF6C-EBF5-2F85-9FC9010BE720}"/>
              </a:ext>
            </a:extLst>
          </p:cNvPr>
          <p:cNvSpPr>
            <a:spLocks noGrp="1"/>
          </p:cNvSpPr>
          <p:nvPr>
            <p:ph type="title"/>
          </p:nvPr>
        </p:nvSpPr>
        <p:spPr/>
        <p:txBody>
          <a:bodyPr/>
          <a:lstStyle/>
          <a:p>
            <a:r>
              <a:rPr lang="en-US" dirty="0"/>
              <a:t>SEBI Eligibility Criteria for IPO</a:t>
            </a:r>
          </a:p>
        </p:txBody>
      </p:sp>
      <p:sp>
        <p:nvSpPr>
          <p:cNvPr id="4" name="Text Placeholder 3">
            <a:extLst>
              <a:ext uri="{FF2B5EF4-FFF2-40B4-BE49-F238E27FC236}">
                <a16:creationId xmlns:a16="http://schemas.microsoft.com/office/drawing/2014/main" id="{1B8D8895-617E-1B3D-88AC-87C814F41BA0}"/>
              </a:ext>
            </a:extLst>
          </p:cNvPr>
          <p:cNvSpPr>
            <a:spLocks noGrp="1"/>
          </p:cNvSpPr>
          <p:nvPr>
            <p:ph type="body" sz="quarter" idx="14"/>
          </p:nvPr>
        </p:nvSpPr>
        <p:spPr/>
        <p:txBody>
          <a:bodyPr/>
          <a:lstStyle/>
          <a:p>
            <a:r>
              <a:rPr lang="en-US" sz="2000" dirty="0"/>
              <a:t>Eligibility Criteria</a:t>
            </a:r>
          </a:p>
        </p:txBody>
      </p:sp>
      <p:sp>
        <p:nvSpPr>
          <p:cNvPr id="6" name="Rounded Rectangle 5">
            <a:extLst>
              <a:ext uri="{FF2B5EF4-FFF2-40B4-BE49-F238E27FC236}">
                <a16:creationId xmlns:a16="http://schemas.microsoft.com/office/drawing/2014/main" id="{5B74B38F-1116-D0C7-EF78-5D3CD8DE59E5}"/>
              </a:ext>
            </a:extLst>
          </p:cNvPr>
          <p:cNvSpPr/>
          <p:nvPr/>
        </p:nvSpPr>
        <p:spPr>
          <a:xfrm>
            <a:off x="711136" y="3007859"/>
            <a:ext cx="2198320" cy="394652"/>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b="1">
                <a:solidFill>
                  <a:schemeClr val="tx1"/>
                </a:solidFill>
              </a:rPr>
              <a:t>Track Record </a:t>
            </a:r>
            <a:r>
              <a:rPr lang="en-US" sz="1200" b="1" baseline="30000">
                <a:solidFill>
                  <a:schemeClr val="tx1"/>
                </a:solidFill>
              </a:rPr>
              <a:t>1,2</a:t>
            </a:r>
          </a:p>
        </p:txBody>
      </p:sp>
      <p:grpSp>
        <p:nvGrpSpPr>
          <p:cNvPr id="20" name="Group 19">
            <a:extLst>
              <a:ext uri="{FF2B5EF4-FFF2-40B4-BE49-F238E27FC236}">
                <a16:creationId xmlns:a16="http://schemas.microsoft.com/office/drawing/2014/main" id="{741DCFEE-75EF-8604-22A1-E1186D07502D}"/>
              </a:ext>
            </a:extLst>
          </p:cNvPr>
          <p:cNvGrpSpPr/>
          <p:nvPr/>
        </p:nvGrpSpPr>
        <p:grpSpPr>
          <a:xfrm>
            <a:off x="711135" y="3509010"/>
            <a:ext cx="7644195" cy="2878413"/>
            <a:chOff x="2049481" y="3336092"/>
            <a:chExt cx="10538760" cy="2878413"/>
          </a:xfrm>
        </p:grpSpPr>
        <p:sp>
          <p:nvSpPr>
            <p:cNvPr id="8" name="Rounded Rectangle 7">
              <a:extLst>
                <a:ext uri="{FF2B5EF4-FFF2-40B4-BE49-F238E27FC236}">
                  <a16:creationId xmlns:a16="http://schemas.microsoft.com/office/drawing/2014/main" id="{BDA613DC-0FFE-C8A5-6DFB-845B1151CA05}"/>
                </a:ext>
              </a:extLst>
            </p:cNvPr>
            <p:cNvSpPr/>
            <p:nvPr/>
          </p:nvSpPr>
          <p:spPr>
            <a:xfrm>
              <a:off x="2049483" y="3336092"/>
              <a:ext cx="10538758" cy="1017330"/>
            </a:xfrm>
            <a:prstGeom prst="round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1300" dirty="0">
                  <a:solidFill>
                    <a:schemeClr val="tx1"/>
                  </a:solidFill>
                </a:rPr>
                <a:t>Net tangible assets of INR 3 Cr in each of preceding 3 full years (12 months each)</a:t>
              </a:r>
            </a:p>
            <a:p>
              <a:pPr marL="171450" indent="-171450" algn="just">
                <a:buFont typeface="Arial" panose="020B0604020202020204" pitchFamily="34" charset="0"/>
                <a:buChar char="•"/>
              </a:pPr>
              <a:r>
                <a:rPr lang="en-US" sz="1300" dirty="0">
                  <a:solidFill>
                    <a:schemeClr val="tx1"/>
                  </a:solidFill>
                </a:rPr>
                <a:t>if more than 50% of net tangible assets are held in monetary assets, Company must use or make firm commitments to use such excess monetary assets in its business or project</a:t>
              </a:r>
            </a:p>
            <a:p>
              <a:pPr marL="171450" indent="-171450" algn="just">
                <a:buFont typeface="Arial" panose="020B0604020202020204" pitchFamily="34" charset="0"/>
                <a:buChar char="•"/>
              </a:pPr>
              <a:r>
                <a:rPr lang="en-US" sz="1300" dirty="0">
                  <a:solidFill>
                    <a:schemeClr val="tx1"/>
                  </a:solidFill>
                </a:rPr>
                <a:t>Above limit of 50% on monetary assets not applicable in case IPO is made entirely through OFS</a:t>
              </a:r>
            </a:p>
          </p:txBody>
        </p:sp>
        <p:sp>
          <p:nvSpPr>
            <p:cNvPr id="10" name="Rounded Rectangle 9">
              <a:extLst>
                <a:ext uri="{FF2B5EF4-FFF2-40B4-BE49-F238E27FC236}">
                  <a16:creationId xmlns:a16="http://schemas.microsoft.com/office/drawing/2014/main" id="{3A6AB2C8-C3EA-E185-FB46-4C89F2D2AA71}"/>
                </a:ext>
              </a:extLst>
            </p:cNvPr>
            <p:cNvSpPr/>
            <p:nvPr/>
          </p:nvSpPr>
          <p:spPr>
            <a:xfrm>
              <a:off x="2049482" y="4459921"/>
              <a:ext cx="10538758" cy="513862"/>
            </a:xfrm>
            <a:prstGeom prst="round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1200" dirty="0">
                  <a:solidFill>
                    <a:schemeClr val="tx1"/>
                  </a:solidFill>
                </a:rPr>
                <a:t>Average restated consolidated operating profit of INR 15 Cr during 3 preceding years (12 months each) with operating profit in each of these preceding 3 years</a:t>
              </a:r>
            </a:p>
          </p:txBody>
        </p:sp>
        <p:sp>
          <p:nvSpPr>
            <p:cNvPr id="11" name="Rounded Rectangle 10">
              <a:extLst>
                <a:ext uri="{FF2B5EF4-FFF2-40B4-BE49-F238E27FC236}">
                  <a16:creationId xmlns:a16="http://schemas.microsoft.com/office/drawing/2014/main" id="{75CEA849-2A52-B377-6A4F-8ABB9AAA2312}"/>
                </a:ext>
              </a:extLst>
            </p:cNvPr>
            <p:cNvSpPr/>
            <p:nvPr/>
          </p:nvSpPr>
          <p:spPr>
            <a:xfrm>
              <a:off x="2049481" y="5080282"/>
              <a:ext cx="10538758" cy="513862"/>
            </a:xfrm>
            <a:prstGeom prst="round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1200">
                  <a:solidFill>
                    <a:schemeClr val="tx1"/>
                  </a:solidFill>
                </a:rPr>
                <a:t>Net Worth of at least INR 1 Cr in each of the preceding 3 full years (12 months each)</a:t>
              </a:r>
            </a:p>
          </p:txBody>
        </p:sp>
        <p:sp>
          <p:nvSpPr>
            <p:cNvPr id="12" name="Rounded Rectangle 11">
              <a:extLst>
                <a:ext uri="{FF2B5EF4-FFF2-40B4-BE49-F238E27FC236}">
                  <a16:creationId xmlns:a16="http://schemas.microsoft.com/office/drawing/2014/main" id="{453C76C1-FE9B-1B1C-F2ED-5F0FE9907CF3}"/>
                </a:ext>
              </a:extLst>
            </p:cNvPr>
            <p:cNvSpPr/>
            <p:nvPr/>
          </p:nvSpPr>
          <p:spPr>
            <a:xfrm>
              <a:off x="2049481" y="5700643"/>
              <a:ext cx="10538758" cy="513862"/>
            </a:xfrm>
            <a:prstGeom prst="round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1200">
                  <a:solidFill>
                    <a:schemeClr val="tx1"/>
                  </a:solidFill>
                </a:rPr>
                <a:t>In case of change in name within the last one year, 50% of revenue for preceding one full year should be earned from activity indicated by new name</a:t>
              </a:r>
            </a:p>
          </p:txBody>
        </p:sp>
      </p:grpSp>
      <p:cxnSp>
        <p:nvCxnSpPr>
          <p:cNvPr id="36" name="Elbow Connector 35">
            <a:extLst>
              <a:ext uri="{FF2B5EF4-FFF2-40B4-BE49-F238E27FC236}">
                <a16:creationId xmlns:a16="http://schemas.microsoft.com/office/drawing/2014/main" id="{4401ED9C-3F64-8087-61B2-5E16129E93FF}"/>
              </a:ext>
            </a:extLst>
          </p:cNvPr>
          <p:cNvCxnSpPr>
            <a:cxnSpLocks/>
            <a:stCxn id="6" idx="1"/>
            <a:endCxn id="8" idx="1"/>
          </p:cNvCxnSpPr>
          <p:nvPr/>
        </p:nvCxnSpPr>
        <p:spPr>
          <a:xfrm rot="10800000" flipV="1">
            <a:off x="711136" y="3205185"/>
            <a:ext cx="12700" cy="812490"/>
          </a:xfrm>
          <a:prstGeom prst="bentConnector3">
            <a:avLst>
              <a:gd name="adj1" fmla="val 1800000"/>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7" name="Elbow Connector 36">
            <a:extLst>
              <a:ext uri="{FF2B5EF4-FFF2-40B4-BE49-F238E27FC236}">
                <a16:creationId xmlns:a16="http://schemas.microsoft.com/office/drawing/2014/main" id="{46709187-AA23-CE30-BD87-1F9ECB9660B6}"/>
              </a:ext>
            </a:extLst>
          </p:cNvPr>
          <p:cNvCxnSpPr>
            <a:cxnSpLocks/>
            <a:stCxn id="6" idx="1"/>
            <a:endCxn id="10" idx="1"/>
          </p:cNvCxnSpPr>
          <p:nvPr/>
        </p:nvCxnSpPr>
        <p:spPr>
          <a:xfrm rot="10800000" flipV="1">
            <a:off x="711136" y="3205184"/>
            <a:ext cx="12700" cy="1684585"/>
          </a:xfrm>
          <a:prstGeom prst="bentConnector3">
            <a:avLst>
              <a:gd name="adj1" fmla="val 1800000"/>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0" name="Elbow Connector 39">
            <a:extLst>
              <a:ext uri="{FF2B5EF4-FFF2-40B4-BE49-F238E27FC236}">
                <a16:creationId xmlns:a16="http://schemas.microsoft.com/office/drawing/2014/main" id="{AD1C7123-5307-79F4-AFE7-A8E10B3C3765}"/>
              </a:ext>
            </a:extLst>
          </p:cNvPr>
          <p:cNvCxnSpPr>
            <a:cxnSpLocks/>
            <a:stCxn id="6" idx="1"/>
            <a:endCxn id="11" idx="1"/>
          </p:cNvCxnSpPr>
          <p:nvPr/>
        </p:nvCxnSpPr>
        <p:spPr>
          <a:xfrm rot="10800000" flipV="1">
            <a:off x="711136" y="3205185"/>
            <a:ext cx="1" cy="2304946"/>
          </a:xfrm>
          <a:prstGeom prst="bentConnector3">
            <a:avLst>
              <a:gd name="adj1" fmla="val 22860100000"/>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1" name="Elbow Connector 50">
            <a:extLst>
              <a:ext uri="{FF2B5EF4-FFF2-40B4-BE49-F238E27FC236}">
                <a16:creationId xmlns:a16="http://schemas.microsoft.com/office/drawing/2014/main" id="{F68D6913-4CF4-8F58-2B14-2CDCED6E04E7}"/>
              </a:ext>
            </a:extLst>
          </p:cNvPr>
          <p:cNvCxnSpPr>
            <a:cxnSpLocks/>
            <a:stCxn id="6" idx="1"/>
            <a:endCxn id="12" idx="1"/>
          </p:cNvCxnSpPr>
          <p:nvPr/>
        </p:nvCxnSpPr>
        <p:spPr>
          <a:xfrm rot="10800000" flipV="1">
            <a:off x="711136" y="3205184"/>
            <a:ext cx="1" cy="2925307"/>
          </a:xfrm>
          <a:prstGeom prst="bentConnector3">
            <a:avLst>
              <a:gd name="adj1" fmla="val 22860100000"/>
            </a:avLst>
          </a:prstGeom>
          <a:ln>
            <a:tailEnd type="triangle"/>
          </a:ln>
        </p:spPr>
        <p:style>
          <a:lnRef idx="2">
            <a:schemeClr val="accent1"/>
          </a:lnRef>
          <a:fillRef idx="0">
            <a:schemeClr val="accent1"/>
          </a:fillRef>
          <a:effectRef idx="1">
            <a:schemeClr val="accent1"/>
          </a:effectRef>
          <a:fontRef idx="minor">
            <a:schemeClr val="tx1"/>
          </a:fontRef>
        </p:style>
      </p:cxnSp>
      <p:sp>
        <p:nvSpPr>
          <p:cNvPr id="35" name="Rounded Rectangle 34">
            <a:extLst>
              <a:ext uri="{FF2B5EF4-FFF2-40B4-BE49-F238E27FC236}">
                <a16:creationId xmlns:a16="http://schemas.microsoft.com/office/drawing/2014/main" id="{7180B94E-4116-2DA1-FE57-FDFB394A9E80}"/>
              </a:ext>
            </a:extLst>
          </p:cNvPr>
          <p:cNvSpPr/>
          <p:nvPr/>
        </p:nvSpPr>
        <p:spPr>
          <a:xfrm>
            <a:off x="457200" y="1677836"/>
            <a:ext cx="11277600" cy="1270416"/>
          </a:xfrm>
          <a:prstGeom prst="roundRect">
            <a:avLst>
              <a:gd name="adj" fmla="val 11464"/>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algn="just">
              <a:buFont typeface="Arial" panose="020B0604020202020204" pitchFamily="34" charset="0"/>
              <a:buChar char="•"/>
            </a:pPr>
            <a:r>
              <a:rPr lang="en-US" sz="1300" dirty="0">
                <a:solidFill>
                  <a:schemeClr val="tx1"/>
                </a:solidFill>
              </a:rPr>
              <a:t>Company, promoters, promoter group, directors and selling shareholders - not debarred from accessing capital markets </a:t>
            </a:r>
          </a:p>
          <a:p>
            <a:pPr marL="171450" indent="-171450" algn="just">
              <a:buFont typeface="Arial" panose="020B0604020202020204" pitchFamily="34" charset="0"/>
              <a:buChar char="•"/>
            </a:pPr>
            <a:r>
              <a:rPr lang="en-US" sz="1300" dirty="0">
                <a:solidFill>
                  <a:schemeClr val="tx1"/>
                </a:solidFill>
              </a:rPr>
              <a:t>Company, promoters and directors – not </a:t>
            </a:r>
            <a:r>
              <a:rPr lang="en-US" sz="1300" dirty="0" err="1">
                <a:solidFill>
                  <a:schemeClr val="tx1"/>
                </a:solidFill>
              </a:rPr>
              <a:t>wilful</a:t>
            </a:r>
            <a:r>
              <a:rPr lang="en-US" sz="1300" dirty="0">
                <a:solidFill>
                  <a:schemeClr val="tx1"/>
                </a:solidFill>
              </a:rPr>
              <a:t> defaulter or fraudulent borrower</a:t>
            </a:r>
          </a:p>
          <a:p>
            <a:pPr marL="171450" indent="-171450" algn="just">
              <a:buFont typeface="Arial" panose="020B0604020202020204" pitchFamily="34" charset="0"/>
              <a:buChar char="•"/>
            </a:pPr>
            <a:r>
              <a:rPr lang="en-US" sz="1300" dirty="0">
                <a:solidFill>
                  <a:schemeClr val="tx1"/>
                </a:solidFill>
              </a:rPr>
              <a:t>Promoters and directors – not fugitive economic offender</a:t>
            </a:r>
          </a:p>
          <a:p>
            <a:pPr marL="171450" indent="-171450" algn="just">
              <a:buFont typeface="Arial" panose="020B0604020202020204" pitchFamily="34" charset="0"/>
              <a:buChar char="•"/>
            </a:pPr>
            <a:r>
              <a:rPr lang="en-US" sz="1300" dirty="0">
                <a:solidFill>
                  <a:schemeClr val="tx1"/>
                </a:solidFill>
              </a:rPr>
              <a:t>No outstanding convertible securities or other rights/option to receive equity shares, except:</a:t>
            </a:r>
          </a:p>
          <a:p>
            <a:pPr marL="406400" lvl="1" indent="-228600">
              <a:buFont typeface="Segoe UI" panose="020B0502040204020203" pitchFamily="34" charset="0"/>
              <a:buChar char="‒"/>
            </a:pPr>
            <a:r>
              <a:rPr lang="en-US" sz="1300" dirty="0">
                <a:solidFill>
                  <a:schemeClr val="tx1"/>
                </a:solidFill>
                <a:cs typeface="Times New Roman" panose="02020603050405020304" pitchFamily="18" charset="0"/>
              </a:rPr>
              <a:t>ESOPs (including SARs convertible into equity prior to RHP)</a:t>
            </a:r>
          </a:p>
          <a:p>
            <a:pPr marL="406400" lvl="1" indent="-228600">
              <a:buFont typeface="Segoe UI" panose="020B0502040204020203" pitchFamily="34" charset="0"/>
              <a:buChar char="‒"/>
            </a:pPr>
            <a:r>
              <a:rPr lang="en-US" sz="1300" dirty="0">
                <a:solidFill>
                  <a:schemeClr val="tx1"/>
                </a:solidFill>
                <a:cs typeface="Times New Roman" panose="02020603050405020304" pitchFamily="18" charset="0"/>
              </a:rPr>
              <a:t>Fully paid-up outstanding convertible securities (convertible prior to RHP)     </a:t>
            </a:r>
          </a:p>
        </p:txBody>
      </p:sp>
      <p:sp>
        <p:nvSpPr>
          <p:cNvPr id="38" name="TextBox 37">
            <a:extLst>
              <a:ext uri="{FF2B5EF4-FFF2-40B4-BE49-F238E27FC236}">
                <a16:creationId xmlns:a16="http://schemas.microsoft.com/office/drawing/2014/main" id="{E0A4F819-D12C-DB10-81F7-B83CD152E8C1}"/>
              </a:ext>
            </a:extLst>
          </p:cNvPr>
          <p:cNvSpPr txBox="1"/>
          <p:nvPr/>
        </p:nvSpPr>
        <p:spPr>
          <a:xfrm>
            <a:off x="8734437" y="5216573"/>
            <a:ext cx="2988933" cy="900246"/>
          </a:xfrm>
          <a:prstGeom prst="rect">
            <a:avLst/>
          </a:prstGeom>
          <a:noFill/>
        </p:spPr>
        <p:txBody>
          <a:bodyPr wrap="square">
            <a:spAutoFit/>
          </a:bodyPr>
          <a:lstStyle/>
          <a:p>
            <a:r>
              <a:rPr lang="en-US" sz="1050" b="1" dirty="0"/>
              <a:t>Notes:</a:t>
            </a:r>
            <a:endParaRPr lang="en-US" sz="1050" dirty="0"/>
          </a:p>
          <a:p>
            <a:pPr marL="342900" indent="-342900" algn="just">
              <a:buFont typeface="+mj-lt"/>
              <a:buAutoNum type="arabicParenR"/>
            </a:pPr>
            <a:r>
              <a:rPr lang="en-US" sz="1050" dirty="0"/>
              <a:t>To be based on audited restated consolidated financial statements.	</a:t>
            </a:r>
          </a:p>
          <a:p>
            <a:pPr marL="342900" indent="-342900" algn="just">
              <a:buFont typeface="+mj-lt"/>
              <a:buAutoNum type="arabicParenR"/>
            </a:pPr>
            <a:r>
              <a:rPr lang="en-US" sz="1050" dirty="0"/>
              <a:t>Eligibility to be checked at both DRHP and RHP stages.</a:t>
            </a:r>
          </a:p>
        </p:txBody>
      </p:sp>
      <p:sp>
        <p:nvSpPr>
          <p:cNvPr id="3" name="Rounded Rectangle 5">
            <a:extLst>
              <a:ext uri="{FF2B5EF4-FFF2-40B4-BE49-F238E27FC236}">
                <a16:creationId xmlns:a16="http://schemas.microsoft.com/office/drawing/2014/main" id="{0574C5A7-61FD-7296-F63D-7337AC55B5F8}"/>
              </a:ext>
            </a:extLst>
          </p:cNvPr>
          <p:cNvSpPr/>
          <p:nvPr/>
        </p:nvSpPr>
        <p:spPr>
          <a:xfrm>
            <a:off x="711135" y="1283184"/>
            <a:ext cx="2198320" cy="394652"/>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200" b="1">
                <a:solidFill>
                  <a:schemeClr val="tx1"/>
                </a:solidFill>
              </a:rPr>
              <a:t>Eligibility</a:t>
            </a:r>
            <a:endParaRPr lang="en-US" sz="1200" b="1" baseline="30000">
              <a:solidFill>
                <a:schemeClr val="tx1"/>
              </a:solidFill>
            </a:endParaRPr>
          </a:p>
        </p:txBody>
      </p:sp>
    </p:spTree>
    <p:extLst>
      <p:ext uri="{BB962C8B-B14F-4D97-AF65-F5344CB8AC3E}">
        <p14:creationId xmlns:p14="http://schemas.microsoft.com/office/powerpoint/2010/main" val="3162562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C9D13-AC19-75EF-FF2C-C95E79676C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6C10E6-D9F5-1A53-1CDD-C8F16FC53C29}"/>
              </a:ext>
            </a:extLst>
          </p:cNvPr>
          <p:cNvSpPr>
            <a:spLocks noGrp="1"/>
          </p:cNvSpPr>
          <p:nvPr>
            <p:ph type="title"/>
          </p:nvPr>
        </p:nvSpPr>
        <p:spPr/>
        <p:txBody>
          <a:bodyPr/>
          <a:lstStyle/>
          <a:p>
            <a:r>
              <a:rPr lang="en-US"/>
              <a:t>SEBI Eligibility Criteria for IPO</a:t>
            </a:r>
          </a:p>
        </p:txBody>
      </p:sp>
      <p:sp>
        <p:nvSpPr>
          <p:cNvPr id="4" name="Text Placeholder 3">
            <a:extLst>
              <a:ext uri="{FF2B5EF4-FFF2-40B4-BE49-F238E27FC236}">
                <a16:creationId xmlns:a16="http://schemas.microsoft.com/office/drawing/2014/main" id="{DD2443DA-824E-56C4-60FC-408778C9A8BB}"/>
              </a:ext>
            </a:extLst>
          </p:cNvPr>
          <p:cNvSpPr>
            <a:spLocks noGrp="1"/>
          </p:cNvSpPr>
          <p:nvPr>
            <p:ph type="body" sz="quarter" idx="14"/>
          </p:nvPr>
        </p:nvSpPr>
        <p:spPr/>
        <p:txBody>
          <a:bodyPr/>
          <a:lstStyle/>
          <a:p>
            <a:r>
              <a:rPr lang="en-US"/>
              <a:t>Eligibility Criteria</a:t>
            </a:r>
          </a:p>
        </p:txBody>
      </p:sp>
      <p:sp>
        <p:nvSpPr>
          <p:cNvPr id="6" name="Rounded Rectangle 5">
            <a:extLst>
              <a:ext uri="{FF2B5EF4-FFF2-40B4-BE49-F238E27FC236}">
                <a16:creationId xmlns:a16="http://schemas.microsoft.com/office/drawing/2014/main" id="{E865A676-E859-FC6A-913B-A34EED8D302B}"/>
              </a:ext>
            </a:extLst>
          </p:cNvPr>
          <p:cNvSpPr/>
          <p:nvPr/>
        </p:nvSpPr>
        <p:spPr>
          <a:xfrm>
            <a:off x="457201" y="1824715"/>
            <a:ext cx="5546992" cy="783055"/>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600" b="1">
                <a:solidFill>
                  <a:schemeClr val="tx1"/>
                </a:solidFill>
              </a:rPr>
              <a:t>Companies with Track Record Reg. 6(1)</a:t>
            </a:r>
            <a:endParaRPr lang="en-US" sz="1600" b="1" baseline="30000">
              <a:solidFill>
                <a:schemeClr val="tx1"/>
              </a:solidFill>
              <a:ea typeface="Cambria"/>
            </a:endParaRPr>
          </a:p>
        </p:txBody>
      </p:sp>
      <p:sp>
        <p:nvSpPr>
          <p:cNvPr id="8" name="Rounded Rectangle 7">
            <a:extLst>
              <a:ext uri="{FF2B5EF4-FFF2-40B4-BE49-F238E27FC236}">
                <a16:creationId xmlns:a16="http://schemas.microsoft.com/office/drawing/2014/main" id="{3E6A43C4-8A7A-4BC6-58B0-69EF4EFFF661}"/>
              </a:ext>
            </a:extLst>
          </p:cNvPr>
          <p:cNvSpPr/>
          <p:nvPr/>
        </p:nvSpPr>
        <p:spPr>
          <a:xfrm>
            <a:off x="457200" y="2748148"/>
            <a:ext cx="5546992" cy="1686692"/>
          </a:xfrm>
          <a:prstGeom prst="roundRect">
            <a:avLst>
              <a:gd name="adj" fmla="val 10789"/>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just">
              <a:buFont typeface="Arial" panose="020B0604020202020204" pitchFamily="34" charset="0"/>
              <a:buChar char="•"/>
            </a:pPr>
            <a:r>
              <a:rPr lang="en-US" sz="1500" dirty="0">
                <a:solidFill>
                  <a:schemeClr val="tx1"/>
                </a:solidFill>
              </a:rPr>
              <a:t>Investor Buckets:</a:t>
            </a:r>
          </a:p>
          <a:p>
            <a:pPr marL="538163" indent="-234950" algn="just">
              <a:buFont typeface="System Font Regular"/>
              <a:buChar char="⎼"/>
            </a:pPr>
            <a:r>
              <a:rPr lang="en-US" sz="1500" dirty="0">
                <a:solidFill>
                  <a:schemeClr val="tx1"/>
                </a:solidFill>
              </a:rPr>
              <a:t>At least 35% to Retail Individual Investors</a:t>
            </a:r>
          </a:p>
          <a:p>
            <a:pPr marL="538163" indent="-234950" algn="just">
              <a:buFont typeface="System Font Regular"/>
              <a:buChar char="⎼"/>
            </a:pPr>
            <a:r>
              <a:rPr lang="en-US" sz="1500" dirty="0">
                <a:solidFill>
                  <a:schemeClr val="tx1"/>
                </a:solidFill>
              </a:rPr>
              <a:t>At least 15% to Non-Institutional Investors</a:t>
            </a:r>
          </a:p>
          <a:p>
            <a:pPr algn="just"/>
            <a:endParaRPr lang="en-US" sz="1500" b="1" dirty="0">
              <a:solidFill>
                <a:schemeClr val="tx1"/>
              </a:solidFill>
            </a:endParaRPr>
          </a:p>
          <a:p>
            <a:pPr algn="just"/>
            <a:r>
              <a:rPr lang="en-US" sz="1500" b="1" dirty="0">
                <a:solidFill>
                  <a:schemeClr val="tx1"/>
                </a:solidFill>
              </a:rPr>
              <a:t>Not more than 50% to QIBs</a:t>
            </a:r>
          </a:p>
        </p:txBody>
      </p:sp>
      <p:sp>
        <p:nvSpPr>
          <p:cNvPr id="3" name="Rounded Rectangle 2">
            <a:extLst>
              <a:ext uri="{FF2B5EF4-FFF2-40B4-BE49-F238E27FC236}">
                <a16:creationId xmlns:a16="http://schemas.microsoft.com/office/drawing/2014/main" id="{BFF36076-66F5-BAE7-D59F-E81E585050E6}"/>
              </a:ext>
            </a:extLst>
          </p:cNvPr>
          <p:cNvSpPr/>
          <p:nvPr/>
        </p:nvSpPr>
        <p:spPr>
          <a:xfrm>
            <a:off x="6187807" y="1824715"/>
            <a:ext cx="5546992" cy="783055"/>
          </a:xfrm>
          <a:prstGeom prst="round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600" b="1" dirty="0">
                <a:solidFill>
                  <a:schemeClr val="tx1"/>
                </a:solidFill>
              </a:rPr>
              <a:t>Companies without Track Record Reg. 6(2)</a:t>
            </a:r>
            <a:endParaRPr lang="en-US" sz="1600" b="1" baseline="30000" dirty="0">
              <a:solidFill>
                <a:schemeClr val="tx1"/>
              </a:solidFill>
            </a:endParaRPr>
          </a:p>
        </p:txBody>
      </p:sp>
      <p:sp>
        <p:nvSpPr>
          <p:cNvPr id="5" name="Rounded Rectangle 4">
            <a:extLst>
              <a:ext uri="{FF2B5EF4-FFF2-40B4-BE49-F238E27FC236}">
                <a16:creationId xmlns:a16="http://schemas.microsoft.com/office/drawing/2014/main" id="{A06A9311-4EE4-D8FA-85DC-4C35CEF3C891}"/>
              </a:ext>
            </a:extLst>
          </p:cNvPr>
          <p:cNvSpPr/>
          <p:nvPr/>
        </p:nvSpPr>
        <p:spPr>
          <a:xfrm>
            <a:off x="6187807" y="2749302"/>
            <a:ext cx="5546992" cy="1685538"/>
          </a:xfrm>
          <a:prstGeom prst="roundRect">
            <a:avLst>
              <a:gd name="adj" fmla="val 10785"/>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just">
              <a:buFont typeface="Arial" panose="020B0604020202020204" pitchFamily="34" charset="0"/>
              <a:buChar char="•"/>
            </a:pPr>
            <a:r>
              <a:rPr lang="en-US" sz="1500" dirty="0">
                <a:solidFill>
                  <a:schemeClr val="tx1"/>
                </a:solidFill>
              </a:rPr>
              <a:t>Investor Buckets:</a:t>
            </a:r>
          </a:p>
          <a:p>
            <a:pPr marL="538163" indent="-234950" algn="just">
              <a:buFont typeface="System Font Regular"/>
              <a:buChar char="⎼"/>
            </a:pPr>
            <a:r>
              <a:rPr lang="en-US" sz="1500" dirty="0">
                <a:solidFill>
                  <a:schemeClr val="tx1"/>
                </a:solidFill>
              </a:rPr>
              <a:t>Maximum 10%to Retail Investors</a:t>
            </a:r>
          </a:p>
          <a:p>
            <a:pPr marL="538163" indent="-234950" algn="just">
              <a:buFont typeface="System Font Regular"/>
              <a:buChar char="⎼"/>
            </a:pPr>
            <a:r>
              <a:rPr lang="en-US" sz="1500" dirty="0">
                <a:solidFill>
                  <a:schemeClr val="tx1"/>
                </a:solidFill>
              </a:rPr>
              <a:t>Maximum 15% to Non-Institutional Investors</a:t>
            </a:r>
          </a:p>
          <a:p>
            <a:pPr algn="just"/>
            <a:endParaRPr lang="en-US" sz="1500" b="1" dirty="0">
              <a:solidFill>
                <a:schemeClr val="tx1"/>
              </a:solidFill>
            </a:endParaRPr>
          </a:p>
          <a:p>
            <a:pPr algn="just"/>
            <a:r>
              <a:rPr lang="en-US" sz="1500" b="1" dirty="0">
                <a:solidFill>
                  <a:schemeClr val="tx1"/>
                </a:solidFill>
              </a:rPr>
              <a:t>At least 75% to QIBs</a:t>
            </a:r>
          </a:p>
        </p:txBody>
      </p:sp>
      <p:sp>
        <p:nvSpPr>
          <p:cNvPr id="10" name="TextBox 9">
            <a:extLst>
              <a:ext uri="{FF2B5EF4-FFF2-40B4-BE49-F238E27FC236}">
                <a16:creationId xmlns:a16="http://schemas.microsoft.com/office/drawing/2014/main" id="{F54B7420-5FCC-E74F-0E4A-EF163484C54D}"/>
              </a:ext>
            </a:extLst>
          </p:cNvPr>
          <p:cNvSpPr txBox="1"/>
          <p:nvPr/>
        </p:nvSpPr>
        <p:spPr>
          <a:xfrm>
            <a:off x="9995574" y="6454318"/>
            <a:ext cx="1739225" cy="261610"/>
          </a:xfrm>
          <a:prstGeom prst="rect">
            <a:avLst/>
          </a:prstGeom>
          <a:noFill/>
        </p:spPr>
        <p:txBody>
          <a:bodyPr wrap="square" rtlCol="0">
            <a:noAutofit/>
          </a:bodyPr>
          <a:lstStyle/>
          <a:p>
            <a:r>
              <a:rPr lang="en-US" sz="1100" dirty="0"/>
              <a:t>*Amount in Rs. (Millions)</a:t>
            </a:r>
          </a:p>
        </p:txBody>
      </p:sp>
    </p:spTree>
    <p:extLst>
      <p:ext uri="{BB962C8B-B14F-4D97-AF65-F5344CB8AC3E}">
        <p14:creationId xmlns:p14="http://schemas.microsoft.com/office/powerpoint/2010/main" val="3884230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89068-71DD-436C-9ED3-1247653A701C}"/>
              </a:ext>
            </a:extLst>
          </p:cNvPr>
          <p:cNvSpPr>
            <a:spLocks noGrp="1"/>
          </p:cNvSpPr>
          <p:nvPr>
            <p:ph type="title"/>
          </p:nvPr>
        </p:nvSpPr>
        <p:spPr/>
        <p:txBody>
          <a:bodyPr/>
          <a:lstStyle/>
          <a:p>
            <a:r>
              <a:rPr lang="en-US"/>
              <a:t>Offer for Sale - Key Considerations</a:t>
            </a:r>
          </a:p>
        </p:txBody>
      </p:sp>
      <p:sp>
        <p:nvSpPr>
          <p:cNvPr id="4" name="Text Placeholder 3">
            <a:extLst>
              <a:ext uri="{FF2B5EF4-FFF2-40B4-BE49-F238E27FC236}">
                <a16:creationId xmlns:a16="http://schemas.microsoft.com/office/drawing/2014/main" id="{358207C7-D0F6-4285-177D-00CBB407A89B}"/>
              </a:ext>
            </a:extLst>
          </p:cNvPr>
          <p:cNvSpPr>
            <a:spLocks noGrp="1"/>
          </p:cNvSpPr>
          <p:nvPr>
            <p:ph type="body" sz="quarter" idx="14"/>
          </p:nvPr>
        </p:nvSpPr>
        <p:spPr/>
        <p:txBody>
          <a:bodyPr/>
          <a:lstStyle/>
          <a:p>
            <a:r>
              <a:rPr lang="en-US"/>
              <a:t>Shares acquired by the selling shareholders pursuant to the carve-out will be eligible for OFS</a:t>
            </a:r>
          </a:p>
        </p:txBody>
      </p:sp>
      <p:sp>
        <p:nvSpPr>
          <p:cNvPr id="13" name="TextBox 12">
            <a:extLst>
              <a:ext uri="{FF2B5EF4-FFF2-40B4-BE49-F238E27FC236}">
                <a16:creationId xmlns:a16="http://schemas.microsoft.com/office/drawing/2014/main" id="{23C8560F-8776-CC01-ECCB-725E6E4D9BC1}"/>
              </a:ext>
            </a:extLst>
          </p:cNvPr>
          <p:cNvSpPr txBox="1"/>
          <p:nvPr/>
        </p:nvSpPr>
        <p:spPr>
          <a:xfrm>
            <a:off x="457199" y="5930747"/>
            <a:ext cx="5813163" cy="276999"/>
          </a:xfrm>
          <a:prstGeom prst="rect">
            <a:avLst/>
          </a:prstGeom>
          <a:noFill/>
        </p:spPr>
        <p:txBody>
          <a:bodyPr wrap="square">
            <a:spAutoFit/>
          </a:bodyPr>
          <a:lstStyle/>
          <a:p>
            <a:r>
              <a:rPr lang="en-US" sz="1200" dirty="0"/>
              <a:t>* OFS Shares to have been held for a Minimum of 1 Year prior to DRHP Filing</a:t>
            </a:r>
          </a:p>
        </p:txBody>
      </p:sp>
      <p:sp>
        <p:nvSpPr>
          <p:cNvPr id="3" name="Rectangle 2">
            <a:extLst>
              <a:ext uri="{FF2B5EF4-FFF2-40B4-BE49-F238E27FC236}">
                <a16:creationId xmlns:a16="http://schemas.microsoft.com/office/drawing/2014/main" id="{EA467450-2FEB-20D0-889C-51C4B4131362}"/>
              </a:ext>
            </a:extLst>
          </p:cNvPr>
          <p:cNvSpPr/>
          <p:nvPr/>
        </p:nvSpPr>
        <p:spPr>
          <a:xfrm>
            <a:off x="457200" y="2404534"/>
            <a:ext cx="2692400" cy="345662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CFF4574-7D0A-AC82-503A-880DA593AD48}"/>
              </a:ext>
            </a:extLst>
          </p:cNvPr>
          <p:cNvSpPr/>
          <p:nvPr/>
        </p:nvSpPr>
        <p:spPr>
          <a:xfrm>
            <a:off x="463295" y="1811339"/>
            <a:ext cx="2692400" cy="817562"/>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a:solidFill>
                  <a:schemeClr val="tx1"/>
                </a:solidFill>
              </a:rPr>
              <a:t>Eligibility for OFS</a:t>
            </a:r>
          </a:p>
        </p:txBody>
      </p:sp>
      <p:sp>
        <p:nvSpPr>
          <p:cNvPr id="5" name="TextBox 4">
            <a:extLst>
              <a:ext uri="{FF2B5EF4-FFF2-40B4-BE49-F238E27FC236}">
                <a16:creationId xmlns:a16="http://schemas.microsoft.com/office/drawing/2014/main" id="{47559345-56A3-6051-6AC8-0E8C6DABBCC6}"/>
              </a:ext>
            </a:extLst>
          </p:cNvPr>
          <p:cNvSpPr txBox="1"/>
          <p:nvPr/>
        </p:nvSpPr>
        <p:spPr>
          <a:xfrm>
            <a:off x="463295" y="2688501"/>
            <a:ext cx="2575932" cy="2677656"/>
          </a:xfrm>
          <a:prstGeom prst="rect">
            <a:avLst/>
          </a:prstGeom>
          <a:noFill/>
        </p:spPr>
        <p:txBody>
          <a:bodyPr wrap="square">
            <a:spAutoFit/>
          </a:bodyPr>
          <a:lstStyle/>
          <a:p>
            <a:pPr marL="285750" indent="-285750" algn="just">
              <a:buFont typeface="Arial" panose="020B0604020202020204" pitchFamily="34" charset="0"/>
              <a:buChar char="•"/>
            </a:pPr>
            <a:r>
              <a:rPr lang="en-US" sz="1200" dirty="0"/>
              <a:t>Seller to hold shares for at-least 1 year prior to DRHP filing date*</a:t>
            </a:r>
          </a:p>
          <a:p>
            <a:pPr marL="285750" indent="-285750" algn="just">
              <a:buFont typeface="Arial" panose="020B0604020202020204" pitchFamily="34" charset="0"/>
              <a:buChar char="•"/>
            </a:pPr>
            <a:r>
              <a:rPr lang="en-US" sz="1200" dirty="0"/>
              <a:t>Bonus shares issued on shares held for at­ least 1 year prior to DRHP eligible for OFS</a:t>
            </a:r>
          </a:p>
          <a:p>
            <a:pPr marL="285750" indent="-285750" algn="just">
              <a:buFont typeface="Arial" panose="020B0604020202020204" pitchFamily="34" charset="0"/>
              <a:buChar char="•"/>
            </a:pPr>
            <a:r>
              <a:rPr lang="en-US" sz="1200" dirty="0"/>
              <a:t>Bonus Shares must be issued out of Free Reserves/ Share Premium existing in the books as at the end of the FY preceding the FY where DRHP is filed</a:t>
            </a:r>
          </a:p>
          <a:p>
            <a:pPr marL="285750" indent="-285750" algn="just">
              <a:buFont typeface="Arial" panose="020B0604020202020204" pitchFamily="34" charset="0"/>
              <a:buChar char="•"/>
            </a:pPr>
            <a:r>
              <a:rPr lang="en-US" sz="1200" dirty="0"/>
              <a:t>Offer Shares to be free of any pledges/ liens</a:t>
            </a:r>
          </a:p>
          <a:p>
            <a:pPr marL="285750" indent="-285750">
              <a:buFont typeface="Arial" panose="020B0604020202020204" pitchFamily="34" charset="0"/>
              <a:buChar char="•"/>
            </a:pPr>
            <a:endParaRPr lang="en-US" sz="1200" dirty="0"/>
          </a:p>
        </p:txBody>
      </p:sp>
      <p:sp>
        <p:nvSpPr>
          <p:cNvPr id="15" name="Rectangle 14">
            <a:extLst>
              <a:ext uri="{FF2B5EF4-FFF2-40B4-BE49-F238E27FC236}">
                <a16:creationId xmlns:a16="http://schemas.microsoft.com/office/drawing/2014/main" id="{D030CC1D-6A9F-2C49-36EB-7ED9A8E2FB88}"/>
              </a:ext>
            </a:extLst>
          </p:cNvPr>
          <p:cNvSpPr/>
          <p:nvPr/>
        </p:nvSpPr>
        <p:spPr>
          <a:xfrm>
            <a:off x="3258273" y="2404534"/>
            <a:ext cx="2692400" cy="345662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6F8F491-9F80-7A5A-9F05-FB304E747A37}"/>
              </a:ext>
            </a:extLst>
          </p:cNvPr>
          <p:cNvSpPr/>
          <p:nvPr/>
        </p:nvSpPr>
        <p:spPr>
          <a:xfrm>
            <a:off x="3264368" y="1811339"/>
            <a:ext cx="2692400" cy="817562"/>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a:solidFill>
                  <a:schemeClr val="tx1"/>
                </a:solidFill>
              </a:rPr>
              <a:t>Confirmations/ Authorizations Eligibility for OFS from Selling Shareholders</a:t>
            </a:r>
          </a:p>
        </p:txBody>
      </p:sp>
      <p:sp>
        <p:nvSpPr>
          <p:cNvPr id="6" name="TextBox 5">
            <a:extLst>
              <a:ext uri="{FF2B5EF4-FFF2-40B4-BE49-F238E27FC236}">
                <a16:creationId xmlns:a16="http://schemas.microsoft.com/office/drawing/2014/main" id="{C8D7FD55-4772-4918-76E0-2EC4F2960472}"/>
              </a:ext>
            </a:extLst>
          </p:cNvPr>
          <p:cNvSpPr txBox="1"/>
          <p:nvPr/>
        </p:nvSpPr>
        <p:spPr>
          <a:xfrm>
            <a:off x="3288718" y="2688501"/>
            <a:ext cx="2556497" cy="3046988"/>
          </a:xfrm>
          <a:prstGeom prst="rect">
            <a:avLst/>
          </a:prstGeom>
          <a:noFill/>
        </p:spPr>
        <p:txBody>
          <a:bodyPr wrap="square">
            <a:spAutoFit/>
          </a:bodyPr>
          <a:lstStyle/>
          <a:p>
            <a:pPr marL="285750" indent="-285750">
              <a:buFont typeface="Arial" panose="020B0604020202020204" pitchFamily="34" charset="0"/>
              <a:buChar char="•"/>
            </a:pPr>
            <a:r>
              <a:rPr lang="en-US" sz="1200" dirty="0"/>
              <a:t>Invitation to sell in OFS to all shareholders</a:t>
            </a:r>
          </a:p>
          <a:p>
            <a:pPr marL="285750" indent="-285750">
              <a:buFont typeface="Arial" panose="020B0604020202020204" pitchFamily="34" charset="0"/>
              <a:buChar char="•"/>
            </a:pPr>
            <a:r>
              <a:rPr lang="en-US" sz="1200" dirty="0"/>
              <a:t>An OFS Limitation - For Reg 6 (2) IPO</a:t>
            </a:r>
          </a:p>
          <a:p>
            <a:pPr marL="538163" indent="-234950" algn="just">
              <a:buFont typeface="System Font Regular"/>
              <a:buChar char="⎼"/>
            </a:pPr>
            <a:r>
              <a:rPr lang="en-US" sz="1200" dirty="0"/>
              <a:t>If seller (along with PAC) holds &gt; 20% of the pre-IPO shareholding, it can offer up to 50% of its holding</a:t>
            </a:r>
          </a:p>
          <a:p>
            <a:pPr marL="538163" indent="-234950" algn="just">
              <a:buFont typeface="System Font Regular"/>
              <a:buChar char="⎼"/>
            </a:pPr>
            <a:r>
              <a:rPr lang="en-US" sz="1200" dirty="0"/>
              <a:t>If holding below 20%, can offer up to 10% of the total pre-IPO shareholding</a:t>
            </a:r>
          </a:p>
          <a:p>
            <a:pPr marL="538163" indent="-234950" algn="just">
              <a:buFont typeface="System Font Regular"/>
              <a:buChar char="⎼"/>
            </a:pPr>
            <a:r>
              <a:rPr lang="en-US" sz="1200" dirty="0"/>
              <a:t>Above limits to be checked at DRHP stage and will apply to OFS and pre-IPO secondary transactions</a:t>
            </a:r>
          </a:p>
          <a:p>
            <a:pPr marL="285750" indent="-285750">
              <a:buFont typeface="Arial" panose="020B0604020202020204" pitchFamily="34" charset="0"/>
              <a:buChar char="•"/>
            </a:pPr>
            <a:r>
              <a:rPr lang="en-US" sz="1200" dirty="0"/>
              <a:t>Sign IPO documents - logistics</a:t>
            </a:r>
          </a:p>
        </p:txBody>
      </p:sp>
      <p:sp>
        <p:nvSpPr>
          <p:cNvPr id="17" name="Rectangle 16">
            <a:extLst>
              <a:ext uri="{FF2B5EF4-FFF2-40B4-BE49-F238E27FC236}">
                <a16:creationId xmlns:a16="http://schemas.microsoft.com/office/drawing/2014/main" id="{31D5548C-840B-C407-DA00-B8324248C98A}"/>
              </a:ext>
            </a:extLst>
          </p:cNvPr>
          <p:cNvSpPr/>
          <p:nvPr/>
        </p:nvSpPr>
        <p:spPr>
          <a:xfrm>
            <a:off x="6070921" y="2404534"/>
            <a:ext cx="2692400" cy="345662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94BC6E5-F0C7-4CD0-10C9-FCAF75DA7ED4}"/>
              </a:ext>
            </a:extLst>
          </p:cNvPr>
          <p:cNvSpPr/>
          <p:nvPr/>
        </p:nvSpPr>
        <p:spPr>
          <a:xfrm>
            <a:off x="6077016" y="1811339"/>
            <a:ext cx="2692400" cy="817562"/>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a:solidFill>
                  <a:schemeClr val="tx1"/>
                </a:solidFill>
              </a:rPr>
              <a:t>Other Considerations</a:t>
            </a:r>
          </a:p>
        </p:txBody>
      </p:sp>
      <p:sp>
        <p:nvSpPr>
          <p:cNvPr id="7" name="TextBox 6">
            <a:extLst>
              <a:ext uri="{FF2B5EF4-FFF2-40B4-BE49-F238E27FC236}">
                <a16:creationId xmlns:a16="http://schemas.microsoft.com/office/drawing/2014/main" id="{0C496F07-974F-AD1E-2ECA-4FA2F057DD6A}"/>
              </a:ext>
            </a:extLst>
          </p:cNvPr>
          <p:cNvSpPr txBox="1"/>
          <p:nvPr/>
        </p:nvSpPr>
        <p:spPr>
          <a:xfrm>
            <a:off x="6099422" y="2674978"/>
            <a:ext cx="2663900" cy="2492990"/>
          </a:xfrm>
          <a:prstGeom prst="rect">
            <a:avLst/>
          </a:prstGeom>
          <a:noFill/>
        </p:spPr>
        <p:txBody>
          <a:bodyPr wrap="square">
            <a:spAutoFit/>
          </a:bodyPr>
          <a:lstStyle/>
          <a:p>
            <a:pPr marL="285750" indent="-285750" algn="just">
              <a:buFont typeface="Arial" panose="020B0604020202020204" pitchFamily="34" charset="0"/>
              <a:buChar char="•"/>
            </a:pPr>
            <a:r>
              <a:rPr lang="en-US" sz="1200" dirty="0"/>
              <a:t>Selling Shareholders to reimburse Issuer for all OFS expenses (excluding Listing Fees) - Sharing on a pro rata basis</a:t>
            </a:r>
          </a:p>
          <a:p>
            <a:pPr marL="285750" indent="-285750" algn="just">
              <a:buFont typeface="Arial" panose="020B0604020202020204" pitchFamily="34" charset="0"/>
              <a:buChar char="•"/>
            </a:pPr>
            <a:r>
              <a:rPr lang="en-US" sz="1200" dirty="0"/>
              <a:t>All OFS Shares to be credited to Escrow Demat Account in special process to be followed for OFS</a:t>
            </a:r>
          </a:p>
          <a:p>
            <a:pPr marL="285750" indent="-285750" algn="just">
              <a:buFont typeface="Arial" panose="020B0604020202020204" pitchFamily="34" charset="0"/>
              <a:buChar char="•"/>
            </a:pPr>
            <a:r>
              <a:rPr lang="en-US" sz="1200" dirty="0"/>
              <a:t>Selling shareholders to pay STT and long- term capital gains tax, as applicable </a:t>
            </a:r>
          </a:p>
          <a:p>
            <a:pPr marL="285750" indent="-285750" algn="just">
              <a:buFont typeface="Arial" panose="020B0604020202020204" pitchFamily="34" charset="0"/>
              <a:buChar char="•"/>
            </a:pPr>
            <a:r>
              <a:rPr lang="en-US" sz="1200" dirty="0"/>
              <a:t>STT deducted from Special Bank Account and paid by BRLMs</a:t>
            </a:r>
          </a:p>
          <a:p>
            <a:pPr marL="285750" indent="-285750">
              <a:buFont typeface="Arial" panose="020B0604020202020204" pitchFamily="34" charset="0"/>
              <a:buChar char="•"/>
            </a:pPr>
            <a:endParaRPr lang="en-US" sz="1200" dirty="0"/>
          </a:p>
        </p:txBody>
      </p:sp>
      <p:sp>
        <p:nvSpPr>
          <p:cNvPr id="19" name="Rectangle 18">
            <a:extLst>
              <a:ext uri="{FF2B5EF4-FFF2-40B4-BE49-F238E27FC236}">
                <a16:creationId xmlns:a16="http://schemas.microsoft.com/office/drawing/2014/main" id="{BEBB97FF-BD6A-F0F0-11FD-D5BFDF2E36FA}"/>
              </a:ext>
            </a:extLst>
          </p:cNvPr>
          <p:cNvSpPr/>
          <p:nvPr/>
        </p:nvSpPr>
        <p:spPr>
          <a:xfrm>
            <a:off x="8876114" y="2404534"/>
            <a:ext cx="2692400" cy="345662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A9B055E2-1ED0-4357-0DD2-C374DFB40F16}"/>
              </a:ext>
            </a:extLst>
          </p:cNvPr>
          <p:cNvSpPr/>
          <p:nvPr/>
        </p:nvSpPr>
        <p:spPr>
          <a:xfrm>
            <a:off x="8882209" y="1811339"/>
            <a:ext cx="2692400" cy="817562"/>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a:solidFill>
                  <a:schemeClr val="tx1"/>
                </a:solidFill>
              </a:rPr>
              <a:t>Typical Selling</a:t>
            </a:r>
          </a:p>
          <a:p>
            <a:pPr algn="ctr"/>
            <a:r>
              <a:rPr lang="en-US" sz="1400" b="1">
                <a:solidFill>
                  <a:schemeClr val="tx1"/>
                </a:solidFill>
              </a:rPr>
              <a:t>Shareholder Disclosures</a:t>
            </a:r>
          </a:p>
        </p:txBody>
      </p:sp>
      <p:sp>
        <p:nvSpPr>
          <p:cNvPr id="12" name="TextBox 11">
            <a:extLst>
              <a:ext uri="{FF2B5EF4-FFF2-40B4-BE49-F238E27FC236}">
                <a16:creationId xmlns:a16="http://schemas.microsoft.com/office/drawing/2014/main" id="{F5B3C6DA-ED55-8102-7B01-36D7B4F1F2FE}"/>
              </a:ext>
            </a:extLst>
          </p:cNvPr>
          <p:cNvSpPr txBox="1"/>
          <p:nvPr/>
        </p:nvSpPr>
        <p:spPr>
          <a:xfrm>
            <a:off x="8877474" y="2688501"/>
            <a:ext cx="2591715" cy="1754326"/>
          </a:xfrm>
          <a:prstGeom prst="rect">
            <a:avLst/>
          </a:prstGeom>
          <a:noFill/>
        </p:spPr>
        <p:txBody>
          <a:bodyPr wrap="square">
            <a:spAutoFit/>
          </a:bodyPr>
          <a:lstStyle/>
          <a:p>
            <a:pPr marL="285750" indent="-285750" algn="just">
              <a:buFont typeface="Arial" panose="020B0604020202020204" pitchFamily="34" charset="0"/>
              <a:buChar char="•"/>
            </a:pPr>
            <a:r>
              <a:rPr lang="en-US" sz="1200" dirty="0"/>
              <a:t>Details of the Selling Shareholder (Name, address)</a:t>
            </a:r>
          </a:p>
          <a:p>
            <a:pPr marL="285750" indent="-285750" algn="just">
              <a:buFont typeface="Arial" panose="020B0604020202020204" pitchFamily="34" charset="0"/>
              <a:buChar char="•"/>
            </a:pPr>
            <a:r>
              <a:rPr lang="en-US" sz="1200" dirty="0"/>
              <a:t>Details of holdings in Company and build-up</a:t>
            </a:r>
          </a:p>
          <a:p>
            <a:pPr marL="285750" indent="-285750" algn="just">
              <a:buFont typeface="Arial" panose="020B0604020202020204" pitchFamily="34" charset="0"/>
              <a:buChar char="•"/>
            </a:pPr>
            <a:r>
              <a:rPr lang="en-US" sz="1200" dirty="0"/>
              <a:t>No pledge/ lien on Sale Shares</a:t>
            </a:r>
          </a:p>
          <a:p>
            <a:pPr marL="285750" indent="-285750" algn="just">
              <a:buFont typeface="Arial" panose="020B0604020202020204" pitchFamily="34" charset="0"/>
              <a:buChar char="•"/>
            </a:pPr>
            <a:r>
              <a:rPr lang="en-US" sz="1200" dirty="0"/>
              <a:t>No prohibition on dealing in securities market</a:t>
            </a:r>
          </a:p>
          <a:p>
            <a:pPr marL="285750" indent="-285750" algn="just">
              <a:buFont typeface="Arial" panose="020B0604020202020204" pitchFamily="34" charset="0"/>
              <a:buChar char="•"/>
            </a:pPr>
            <a:r>
              <a:rPr lang="en-US" sz="1200" dirty="0"/>
              <a:t>Description of Investment Agreements, rights etc.</a:t>
            </a:r>
          </a:p>
        </p:txBody>
      </p:sp>
    </p:spTree>
    <p:extLst>
      <p:ext uri="{BB962C8B-B14F-4D97-AF65-F5344CB8AC3E}">
        <p14:creationId xmlns:p14="http://schemas.microsoft.com/office/powerpoint/2010/main" val="1481488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CF20E-22D6-920A-A4C1-090651593B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C78324-7786-E156-C3A0-876FA8B71F9E}"/>
              </a:ext>
            </a:extLst>
          </p:cNvPr>
          <p:cNvSpPr>
            <a:spLocks noGrp="1"/>
          </p:cNvSpPr>
          <p:nvPr>
            <p:ph type="title"/>
          </p:nvPr>
        </p:nvSpPr>
        <p:spPr/>
        <p:txBody>
          <a:bodyPr/>
          <a:lstStyle/>
          <a:p>
            <a:r>
              <a:rPr lang="en-US"/>
              <a:t>Key Activities Related to an IPO</a:t>
            </a:r>
          </a:p>
        </p:txBody>
      </p:sp>
      <p:sp>
        <p:nvSpPr>
          <p:cNvPr id="3" name="Content Placeholder 2">
            <a:extLst>
              <a:ext uri="{FF2B5EF4-FFF2-40B4-BE49-F238E27FC236}">
                <a16:creationId xmlns:a16="http://schemas.microsoft.com/office/drawing/2014/main" id="{9D5B3DDD-0B50-77AF-6680-973BC15C8AD1}"/>
              </a:ext>
            </a:extLst>
          </p:cNvPr>
          <p:cNvSpPr>
            <a:spLocks noGrp="1"/>
          </p:cNvSpPr>
          <p:nvPr>
            <p:ph idx="1"/>
          </p:nvPr>
        </p:nvSpPr>
        <p:spPr>
          <a:xfrm>
            <a:off x="457200" y="1811338"/>
            <a:ext cx="11277600" cy="4685221"/>
          </a:xfrm>
        </p:spPr>
        <p:txBody>
          <a:bodyPr numCol="2" spcCol="720000"/>
          <a:lstStyle/>
          <a:p>
            <a:pPr marL="233363" indent="-233363" algn="just">
              <a:buFont typeface="Arial" panose="020B0604020202020204" pitchFamily="34" charset="0"/>
              <a:buChar char="•"/>
            </a:pPr>
            <a:r>
              <a:rPr lang="en-US" sz="1500" b="1" dirty="0"/>
              <a:t>Conversion to public limited company</a:t>
            </a:r>
            <a:r>
              <a:rPr lang="en-US" sz="1500" dirty="0"/>
              <a:t>: Only a public company can issue securities to public through prospectus (Sec. 23 of Companies Act, 2013). </a:t>
            </a:r>
          </a:p>
          <a:p>
            <a:pPr marL="233363" indent="-233363" algn="just">
              <a:buFont typeface="Arial" panose="020B0604020202020204" pitchFamily="34" charset="0"/>
              <a:buChar char="•"/>
            </a:pPr>
            <a:r>
              <a:rPr lang="en-US" sz="1500" b="1" dirty="0"/>
              <a:t>Increase in authorised share capital</a:t>
            </a:r>
            <a:r>
              <a:rPr lang="en-US" sz="1500" dirty="0"/>
              <a:t>: Issuer to assess if existing authorised share capital will be sufficient to accommodate the fresh issue of shares in the IPO and Pre-IPO. </a:t>
            </a:r>
          </a:p>
          <a:p>
            <a:pPr marL="233363" indent="-233363" algn="just">
              <a:buFont typeface="Arial" panose="020B0604020202020204" pitchFamily="34" charset="0"/>
              <a:buChar char="•"/>
            </a:pPr>
            <a:r>
              <a:rPr lang="en-US" sz="1500" b="1" dirty="0"/>
              <a:t>Amendment to AoA and SHA</a:t>
            </a:r>
            <a:r>
              <a:rPr lang="en-US" sz="1500" dirty="0"/>
              <a:t>: AoA to be aligned with the stock exchange requirements. Further no special rights available to any shareholder would survive post listing.  </a:t>
            </a:r>
          </a:p>
          <a:p>
            <a:pPr marL="233363" indent="-233363" algn="just">
              <a:buFont typeface="Arial" panose="020B0604020202020204" pitchFamily="34" charset="0"/>
              <a:buChar char="•"/>
            </a:pPr>
            <a:r>
              <a:rPr lang="en-US" sz="1500" b="1" dirty="0"/>
              <a:t>Corporate governance compliance</a:t>
            </a:r>
            <a:r>
              <a:rPr lang="en-US" sz="1500" dirty="0"/>
              <a:t>: Board and committees’ constitution should comply with the SEBI Listing Regulations and Companies Act, 2013 at DRHP filing.</a:t>
            </a:r>
          </a:p>
          <a:p>
            <a:pPr marL="233363" indent="-233363" algn="just">
              <a:buFont typeface="Arial" panose="020B0604020202020204" pitchFamily="34" charset="0"/>
              <a:buChar char="•"/>
            </a:pPr>
            <a:r>
              <a:rPr lang="en-US" sz="1500" b="1" dirty="0"/>
              <a:t>Identification of Promoters and Promoter Group</a:t>
            </a:r>
            <a:endParaRPr lang="en-US" sz="1500" dirty="0"/>
          </a:p>
          <a:p>
            <a:pPr marL="233363" indent="-233363" algn="just">
              <a:buFont typeface="Arial" panose="020B0604020202020204" pitchFamily="34" charset="0"/>
              <a:buChar char="•"/>
            </a:pPr>
            <a:r>
              <a:rPr lang="en-US" sz="1500" b="1" dirty="0"/>
              <a:t>Determination of KMPs and SMPs</a:t>
            </a:r>
            <a:r>
              <a:rPr lang="en-US" sz="1500" dirty="0"/>
              <a:t>: Identified in accordance with SEBI ICDR Regulations. Brief profiles and interest in Company is disclosed in the offer document, along with Directors.</a:t>
            </a:r>
          </a:p>
          <a:p>
            <a:pPr marL="233363" indent="-233363" algn="just">
              <a:buFont typeface="Arial" panose="020B0604020202020204" pitchFamily="34" charset="0"/>
              <a:buChar char="•"/>
            </a:pPr>
            <a:r>
              <a:rPr lang="en-US" sz="1500" b="1" dirty="0"/>
              <a:t>Identification of Group Companies</a:t>
            </a:r>
            <a:r>
              <a:rPr lang="en-US" sz="1500" dirty="0"/>
              <a:t>: Companies (excluding promoter companies and subsidiaries) with which the issuer had related party transactions in last 3 years + stub. </a:t>
            </a:r>
          </a:p>
          <a:p>
            <a:pPr marL="233363" indent="-233363" algn="just">
              <a:buFont typeface="Arial" panose="020B0604020202020204" pitchFamily="34" charset="0"/>
              <a:buChar char="•"/>
            </a:pPr>
            <a:r>
              <a:rPr lang="en-US" sz="1500" b="1" dirty="0"/>
              <a:t>Amendment of ESOP scheme: </a:t>
            </a:r>
            <a:r>
              <a:rPr lang="en-US" sz="1500" dirty="0"/>
              <a:t>ESOP scheme to be aligned with requirements under SEBI regulations at time of DRHP filing.</a:t>
            </a:r>
          </a:p>
          <a:p>
            <a:pPr marL="233363" indent="-233363" algn="just">
              <a:buFont typeface="Arial" panose="020B0604020202020204" pitchFamily="34" charset="0"/>
              <a:buChar char="•"/>
            </a:pPr>
            <a:r>
              <a:rPr lang="en-US" sz="1500" b="1" dirty="0"/>
              <a:t>Dematerialization of equity shareholding</a:t>
            </a:r>
            <a:r>
              <a:rPr lang="en-US" sz="1500" dirty="0"/>
              <a:t>: Promoters and Promoter Group shareholding must be in dematerialized form prior to the DRHP filing.</a:t>
            </a:r>
          </a:p>
          <a:p>
            <a:pPr marL="233363" indent="-233363" algn="just">
              <a:buFont typeface="Arial" panose="020B0604020202020204" pitchFamily="34" charset="0"/>
              <a:buChar char="•"/>
            </a:pPr>
            <a:r>
              <a:rPr lang="en-US" sz="1500" b="1" dirty="0"/>
              <a:t>Appointment of all intermediaries</a:t>
            </a:r>
            <a:r>
              <a:rPr lang="en-US" sz="1500" dirty="0"/>
              <a:t>: Respective engagement letters and agreements will be executed by the issuer, e.g., offer agreement, registrar agreement, syndicate agreement, etc. Transaction agreements are detailed in subsequent slides.</a:t>
            </a:r>
          </a:p>
          <a:p>
            <a:pPr marL="233363" indent="-233363" algn="just">
              <a:buFont typeface="Arial" panose="020B0604020202020204" pitchFamily="34" charset="0"/>
              <a:buChar char="•"/>
            </a:pPr>
            <a:r>
              <a:rPr lang="en-US" sz="1500" b="1" dirty="0"/>
              <a:t>Finalisation of Capital Structure: </a:t>
            </a:r>
            <a:r>
              <a:rPr lang="en-US" sz="1500" dirty="0"/>
              <a:t>Completion of corporate actions like bonus/sub-division prior to filing of DRHP, and disclosure of share capital on a fully diluted basis.</a:t>
            </a:r>
            <a:endParaRPr lang="en-US" sz="1500" b="1" dirty="0"/>
          </a:p>
        </p:txBody>
      </p:sp>
    </p:spTree>
    <p:extLst>
      <p:ext uri="{BB962C8B-B14F-4D97-AF65-F5344CB8AC3E}">
        <p14:creationId xmlns:p14="http://schemas.microsoft.com/office/powerpoint/2010/main" val="370751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89068-71DD-436C-9ED3-1247653A701C}"/>
              </a:ext>
            </a:extLst>
          </p:cNvPr>
          <p:cNvSpPr>
            <a:spLocks noGrp="1"/>
          </p:cNvSpPr>
          <p:nvPr>
            <p:ph type="title"/>
          </p:nvPr>
        </p:nvSpPr>
        <p:spPr>
          <a:xfrm>
            <a:off x="457200" y="457200"/>
            <a:ext cx="11277600" cy="861774"/>
          </a:xfrm>
        </p:spPr>
        <p:txBody>
          <a:bodyPr/>
          <a:lstStyle/>
          <a:p>
            <a:r>
              <a:rPr lang="en-US" dirty="0"/>
              <a:t>Offer for Sale</a:t>
            </a:r>
            <a:br>
              <a:rPr lang="en-US" dirty="0"/>
            </a:br>
            <a:r>
              <a:rPr lang="en-US" dirty="0">
                <a:solidFill>
                  <a:schemeClr val="accent6">
                    <a:lumMod val="75000"/>
                  </a:schemeClr>
                </a:solidFill>
              </a:rPr>
              <a:t>Key Considerations</a:t>
            </a:r>
            <a:endParaRPr lang="en-US" dirty="0"/>
          </a:p>
        </p:txBody>
      </p:sp>
      <p:sp>
        <p:nvSpPr>
          <p:cNvPr id="3" name="Rectangle 2">
            <a:extLst>
              <a:ext uri="{FF2B5EF4-FFF2-40B4-BE49-F238E27FC236}">
                <a16:creationId xmlns:a16="http://schemas.microsoft.com/office/drawing/2014/main" id="{EA467450-2FEB-20D0-889C-51C4B4131362}"/>
              </a:ext>
            </a:extLst>
          </p:cNvPr>
          <p:cNvSpPr/>
          <p:nvPr/>
        </p:nvSpPr>
        <p:spPr>
          <a:xfrm>
            <a:off x="457200" y="2404533"/>
            <a:ext cx="2692400" cy="388609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CFF4574-7D0A-AC82-503A-880DA593AD48}"/>
              </a:ext>
            </a:extLst>
          </p:cNvPr>
          <p:cNvSpPr/>
          <p:nvPr/>
        </p:nvSpPr>
        <p:spPr>
          <a:xfrm>
            <a:off x="463295" y="1811339"/>
            <a:ext cx="2692400" cy="817562"/>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a:solidFill>
                  <a:schemeClr val="tx1"/>
                </a:solidFill>
              </a:rPr>
              <a:t>Eligibility for OFS</a:t>
            </a:r>
          </a:p>
        </p:txBody>
      </p:sp>
      <p:sp>
        <p:nvSpPr>
          <p:cNvPr id="5" name="TextBox 4">
            <a:extLst>
              <a:ext uri="{FF2B5EF4-FFF2-40B4-BE49-F238E27FC236}">
                <a16:creationId xmlns:a16="http://schemas.microsoft.com/office/drawing/2014/main" id="{47559345-56A3-6051-6AC8-0E8C6DABBCC6}"/>
              </a:ext>
            </a:extLst>
          </p:cNvPr>
          <p:cNvSpPr txBox="1"/>
          <p:nvPr/>
        </p:nvSpPr>
        <p:spPr>
          <a:xfrm>
            <a:off x="463295" y="2688501"/>
            <a:ext cx="2575932" cy="2539157"/>
          </a:xfrm>
          <a:prstGeom prst="rect">
            <a:avLst/>
          </a:prstGeom>
          <a:noFill/>
        </p:spPr>
        <p:txBody>
          <a:bodyPr wrap="square">
            <a:spAutoFit/>
          </a:bodyPr>
          <a:lstStyle/>
          <a:p>
            <a:pPr marL="185738" indent="-185738" algn="just">
              <a:spcAft>
                <a:spcPts val="600"/>
              </a:spcAft>
              <a:buFont typeface="Arial" panose="020B0604020202020204" pitchFamily="34" charset="0"/>
              <a:buChar char="•"/>
            </a:pPr>
            <a:r>
              <a:rPr lang="en-US" sz="1200" dirty="0"/>
              <a:t>Seller to hold shares for at-least 1 year prior to DRHP filing date*</a:t>
            </a:r>
          </a:p>
          <a:p>
            <a:pPr marL="185738" indent="-185738" algn="just">
              <a:spcAft>
                <a:spcPts val="600"/>
              </a:spcAft>
              <a:buFont typeface="Arial" panose="020B0604020202020204" pitchFamily="34" charset="0"/>
              <a:buChar char="•"/>
            </a:pPr>
            <a:r>
              <a:rPr lang="en-US" sz="1200" dirty="0"/>
              <a:t>Bonus shares issued on shares held for at­ least 1 year prior to DRHP eligible for OFS</a:t>
            </a:r>
          </a:p>
          <a:p>
            <a:pPr marL="185738" indent="-185738" algn="just">
              <a:spcAft>
                <a:spcPts val="600"/>
              </a:spcAft>
              <a:buFont typeface="Arial" panose="020B0604020202020204" pitchFamily="34" charset="0"/>
              <a:buChar char="•"/>
            </a:pPr>
            <a:r>
              <a:rPr lang="en-US" sz="1200" dirty="0"/>
              <a:t>Bonus Shares must be issued out of Free Reserves/ Share Premium existing in the books as at the end of the FY preceding the FY where DRHP is filed</a:t>
            </a:r>
          </a:p>
          <a:p>
            <a:pPr marL="185738" indent="-185738" algn="just">
              <a:spcAft>
                <a:spcPts val="600"/>
              </a:spcAft>
              <a:buFont typeface="Arial" panose="020B0604020202020204" pitchFamily="34" charset="0"/>
              <a:buChar char="•"/>
            </a:pPr>
            <a:r>
              <a:rPr lang="en-US" sz="1200" dirty="0"/>
              <a:t>Offer Shares to be free of any pledges/ liens</a:t>
            </a:r>
          </a:p>
        </p:txBody>
      </p:sp>
      <p:sp>
        <p:nvSpPr>
          <p:cNvPr id="15" name="Rectangle 14">
            <a:extLst>
              <a:ext uri="{FF2B5EF4-FFF2-40B4-BE49-F238E27FC236}">
                <a16:creationId xmlns:a16="http://schemas.microsoft.com/office/drawing/2014/main" id="{D030CC1D-6A9F-2C49-36EB-7ED9A8E2FB88}"/>
              </a:ext>
            </a:extLst>
          </p:cNvPr>
          <p:cNvSpPr/>
          <p:nvPr/>
        </p:nvSpPr>
        <p:spPr>
          <a:xfrm>
            <a:off x="3258273" y="2404533"/>
            <a:ext cx="2692400" cy="388609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6F8F491-9F80-7A5A-9F05-FB304E747A37}"/>
              </a:ext>
            </a:extLst>
          </p:cNvPr>
          <p:cNvSpPr/>
          <p:nvPr/>
        </p:nvSpPr>
        <p:spPr>
          <a:xfrm>
            <a:off x="3264368" y="1811339"/>
            <a:ext cx="2692400" cy="817562"/>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a:solidFill>
                  <a:schemeClr val="tx1"/>
                </a:solidFill>
              </a:rPr>
              <a:t>Eligibility for OFS for </a:t>
            </a:r>
          </a:p>
          <a:p>
            <a:pPr algn="ctr"/>
            <a:r>
              <a:rPr lang="en-US" sz="1400" b="1">
                <a:solidFill>
                  <a:schemeClr val="tx1"/>
                </a:solidFill>
              </a:rPr>
              <a:t>Reg 6(2) IPO</a:t>
            </a:r>
          </a:p>
        </p:txBody>
      </p:sp>
      <p:sp>
        <p:nvSpPr>
          <p:cNvPr id="6" name="TextBox 5">
            <a:extLst>
              <a:ext uri="{FF2B5EF4-FFF2-40B4-BE49-F238E27FC236}">
                <a16:creationId xmlns:a16="http://schemas.microsoft.com/office/drawing/2014/main" id="{C8D7FD55-4772-4918-76E0-2EC4F2960472}"/>
              </a:ext>
            </a:extLst>
          </p:cNvPr>
          <p:cNvSpPr txBox="1"/>
          <p:nvPr/>
        </p:nvSpPr>
        <p:spPr>
          <a:xfrm>
            <a:off x="3288718" y="2688501"/>
            <a:ext cx="2556497" cy="2569934"/>
          </a:xfrm>
          <a:prstGeom prst="rect">
            <a:avLst/>
          </a:prstGeom>
          <a:noFill/>
        </p:spPr>
        <p:txBody>
          <a:bodyPr wrap="square">
            <a:spAutoFit/>
          </a:bodyPr>
          <a:lstStyle/>
          <a:p>
            <a:pPr marL="185738" indent="-185738" algn="just">
              <a:spcAft>
                <a:spcPts val="600"/>
              </a:spcAft>
              <a:buFont typeface="Arial" panose="020B0604020202020204" pitchFamily="34" charset="0"/>
              <a:buChar char="•"/>
            </a:pPr>
            <a:r>
              <a:rPr lang="en-US" sz="1200" dirty="0"/>
              <a:t>An OFS Limitation - For Reg 6 (2) IPO</a:t>
            </a:r>
          </a:p>
          <a:p>
            <a:pPr marL="404813" indent="-219075" algn="just">
              <a:buFont typeface="System Font Regular"/>
              <a:buChar char="⎼"/>
            </a:pPr>
            <a:r>
              <a:rPr lang="en-US" sz="1200" dirty="0"/>
              <a:t>If seller (along with PAC) holds &gt; 20% of the pre-IPO shareholding, it can offer up to 50% of its holding</a:t>
            </a:r>
          </a:p>
          <a:p>
            <a:pPr marL="404813" indent="-219075" algn="just">
              <a:buFont typeface="System Font Regular"/>
              <a:buChar char="⎼"/>
            </a:pPr>
            <a:r>
              <a:rPr lang="en-US" sz="1200" dirty="0"/>
              <a:t>If holding below 20%, can offer up to 10% of the total pre-IPO shareholding</a:t>
            </a:r>
          </a:p>
          <a:p>
            <a:pPr marL="404813" indent="-219075" algn="just">
              <a:buFont typeface="System Font Regular"/>
              <a:buChar char="⎼"/>
            </a:pPr>
            <a:r>
              <a:rPr lang="en-US" sz="1200" dirty="0"/>
              <a:t>Above limits to be checked at DRHP stage and will apply to OFS and pre-IPO secondary transactions</a:t>
            </a:r>
          </a:p>
        </p:txBody>
      </p:sp>
      <p:sp>
        <p:nvSpPr>
          <p:cNvPr id="17" name="Rectangle 16">
            <a:extLst>
              <a:ext uri="{FF2B5EF4-FFF2-40B4-BE49-F238E27FC236}">
                <a16:creationId xmlns:a16="http://schemas.microsoft.com/office/drawing/2014/main" id="{31D5548C-840B-C407-DA00-B8324248C98A}"/>
              </a:ext>
            </a:extLst>
          </p:cNvPr>
          <p:cNvSpPr/>
          <p:nvPr/>
        </p:nvSpPr>
        <p:spPr>
          <a:xfrm>
            <a:off x="6070921" y="2404533"/>
            <a:ext cx="2692400" cy="388609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94BC6E5-F0C7-4CD0-10C9-FCAF75DA7ED4}"/>
              </a:ext>
            </a:extLst>
          </p:cNvPr>
          <p:cNvSpPr/>
          <p:nvPr/>
        </p:nvSpPr>
        <p:spPr>
          <a:xfrm>
            <a:off x="6077016" y="1811339"/>
            <a:ext cx="2692400" cy="817562"/>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a:solidFill>
                  <a:schemeClr val="tx1"/>
                </a:solidFill>
              </a:rPr>
              <a:t>Other Considerations</a:t>
            </a:r>
          </a:p>
        </p:txBody>
      </p:sp>
      <p:sp>
        <p:nvSpPr>
          <p:cNvPr id="7" name="TextBox 6">
            <a:extLst>
              <a:ext uri="{FF2B5EF4-FFF2-40B4-BE49-F238E27FC236}">
                <a16:creationId xmlns:a16="http://schemas.microsoft.com/office/drawing/2014/main" id="{0C496F07-974F-AD1E-2ECA-4FA2F057DD6A}"/>
              </a:ext>
            </a:extLst>
          </p:cNvPr>
          <p:cNvSpPr txBox="1"/>
          <p:nvPr/>
        </p:nvSpPr>
        <p:spPr>
          <a:xfrm>
            <a:off x="6099422" y="2674978"/>
            <a:ext cx="2663900" cy="3508653"/>
          </a:xfrm>
          <a:prstGeom prst="rect">
            <a:avLst/>
          </a:prstGeom>
          <a:noFill/>
        </p:spPr>
        <p:txBody>
          <a:bodyPr wrap="square">
            <a:spAutoFit/>
          </a:bodyPr>
          <a:lstStyle/>
          <a:p>
            <a:pPr marL="185738" indent="-185738" algn="just">
              <a:spcAft>
                <a:spcPts val="600"/>
              </a:spcAft>
              <a:buFont typeface="Arial" panose="020B0604020202020204" pitchFamily="34" charset="0"/>
              <a:buChar char="•"/>
            </a:pPr>
            <a:r>
              <a:rPr lang="en-US" sz="1200" dirty="0"/>
              <a:t>Invitation to sell in OFS to all shareholders</a:t>
            </a:r>
          </a:p>
          <a:p>
            <a:pPr marL="185738" indent="-185738" algn="just">
              <a:spcAft>
                <a:spcPts val="600"/>
              </a:spcAft>
              <a:buFont typeface="Arial" panose="020B0604020202020204" pitchFamily="34" charset="0"/>
              <a:buChar char="•"/>
            </a:pPr>
            <a:r>
              <a:rPr lang="en-US" sz="1200" dirty="0"/>
              <a:t>Sign IPO documents - logistics</a:t>
            </a:r>
          </a:p>
          <a:p>
            <a:pPr marL="185738" indent="-185738" algn="just">
              <a:spcAft>
                <a:spcPts val="600"/>
              </a:spcAft>
              <a:buFont typeface="Arial" panose="020B0604020202020204" pitchFamily="34" charset="0"/>
              <a:buChar char="•"/>
            </a:pPr>
            <a:r>
              <a:rPr lang="en-US" sz="1200" dirty="0"/>
              <a:t>Selling Shareholders to reimburse Issuer for all OFS expenses (excluding Listing Fees) - Sharing on a pro rata basis</a:t>
            </a:r>
          </a:p>
          <a:p>
            <a:pPr marL="185738" indent="-185738" algn="just">
              <a:spcAft>
                <a:spcPts val="600"/>
              </a:spcAft>
              <a:buFont typeface="Arial" panose="020B0604020202020204" pitchFamily="34" charset="0"/>
              <a:buChar char="•"/>
            </a:pPr>
            <a:r>
              <a:rPr lang="en-US" sz="1200" dirty="0"/>
              <a:t>All OFS Shares to be credited to Escrow Demat Account in special process to be followed for OFS</a:t>
            </a:r>
          </a:p>
          <a:p>
            <a:pPr marL="185738" indent="-185738" algn="just">
              <a:spcAft>
                <a:spcPts val="600"/>
              </a:spcAft>
              <a:buFont typeface="Arial" panose="020B0604020202020204" pitchFamily="34" charset="0"/>
              <a:buChar char="•"/>
            </a:pPr>
            <a:r>
              <a:rPr lang="en-US" sz="1200" dirty="0"/>
              <a:t>Selling shareholders to pay STT and long- term capital gains tax, as applicable </a:t>
            </a:r>
          </a:p>
          <a:p>
            <a:pPr marL="185738" indent="-185738" algn="just">
              <a:spcAft>
                <a:spcPts val="600"/>
              </a:spcAft>
              <a:buFont typeface="Arial" panose="020B0604020202020204" pitchFamily="34" charset="0"/>
              <a:buChar char="•"/>
            </a:pPr>
            <a:r>
              <a:rPr lang="en-US" sz="1200" dirty="0"/>
              <a:t>STT deducted from Special Bank Account and paid by BRLMs</a:t>
            </a:r>
          </a:p>
          <a:p>
            <a:pPr marL="185738" indent="-185738" algn="just">
              <a:spcAft>
                <a:spcPts val="600"/>
              </a:spcAft>
              <a:buFont typeface="Arial" panose="020B0604020202020204" pitchFamily="34" charset="0"/>
              <a:buChar char="•"/>
            </a:pPr>
            <a:r>
              <a:rPr lang="en-US" sz="1200" dirty="0"/>
              <a:t>Appointment of SS Counsel</a:t>
            </a:r>
          </a:p>
        </p:txBody>
      </p:sp>
      <p:sp>
        <p:nvSpPr>
          <p:cNvPr id="19" name="Rectangle 18">
            <a:extLst>
              <a:ext uri="{FF2B5EF4-FFF2-40B4-BE49-F238E27FC236}">
                <a16:creationId xmlns:a16="http://schemas.microsoft.com/office/drawing/2014/main" id="{BEBB97FF-BD6A-F0F0-11FD-D5BFDF2E36FA}"/>
              </a:ext>
            </a:extLst>
          </p:cNvPr>
          <p:cNvSpPr/>
          <p:nvPr/>
        </p:nvSpPr>
        <p:spPr>
          <a:xfrm>
            <a:off x="8876114" y="2404533"/>
            <a:ext cx="2692400" cy="388609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A9B055E2-1ED0-4357-0DD2-C374DFB40F16}"/>
              </a:ext>
            </a:extLst>
          </p:cNvPr>
          <p:cNvSpPr/>
          <p:nvPr/>
        </p:nvSpPr>
        <p:spPr>
          <a:xfrm>
            <a:off x="8882209" y="1811339"/>
            <a:ext cx="2692400" cy="817562"/>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a:solidFill>
                  <a:schemeClr val="tx1"/>
                </a:solidFill>
              </a:rPr>
              <a:t>Typical Selling</a:t>
            </a:r>
          </a:p>
          <a:p>
            <a:pPr algn="ctr"/>
            <a:r>
              <a:rPr lang="en-US" sz="1400" b="1">
                <a:solidFill>
                  <a:schemeClr val="tx1"/>
                </a:solidFill>
              </a:rPr>
              <a:t>Shareholder Disclosures</a:t>
            </a:r>
          </a:p>
        </p:txBody>
      </p:sp>
      <p:sp>
        <p:nvSpPr>
          <p:cNvPr id="12" name="TextBox 11">
            <a:extLst>
              <a:ext uri="{FF2B5EF4-FFF2-40B4-BE49-F238E27FC236}">
                <a16:creationId xmlns:a16="http://schemas.microsoft.com/office/drawing/2014/main" id="{F5B3C6DA-ED55-8102-7B01-36D7B4F1F2FE}"/>
              </a:ext>
            </a:extLst>
          </p:cNvPr>
          <p:cNvSpPr txBox="1"/>
          <p:nvPr/>
        </p:nvSpPr>
        <p:spPr>
          <a:xfrm>
            <a:off x="8877474" y="2688501"/>
            <a:ext cx="2591715" cy="2062103"/>
          </a:xfrm>
          <a:prstGeom prst="rect">
            <a:avLst/>
          </a:prstGeom>
          <a:noFill/>
        </p:spPr>
        <p:txBody>
          <a:bodyPr wrap="square">
            <a:spAutoFit/>
          </a:bodyPr>
          <a:lstStyle/>
          <a:p>
            <a:pPr marL="185738" indent="-185738" algn="just">
              <a:spcAft>
                <a:spcPts val="600"/>
              </a:spcAft>
              <a:buFont typeface="Arial" panose="020B0604020202020204" pitchFamily="34" charset="0"/>
              <a:buChar char="•"/>
            </a:pPr>
            <a:r>
              <a:rPr lang="en-US" sz="1200" dirty="0"/>
              <a:t>Details of the Selling Shareholder (Name, address)</a:t>
            </a:r>
          </a:p>
          <a:p>
            <a:pPr marL="185738" indent="-185738" algn="just">
              <a:spcAft>
                <a:spcPts val="600"/>
              </a:spcAft>
              <a:buFont typeface="Arial" panose="020B0604020202020204" pitchFamily="34" charset="0"/>
              <a:buChar char="•"/>
            </a:pPr>
            <a:r>
              <a:rPr lang="en-US" sz="1200" dirty="0"/>
              <a:t>Details of holdings in Company and build-up</a:t>
            </a:r>
          </a:p>
          <a:p>
            <a:pPr marL="185738" indent="-185738" algn="just">
              <a:spcAft>
                <a:spcPts val="600"/>
              </a:spcAft>
              <a:buFont typeface="Arial" panose="020B0604020202020204" pitchFamily="34" charset="0"/>
              <a:buChar char="•"/>
            </a:pPr>
            <a:r>
              <a:rPr lang="en-US" sz="1200" dirty="0"/>
              <a:t>No pledge/ lien on Sale Shares</a:t>
            </a:r>
          </a:p>
          <a:p>
            <a:pPr marL="185738" indent="-185738" algn="just">
              <a:spcAft>
                <a:spcPts val="600"/>
              </a:spcAft>
              <a:buFont typeface="Arial" panose="020B0604020202020204" pitchFamily="34" charset="0"/>
              <a:buChar char="•"/>
            </a:pPr>
            <a:r>
              <a:rPr lang="en-US" sz="1200" dirty="0"/>
              <a:t>No prohibition on dealing in securities market</a:t>
            </a:r>
          </a:p>
          <a:p>
            <a:pPr marL="185738" indent="-185738" algn="just">
              <a:spcAft>
                <a:spcPts val="600"/>
              </a:spcAft>
              <a:buFont typeface="Arial" panose="020B0604020202020204" pitchFamily="34" charset="0"/>
              <a:buChar char="•"/>
            </a:pPr>
            <a:r>
              <a:rPr lang="en-US" sz="1200" dirty="0"/>
              <a:t>Description of Investment Agreements, rights etc.</a:t>
            </a:r>
          </a:p>
        </p:txBody>
      </p:sp>
    </p:spTree>
    <p:extLst>
      <p:ext uri="{BB962C8B-B14F-4D97-AF65-F5344CB8AC3E}">
        <p14:creationId xmlns:p14="http://schemas.microsoft.com/office/powerpoint/2010/main" val="3870906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DEVICE" val="Canon Colorpass 1000"/>
  <p:tag name="FILLFORECOLOR" val="Color Tint 2"/>
</p:tagLst>
</file>

<file path=ppt/tags/tag10.xml><?xml version="1.0" encoding="utf-8"?>
<p:tagLst xmlns:a="http://schemas.openxmlformats.org/drawingml/2006/main" xmlns:r="http://schemas.openxmlformats.org/officeDocument/2006/relationships" xmlns:p="http://schemas.openxmlformats.org/presentationml/2006/main">
  <p:tag name="DEVICE" val="Canon Colorpass 1000"/>
  <p:tag name="FILLFORECOLOR" val="Color Tint 2"/>
</p:tagLst>
</file>

<file path=ppt/tags/tag11.xml><?xml version="1.0" encoding="utf-8"?>
<p:tagLst xmlns:a="http://schemas.openxmlformats.org/drawingml/2006/main" xmlns:r="http://schemas.openxmlformats.org/officeDocument/2006/relationships" xmlns:p="http://schemas.openxmlformats.org/presentationml/2006/main">
  <p:tag name="DEVICE" val="Canon Colorpass 1000"/>
  <p:tag name="FILLFORECOLOR" val="Color Tint 2"/>
</p:tagLst>
</file>

<file path=ppt/tags/tag12.xml><?xml version="1.0" encoding="utf-8"?>
<p:tagLst xmlns:a="http://schemas.openxmlformats.org/drawingml/2006/main" xmlns:r="http://schemas.openxmlformats.org/officeDocument/2006/relationships" xmlns:p="http://schemas.openxmlformats.org/presentationml/2006/main">
  <p:tag name="DEVICE" val="Canon Colorpass 1000"/>
  <p:tag name="FILLFORECOLOR" val="Color Tint 2"/>
</p:tagLst>
</file>

<file path=ppt/tags/tag13.xml><?xml version="1.0" encoding="utf-8"?>
<p:tagLst xmlns:a="http://schemas.openxmlformats.org/drawingml/2006/main" xmlns:r="http://schemas.openxmlformats.org/officeDocument/2006/relationships" xmlns:p="http://schemas.openxmlformats.org/presentationml/2006/main">
  <p:tag name="DEVICE" val="Canon Colorpass 1000"/>
  <p:tag name="FILLFORECOLOR" val="Color Tint 2"/>
</p:tagLst>
</file>

<file path=ppt/tags/tag14.xml><?xml version="1.0" encoding="utf-8"?>
<p:tagLst xmlns:a="http://schemas.openxmlformats.org/drawingml/2006/main" xmlns:r="http://schemas.openxmlformats.org/officeDocument/2006/relationships" xmlns:p="http://schemas.openxmlformats.org/presentationml/2006/main">
  <p:tag name="DEVICE" val="Canon Colorpass 1000"/>
  <p:tag name="FILLFORECOLOR" val="Color Tint 2"/>
</p:tagLst>
</file>

<file path=ppt/tags/tag2.xml><?xml version="1.0" encoding="utf-8"?>
<p:tagLst xmlns:a="http://schemas.openxmlformats.org/drawingml/2006/main" xmlns:r="http://schemas.openxmlformats.org/officeDocument/2006/relationships" xmlns:p="http://schemas.openxmlformats.org/presentationml/2006/main">
  <p:tag name="DEVICE" val="Canon Colorpass 1000"/>
  <p:tag name="FILLFORECOLOR" val="Color Tint 2"/>
</p:tagLst>
</file>

<file path=ppt/tags/tag3.xml><?xml version="1.0" encoding="utf-8"?>
<p:tagLst xmlns:a="http://schemas.openxmlformats.org/drawingml/2006/main" xmlns:r="http://schemas.openxmlformats.org/officeDocument/2006/relationships" xmlns:p="http://schemas.openxmlformats.org/presentationml/2006/main">
  <p:tag name="DEVICE" val="Canon Colorpass 1000"/>
  <p:tag name="FILLFORECOLOR" val="Color Tint 2"/>
</p:tagLst>
</file>

<file path=ppt/tags/tag4.xml><?xml version="1.0" encoding="utf-8"?>
<p:tagLst xmlns:a="http://schemas.openxmlformats.org/drawingml/2006/main" xmlns:r="http://schemas.openxmlformats.org/officeDocument/2006/relationships" xmlns:p="http://schemas.openxmlformats.org/presentationml/2006/main">
  <p:tag name="DEVICE" val="Canon Colorpass 1000"/>
  <p:tag name="FILLFORECOLOR" val="Color Tint 2"/>
</p:tagLst>
</file>

<file path=ppt/tags/tag5.xml><?xml version="1.0" encoding="utf-8"?>
<p:tagLst xmlns:a="http://schemas.openxmlformats.org/drawingml/2006/main" xmlns:r="http://schemas.openxmlformats.org/officeDocument/2006/relationships" xmlns:p="http://schemas.openxmlformats.org/presentationml/2006/main">
  <p:tag name="DEVICE" val="Canon Colorpass 1000"/>
  <p:tag name="FILLFORECOLOR" val="Color Tint 2"/>
</p:tagLst>
</file>

<file path=ppt/tags/tag6.xml><?xml version="1.0" encoding="utf-8"?>
<p:tagLst xmlns:a="http://schemas.openxmlformats.org/drawingml/2006/main" xmlns:r="http://schemas.openxmlformats.org/officeDocument/2006/relationships" xmlns:p="http://schemas.openxmlformats.org/presentationml/2006/main">
  <p:tag name="DEVICE" val="Canon Colorpass 1000"/>
  <p:tag name="FILLFORECOLOR" val="Color Tint 2"/>
</p:tagLst>
</file>

<file path=ppt/tags/tag7.xml><?xml version="1.0" encoding="utf-8"?>
<p:tagLst xmlns:a="http://schemas.openxmlformats.org/drawingml/2006/main" xmlns:r="http://schemas.openxmlformats.org/officeDocument/2006/relationships" xmlns:p="http://schemas.openxmlformats.org/presentationml/2006/main">
  <p:tag name="DEVICE" val="Canon Colorpass 1000"/>
  <p:tag name="FILLFORECOLOR" val="Color Tint 2"/>
</p:tagLst>
</file>

<file path=ppt/tags/tag8.xml><?xml version="1.0" encoding="utf-8"?>
<p:tagLst xmlns:a="http://schemas.openxmlformats.org/drawingml/2006/main" xmlns:r="http://schemas.openxmlformats.org/officeDocument/2006/relationships" xmlns:p="http://schemas.openxmlformats.org/presentationml/2006/main">
  <p:tag name="DEVICE" val="Canon Colorpass 1000"/>
  <p:tag name="FILLFORECOLOR" val="Color Tint 2"/>
</p:tagLst>
</file>

<file path=ppt/tags/tag9.xml><?xml version="1.0" encoding="utf-8"?>
<p:tagLst xmlns:a="http://schemas.openxmlformats.org/drawingml/2006/main" xmlns:r="http://schemas.openxmlformats.org/officeDocument/2006/relationships" xmlns:p="http://schemas.openxmlformats.org/presentationml/2006/main">
  <p:tag name="DEVICE" val="Canon Colorpass 1000"/>
  <p:tag name="FILLFORECOLOR" val="Color Tint 2"/>
</p:tagLst>
</file>

<file path=ppt/theme/theme1.xml><?xml version="1.0" encoding="utf-8"?>
<a:theme xmlns:a="http://schemas.openxmlformats.org/drawingml/2006/main" name="JSA Pearl Theme">
  <a:themeElements>
    <a:clrScheme name="JSA Colors September 2021">
      <a:dk1>
        <a:srgbClr val="000000"/>
      </a:dk1>
      <a:lt1>
        <a:sysClr val="window" lastClr="FFFFFF"/>
      </a:lt1>
      <a:dk2>
        <a:srgbClr val="808086"/>
      </a:dk2>
      <a:lt2>
        <a:srgbClr val="BFBFBF"/>
      </a:lt2>
      <a:accent1>
        <a:srgbClr val="CC0000"/>
      </a:accent1>
      <a:accent2>
        <a:srgbClr val="B89F5D"/>
      </a:accent2>
      <a:accent3>
        <a:srgbClr val="5A7670"/>
      </a:accent3>
      <a:accent4>
        <a:srgbClr val="99D9D8"/>
      </a:accent4>
      <a:accent5>
        <a:srgbClr val="E9D7C7"/>
      </a:accent5>
      <a:accent6>
        <a:srgbClr val="9C9C9C"/>
      </a:accent6>
      <a:hlink>
        <a:srgbClr val="CC0000"/>
      </a:hlink>
      <a:folHlink>
        <a:srgbClr val="5A7670"/>
      </a:folHlink>
    </a:clrScheme>
    <a:fontScheme name="JSA Fonts Spetember 2021">
      <a:majorFont>
        <a:latin typeface="Verdana"/>
        <a:ea typeface=""/>
        <a:cs typeface=""/>
      </a:majorFont>
      <a:minorFont>
        <a:latin typeface="Cambr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SA Pearl Theme" id="{513EC7B3-686C-254E-B08E-36EC28EA4089}" vid="{789EC403-7BD7-9545-83B2-C5354A50A4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2D830FE7D2E5F4DA374E4F2B9704486" ma:contentTypeVersion="16" ma:contentTypeDescription="Create a new document." ma:contentTypeScope="" ma:versionID="b46cda34287ff1a85fb5569d58236c8a">
  <xsd:schema xmlns:xsd="http://www.w3.org/2001/XMLSchema" xmlns:xs="http://www.w3.org/2001/XMLSchema" xmlns:p="http://schemas.microsoft.com/office/2006/metadata/properties" xmlns:ns2="adf97dd9-1a75-4ed3-9963-369b648ef57b" xmlns:ns3="78f955eb-a143-4b95-9942-1c70c5e47953" targetNamespace="http://schemas.microsoft.com/office/2006/metadata/properties" ma:root="true" ma:fieldsID="0193bd01abc8d2031afca0dd3ec5038c" ns2:_="" ns3:_="">
    <xsd:import namespace="adf97dd9-1a75-4ed3-9963-369b648ef57b"/>
    <xsd:import namespace="78f955eb-a143-4b95-9942-1c70c5e4795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SearchProperties" minOccurs="0"/>
                <xsd:element ref="ns2:MediaServiceObjectDetectorVersions" minOccurs="0"/>
                <xsd:element ref="ns2:lcf76f155ced4ddcb4097134ff3c332f" minOccurs="0"/>
                <xsd:element ref="ns3:TaxCatchAll" minOccurs="0"/>
                <xsd:element ref="ns2:MediaLengthInSeconds"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f97dd9-1a75-4ed3-9963-369b648ef5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3f4d0558-9f47-428f-a091-50f1fe06475f" ma:termSetId="09814cd3-568e-fe90-9814-8d621ff8fb84" ma:anchorId="fba54fb3-c3e1-fe81-a776-ca4b69148c4d" ma:open="true" ma:isKeyword="false">
      <xsd:complexType>
        <xsd:sequence>
          <xsd:element ref="pc:Terms" minOccurs="0" maxOccurs="1"/>
        </xsd:sequence>
      </xsd:complex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8f955eb-a143-4b95-9942-1c70c5e47953"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c64edb14-f17d-4d7f-8a3a-e53fcd756183}" ma:internalName="TaxCatchAll" ma:showField="CatchAllData" ma:web="78f955eb-a143-4b95-9942-1c70c5e47953">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df97dd9-1a75-4ed3-9963-369b648ef57b">
      <Terms xmlns="http://schemas.microsoft.com/office/infopath/2007/PartnerControls"/>
    </lcf76f155ced4ddcb4097134ff3c332f>
    <TaxCatchAll xmlns="78f955eb-a143-4b95-9942-1c70c5e47953" xsi:nil="true"/>
    <SharedWithUsers xmlns="78f955eb-a143-4b95-9942-1c70c5e47953">
      <UserInfo>
        <DisplayName/>
        <AccountId xsi:nil="true"/>
        <AccountType/>
      </UserInfo>
    </SharedWithUsers>
    <MediaLengthInSeconds xmlns="adf97dd9-1a75-4ed3-9963-369b648ef57b" xsi:nil="true"/>
  </documentManagement>
</p:properties>
</file>

<file path=customXml/itemProps1.xml><?xml version="1.0" encoding="utf-8"?>
<ds:datastoreItem xmlns:ds="http://schemas.openxmlformats.org/officeDocument/2006/customXml" ds:itemID="{78E599C6-40D0-40B6-944C-74AF86DEEB8A}">
  <ds:schemaRefs>
    <ds:schemaRef ds:uri="http://schemas.microsoft.com/sharepoint/v3/contenttype/forms"/>
  </ds:schemaRefs>
</ds:datastoreItem>
</file>

<file path=customXml/itemProps2.xml><?xml version="1.0" encoding="utf-8"?>
<ds:datastoreItem xmlns:ds="http://schemas.openxmlformats.org/officeDocument/2006/customXml" ds:itemID="{E50C3642-4AAC-4A3C-991B-E37F55768A65}">
  <ds:schemaRefs>
    <ds:schemaRef ds:uri="78f955eb-a143-4b95-9942-1c70c5e47953"/>
    <ds:schemaRef ds:uri="adf97dd9-1a75-4ed3-9963-369b648ef57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F1892A2-45D4-4EE7-B8A0-EDA9E7C38168}">
  <ds:schemaRefs>
    <ds:schemaRef ds:uri="http://purl.org/dc/terms/"/>
    <ds:schemaRef ds:uri="http://schemas.microsoft.com/office/2006/documentManagement/types"/>
    <ds:schemaRef ds:uri="http://www.w3.org/XML/1998/namespace"/>
    <ds:schemaRef ds:uri="78f955eb-a143-4b95-9942-1c70c5e47953"/>
    <ds:schemaRef ds:uri="http://purl.org/dc/elements/1.1/"/>
    <ds:schemaRef ds:uri="http://schemas.openxmlformats.org/package/2006/metadata/core-properties"/>
    <ds:schemaRef ds:uri="http://schemas.microsoft.com/office/infopath/2007/PartnerControls"/>
    <ds:schemaRef ds:uri="adf97dd9-1a75-4ed3-9963-369b648ef57b"/>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2964</TotalTime>
  <Words>3827</Words>
  <Application>Microsoft Macintosh PowerPoint</Application>
  <PresentationFormat>Widescreen</PresentationFormat>
  <Paragraphs>375</Paragraphs>
  <Slides>19</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Arial</vt:lpstr>
      <vt:lpstr>Calibri</vt:lpstr>
      <vt:lpstr>Cambria</vt:lpstr>
      <vt:lpstr>Josefin Sans</vt:lpstr>
      <vt:lpstr>Noto Serif</vt:lpstr>
      <vt:lpstr>Segoe UI</vt:lpstr>
      <vt:lpstr>System Font Regular</vt:lpstr>
      <vt:lpstr>Times New Roman</vt:lpstr>
      <vt:lpstr>Verdana</vt:lpstr>
      <vt:lpstr>JSA Pearl Theme</vt:lpstr>
      <vt:lpstr>PowerPoint Presentation</vt:lpstr>
      <vt:lpstr>Overview of the IPO Process Timeline</vt:lpstr>
      <vt:lpstr>Process Snapshot (Confidential filing)</vt:lpstr>
      <vt:lpstr>IPO Process Snapshot</vt:lpstr>
      <vt:lpstr>SEBI Eligibility Criteria for IPO</vt:lpstr>
      <vt:lpstr>SEBI Eligibility Criteria for IPO</vt:lpstr>
      <vt:lpstr>Offer for Sale - Key Considerations</vt:lpstr>
      <vt:lpstr>Key Activities Related to an IPO</vt:lpstr>
      <vt:lpstr>Offer for Sale Key Considerations</vt:lpstr>
      <vt:lpstr>Dealing with existing investors Special rights &amp; convertible securities</vt:lpstr>
      <vt:lpstr>Regulatory Framework and Action Points for IPO  Special rights </vt:lpstr>
      <vt:lpstr>Pre-IPO &amp; Secondary Transfers &amp; IPO Valuation</vt:lpstr>
      <vt:lpstr>Identification of Promoters Under SEBI ICDR Regulations</vt:lpstr>
      <vt:lpstr>Identification of Promoters Under Recent  Regulatory Guidelines</vt:lpstr>
      <vt:lpstr>Identification of Promoters Under Recent Regulatory Guidelines</vt:lpstr>
      <vt:lpstr>Promoter Group </vt:lpstr>
      <vt:lpstr>Promoter's Contribution and Lock-in Requirements</vt:lpstr>
      <vt:lpstr>Financial Information and Auditor Comfort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 Sagar Associates</dc:creator>
  <cp:lastModifiedBy>Sumit Ahuja</cp:lastModifiedBy>
  <cp:revision>23</cp:revision>
  <dcterms:created xsi:type="dcterms:W3CDTF">2024-02-02T04:43:04Z</dcterms:created>
  <dcterms:modified xsi:type="dcterms:W3CDTF">2026-01-05T15:15:24Z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0x01010072D830FE7D2E5F4DA374E4F2B9704486</vt:lpwstr>
  </property>
  <property fmtid="{D5CDD505-2E9C-101B-9397-08002B2CF9AE}" pid="3" name="Order">
    <vt:r8>20393800</vt:r8>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ediaServiceImageTags">
    <vt:lpwstr/>
  </property>
</Properties>
</file>