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E4D878_F9E63BB5.xml" ContentType="application/vnd.ms-powerpoint.comments+xml"/>
  <Override PartName="/ppt/comments/modernComment_7FE4D87B_14D0BD3E.xml" ContentType="application/vnd.ms-powerpoint.comment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5.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Lst>
  <p:notesMasterIdLst>
    <p:notesMasterId r:id="rId27"/>
  </p:notesMasterIdLst>
  <p:handoutMasterIdLst>
    <p:handoutMasterId r:id="rId28"/>
  </p:handoutMasterIdLst>
  <p:sldIdLst>
    <p:sldId id="2145704021" r:id="rId4"/>
    <p:sldId id="2145704054" r:id="rId5"/>
    <p:sldId id="2145704041" r:id="rId6"/>
    <p:sldId id="2145704060" r:id="rId7"/>
    <p:sldId id="2145704029" r:id="rId8"/>
    <p:sldId id="256" r:id="rId9"/>
    <p:sldId id="2145704040" r:id="rId10"/>
    <p:sldId id="262" r:id="rId11"/>
    <p:sldId id="2145704039" r:id="rId12"/>
    <p:sldId id="277" r:id="rId13"/>
    <p:sldId id="2145704046" r:id="rId14"/>
    <p:sldId id="2145704045" r:id="rId15"/>
    <p:sldId id="2145704053" r:id="rId16"/>
    <p:sldId id="2145704056" r:id="rId17"/>
    <p:sldId id="2145704059" r:id="rId18"/>
    <p:sldId id="2145704036" r:id="rId19"/>
    <p:sldId id="2145704051" r:id="rId20"/>
    <p:sldId id="2145704062" r:id="rId21"/>
    <p:sldId id="2145704052" r:id="rId22"/>
    <p:sldId id="2145704063" r:id="rId23"/>
    <p:sldId id="2145704057" r:id="rId24"/>
    <p:sldId id="2145704050"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05449-6910-C682-56BA-BD732EAC0DD7}" name="Aryan Dadheech" initials="AD" userId="S::aryandadheech@uirtus.in::2e697543-58ca-4d8b-89ef-ea941d18851f" providerId="AD"/>
  <p188:author id="{DD67E676-4A86-FB19-5339-9F869213CE5A}" name="Ishaan Saraf" initials="IS" userId="S::ishaansaraf@uirtus.in::8c5ee1a6-2855-4426-853a-b48b2259a8e5" providerId="AD"/>
  <p188:author id="{D82884CB-4B07-FC84-1AD7-7D4B7DFDC728}" name="Sanjeev Sancheti" initials="SS" userId="2be75c2d4423d501" providerId="Windows Live"/>
  <p188:author id="{6B1C19E1-B4F5-25E1-69FF-3345C17C73B1}" name="Shimona Kennedy" initials="SK" userId="S::shimonakennedy@uirtus.in::bf606062-dee3-4d2c-acd6-fc0d25d008e0" providerId="AD"/>
  <p188:author id="{95DBCEF8-C2BD-5EF5-2A12-E7647C658956}" name="Yash Kochar" initials="YK" userId="S::yashkochar@uirtus.in::86b3b96f-f86d-4443-909c-ebcda0c974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a:srgbClr val="002060"/>
    <a:srgbClr val="0070C0"/>
    <a:srgbClr val="D9D9D9"/>
    <a:srgbClr val="2959A4"/>
    <a:srgbClr val="FFFFFF"/>
    <a:srgbClr val="595959"/>
    <a:srgbClr val="262626"/>
    <a:srgbClr val="83CBEB"/>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8" d="100"/>
          <a:sy n="58" d="100"/>
        </p:scale>
        <p:origin x="76"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irtusadvisorsindia-my.sharepoint.com/personal/aryandadheech_uirtus_in/Documents/Microsoft%20Teams%20Chat%20Files/IPO%202019-2025%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1" u="none" strike="noStrike" kern="1200" spc="0" baseline="0">
                <a:solidFill>
                  <a:schemeClr val="tx1"/>
                </a:solidFill>
                <a:latin typeface="+mn-lt"/>
                <a:ea typeface="+mn-ea"/>
                <a:cs typeface="+mn-cs"/>
              </a:defRPr>
            </a:pPr>
            <a:r>
              <a:rPr lang="en-US" sz="1400" b="1" i="1" dirty="0">
                <a:solidFill>
                  <a:schemeClr val="tx1"/>
                </a:solidFill>
              </a:rPr>
              <a:t>IPO Destinations by Proceeds (CY25)</a:t>
            </a:r>
            <a:endParaRPr lang="en-US" sz="1000" b="0" i="1" dirty="0">
              <a:solidFill>
                <a:schemeClr val="bg2">
                  <a:lumMod val="50000"/>
                </a:schemeClr>
              </a:solidFill>
            </a:endParaRPr>
          </a:p>
        </c:rich>
      </c:tx>
      <c:layout>
        <c:manualLayout>
          <c:xMode val="edge"/>
          <c:yMode val="edge"/>
          <c:x val="0.31019274841206229"/>
          <c:y val="4.2117942177039951E-3"/>
        </c:manualLayout>
      </c:layout>
      <c:overlay val="0"/>
      <c:spPr>
        <a:noFill/>
        <a:ln>
          <a:noFill/>
        </a:ln>
        <a:effectLst/>
      </c:spPr>
      <c:txPr>
        <a:bodyPr rot="0" spcFirstLastPara="1" vertOverflow="ellipsis" vert="horz" wrap="square" anchor="ctr" anchorCtr="1"/>
        <a:lstStyle/>
        <a:p>
          <a:pPr>
            <a:defRPr sz="1862" b="0"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426156051975174"/>
          <c:y val="0.19832012421808201"/>
          <c:w val="0.38063239454142372"/>
          <c:h val="0.74271475673406195"/>
        </c:manualLayout>
      </c:layout>
      <c:pieChart>
        <c:varyColors val="1"/>
        <c:ser>
          <c:idx val="0"/>
          <c:order val="0"/>
          <c:tx>
            <c:strRef>
              <c:f>Sheet1!$B$1</c:f>
              <c:strCache>
                <c:ptCount val="1"/>
                <c:pt idx="0">
                  <c:v>Top IPO destinations by proceeds (US $B)</c:v>
                </c:pt>
              </c:strCache>
            </c:strRef>
          </c:tx>
          <c:spPr>
            <a:ln>
              <a:noFill/>
            </a:ln>
            <a:effectLst>
              <a:outerShdw blurRad="50800" dist="38100" dir="13500000" algn="br" rotWithShape="0">
                <a:prstClr val="black">
                  <a:alpha val="40000"/>
                </a:prstClr>
              </a:outerShdw>
            </a:effectLst>
          </c:spPr>
          <c:dPt>
            <c:idx val="0"/>
            <c:bubble3D val="0"/>
            <c:spPr>
              <a:solidFill>
                <a:srgbClr val="002060"/>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1-05E5-4241-8EF3-D3612D728BF2}"/>
              </c:ext>
            </c:extLst>
          </c:dPt>
          <c:dPt>
            <c:idx val="1"/>
            <c:bubble3D val="0"/>
            <c:spPr>
              <a:solidFill>
                <a:schemeClr val="accent1">
                  <a:lumMod val="5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3-05E5-4241-8EF3-D3612D728BF2}"/>
              </c:ext>
            </c:extLst>
          </c:dPt>
          <c:dPt>
            <c:idx val="2"/>
            <c:bubble3D val="0"/>
            <c:spPr>
              <a:solidFill>
                <a:schemeClr val="accent1">
                  <a:lumMod val="75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05E5-4241-8EF3-D3612D728BF2}"/>
              </c:ext>
            </c:extLst>
          </c:dPt>
          <c:dPt>
            <c:idx val="3"/>
            <c:bubble3D val="0"/>
            <c:spPr>
              <a:solidFill>
                <a:schemeClr val="accent1">
                  <a:lumMod val="60000"/>
                  <a:lumOff val="4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05E5-4241-8EF3-D3612D728BF2}"/>
              </c:ext>
            </c:extLst>
          </c:dPt>
          <c:dPt>
            <c:idx val="4"/>
            <c:bubble3D val="0"/>
            <c:spPr>
              <a:solidFill>
                <a:schemeClr val="accent1">
                  <a:lumMod val="40000"/>
                  <a:lumOff val="6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9-05E5-4241-8EF3-D3612D728BF2}"/>
              </c:ext>
            </c:extLst>
          </c:dPt>
          <c:dPt>
            <c:idx val="5"/>
            <c:bubble3D val="0"/>
            <c:spPr>
              <a:solidFill>
                <a:schemeClr val="accent1">
                  <a:lumMod val="20000"/>
                  <a:lumOff val="8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B-05E5-4241-8EF3-D3612D728BF2}"/>
              </c:ext>
            </c:extLst>
          </c:dPt>
          <c:dLbls>
            <c:dLbl>
              <c:idx val="0"/>
              <c:layout>
                <c:manualLayout>
                  <c:x val="-1.6077975679381726E-2"/>
                  <c:y val="7.621357710004370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E5-4241-8EF3-D3612D728BF2}"/>
                </c:ext>
              </c:extLst>
            </c:dLbl>
            <c:dLbl>
              <c:idx val="1"/>
              <c:layout>
                <c:manualLayout>
                  <c:x val="2.988324417223626E-3"/>
                  <c:y val="-7.85622327417586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E5-4241-8EF3-D3612D728BF2}"/>
                </c:ext>
              </c:extLst>
            </c:dLbl>
            <c:dLbl>
              <c:idx val="2"/>
              <c:layout>
                <c:manualLayout>
                  <c:x val="7.1909291585680653E-3"/>
                  <c:y val="-2.316155182397220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E5-4241-8EF3-D3612D728BF2}"/>
                </c:ext>
              </c:extLst>
            </c:dLbl>
            <c:dLbl>
              <c:idx val="3"/>
              <c:layout>
                <c:manualLayout>
                  <c:x val="-4.2265351311038639E-2"/>
                  <c:y val="-4.989351125013348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E5-4241-8EF3-D3612D728BF2}"/>
                </c:ext>
              </c:extLst>
            </c:dLbl>
            <c:dLbl>
              <c:idx val="4"/>
              <c:layout>
                <c:manualLayout>
                  <c:x val="-9.7620863764699001E-3"/>
                  <c:y val="6.550832376559607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E5-4241-8EF3-D3612D728BF2}"/>
                </c:ext>
              </c:extLst>
            </c:dLbl>
            <c:dLbl>
              <c:idx val="5"/>
              <c:layout>
                <c:manualLayout>
                  <c:x val="-7.8902302144285286E-3"/>
                  <c:y val="2.49016529468299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E5-4241-8EF3-D3612D728B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India</c:v>
                </c:pt>
                <c:pt idx="1">
                  <c:v>United States</c:v>
                </c:pt>
                <c:pt idx="2">
                  <c:v>Chinese Mainland</c:v>
                </c:pt>
                <c:pt idx="3">
                  <c:v>Hong Kong</c:v>
                </c:pt>
                <c:pt idx="4">
                  <c:v>Japan</c:v>
                </c:pt>
                <c:pt idx="5">
                  <c:v>Others</c:v>
                </c:pt>
              </c:strCache>
            </c:strRef>
          </c:cat>
          <c:val>
            <c:numRef>
              <c:f>Sheet1!$B$2:$B$7</c:f>
              <c:numCache>
                <c:formatCode>0%</c:formatCode>
                <c:ptCount val="6"/>
                <c:pt idx="0">
                  <c:v>0.1333721607454863</c:v>
                </c:pt>
                <c:pt idx="1">
                  <c:v>0.26499708794408855</c:v>
                </c:pt>
                <c:pt idx="2">
                  <c:v>0.11531741409435062</c:v>
                </c:pt>
                <c:pt idx="3">
                  <c:v>0.20326150262085033</c:v>
                </c:pt>
                <c:pt idx="4">
                  <c:v>4.8340128130460111E-2</c:v>
                </c:pt>
                <c:pt idx="5">
                  <c:v>0.23471170646476414</c:v>
                </c:pt>
              </c:numCache>
            </c:numRef>
          </c:val>
          <c:extLst>
            <c:ext xmlns:c16="http://schemas.microsoft.com/office/drawing/2014/chart" uri="{C3380CC4-5D6E-409C-BE32-E72D297353CC}">
              <c16:uniqueId val="{0000000C-05E5-4241-8EF3-D3612D728BF2}"/>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63926891979444334"/>
          <c:y val="0.23571123938843422"/>
          <c:w val="0.35821787940035338"/>
          <c:h val="0.642146728298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9D9D9"/>
      </a:solid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lumMod val="65000"/>
                    <a:lumOff val="35000"/>
                  </a:schemeClr>
                </a:solidFill>
                <a:latin typeface="+mn-lt"/>
                <a:ea typeface="+mn-ea"/>
                <a:cs typeface="+mn-cs"/>
              </a:defRPr>
            </a:pPr>
            <a:r>
              <a:rPr lang="en-US" sz="1400" b="1" i="1" dirty="0">
                <a:solidFill>
                  <a:schemeClr val="tx1"/>
                </a:solidFill>
              </a:rPr>
              <a:t>Top IPO destinations by number (CY25)</a:t>
            </a:r>
          </a:p>
        </c:rich>
      </c:tx>
      <c:layout>
        <c:manualLayout>
          <c:xMode val="edge"/>
          <c:yMode val="edge"/>
          <c:x val="0.20889053459253556"/>
          <c:y val="0"/>
        </c:manualLayout>
      </c:layout>
      <c:overlay val="0"/>
      <c:spPr>
        <a:noFill/>
        <a:ln>
          <a:noFill/>
        </a:ln>
        <a:effectLst/>
      </c:spPr>
      <c:txPr>
        <a:bodyPr rot="0" spcFirstLastPara="1" vertOverflow="ellipsis" vert="horz" wrap="square" anchor="ctr" anchorCtr="1"/>
        <a:lstStyle/>
        <a:p>
          <a:pPr>
            <a:defRPr sz="1400" b="0"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758858976569329E-2"/>
          <c:y val="0.17040659746277453"/>
          <c:w val="0.41964474682467434"/>
          <c:h val="0.73778786545203345"/>
        </c:manualLayout>
      </c:layout>
      <c:pieChart>
        <c:varyColors val="1"/>
        <c:ser>
          <c:idx val="0"/>
          <c:order val="0"/>
          <c:tx>
            <c:strRef>
              <c:f>Sheet1!$B$1</c:f>
              <c:strCache>
                <c:ptCount val="1"/>
                <c:pt idx="0">
                  <c:v>Top IPO destinations by number for 2025</c:v>
                </c:pt>
              </c:strCache>
            </c:strRef>
          </c:tx>
          <c:spPr>
            <a:ln>
              <a:noFill/>
            </a:ln>
            <a:effectLst>
              <a:outerShdw blurRad="50800" dist="38100" dir="13500000" algn="br" rotWithShape="0">
                <a:prstClr val="black">
                  <a:alpha val="40000"/>
                </a:prstClr>
              </a:outerShdw>
            </a:effectLst>
          </c:spPr>
          <c:dPt>
            <c:idx val="0"/>
            <c:bubble3D val="0"/>
            <c:spPr>
              <a:solidFill>
                <a:srgbClr val="002060"/>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1-8E61-42D1-88B6-2C9194594210}"/>
              </c:ext>
            </c:extLst>
          </c:dPt>
          <c:dPt>
            <c:idx val="1"/>
            <c:bubble3D val="0"/>
            <c:spPr>
              <a:solidFill>
                <a:schemeClr val="accent1">
                  <a:lumMod val="5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3-8E61-42D1-88B6-2C9194594210}"/>
              </c:ext>
            </c:extLst>
          </c:dPt>
          <c:dPt>
            <c:idx val="2"/>
            <c:bubble3D val="0"/>
            <c:spPr>
              <a:solidFill>
                <a:schemeClr val="accent1">
                  <a:lumMod val="75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8E61-42D1-88B6-2C9194594210}"/>
              </c:ext>
            </c:extLst>
          </c:dPt>
          <c:dPt>
            <c:idx val="3"/>
            <c:bubble3D val="0"/>
            <c:spPr>
              <a:solidFill>
                <a:schemeClr val="accent1">
                  <a:lumMod val="60000"/>
                  <a:lumOff val="4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8E61-42D1-88B6-2C9194594210}"/>
              </c:ext>
            </c:extLst>
          </c:dPt>
          <c:dPt>
            <c:idx val="4"/>
            <c:bubble3D val="0"/>
            <c:spPr>
              <a:solidFill>
                <a:schemeClr val="accent1">
                  <a:lumMod val="40000"/>
                  <a:lumOff val="6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9-8E61-42D1-88B6-2C9194594210}"/>
              </c:ext>
            </c:extLst>
          </c:dPt>
          <c:dPt>
            <c:idx val="5"/>
            <c:bubble3D val="0"/>
            <c:spPr>
              <a:solidFill>
                <a:schemeClr val="accent1">
                  <a:lumMod val="20000"/>
                  <a:lumOff val="80000"/>
                </a:schemeClr>
              </a:solidFill>
              <a:ln w="19050">
                <a:no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B-8E61-42D1-88B6-2C91945942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India</c:v>
                </c:pt>
                <c:pt idx="1">
                  <c:v>United States</c:v>
                </c:pt>
                <c:pt idx="2">
                  <c:v>Chinese Mainland</c:v>
                </c:pt>
                <c:pt idx="3">
                  <c:v>Hong Kong</c:v>
                </c:pt>
                <c:pt idx="4">
                  <c:v>South Korea</c:v>
                </c:pt>
                <c:pt idx="5">
                  <c:v>Others</c:v>
                </c:pt>
              </c:strCache>
            </c:strRef>
          </c:cat>
          <c:val>
            <c:numRef>
              <c:f>Sheet1!$B$2:$B$7</c:f>
              <c:numCache>
                <c:formatCode>0%</c:formatCode>
                <c:ptCount val="6"/>
                <c:pt idx="0">
                  <c:v>0.28383604021655068</c:v>
                </c:pt>
                <c:pt idx="1">
                  <c:v>0.17246713070378963</c:v>
                </c:pt>
                <c:pt idx="2">
                  <c:v>9.2034029389017794E-2</c:v>
                </c:pt>
                <c:pt idx="3">
                  <c:v>7.7339520494972933E-2</c:v>
                </c:pt>
                <c:pt idx="4">
                  <c:v>5.877803557617943E-2</c:v>
                </c:pt>
                <c:pt idx="5">
                  <c:v>0.31554524361948955</c:v>
                </c:pt>
              </c:numCache>
            </c:numRef>
          </c:val>
          <c:extLst>
            <c:ext xmlns:c16="http://schemas.microsoft.com/office/drawing/2014/chart" uri="{C3380CC4-5D6E-409C-BE32-E72D297353CC}">
              <c16:uniqueId val="{0000000C-8E61-42D1-88B6-2C919459421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992294409759333"/>
          <c:y val="0.21480389780127687"/>
          <c:w val="0.40640037454638872"/>
          <c:h val="0.658842233763942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9D9D9"/>
      </a:solid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IN" b="1" i="1" dirty="0"/>
              <a:t>Number of IPO’s and Proceeds</a:t>
            </a:r>
            <a:br>
              <a:rPr lang="en-IN" b="1" i="1" dirty="0"/>
            </a:br>
            <a:r>
              <a:rPr lang="en-IN" sz="1000" b="0" i="1" dirty="0">
                <a:solidFill>
                  <a:schemeClr val="bg2">
                    <a:lumMod val="50000"/>
                  </a:schemeClr>
                </a:solidFill>
              </a:rPr>
              <a:t>In Units &amp; Rs</a:t>
            </a:r>
            <a:r>
              <a:rPr lang="en-IN" sz="1000" b="0" i="1" baseline="0" dirty="0">
                <a:solidFill>
                  <a:schemeClr val="bg2">
                    <a:lumMod val="50000"/>
                  </a:schemeClr>
                </a:solidFill>
              </a:rPr>
              <a:t> Crores</a:t>
            </a:r>
            <a:endParaRPr lang="en-IN" b="0" i="1" dirty="0">
              <a:solidFill>
                <a:schemeClr val="bg2">
                  <a:lumMod val="50000"/>
                </a:schemeClr>
              </a:solidFill>
            </a:endParaRPr>
          </a:p>
        </c:rich>
      </c:tx>
      <c:layout>
        <c:manualLayout>
          <c:xMode val="edge"/>
          <c:yMode val="edge"/>
          <c:x val="0.40403774085065258"/>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IN"/>
        </a:p>
      </c:txPr>
    </c:title>
    <c:autoTitleDeleted val="0"/>
    <c:plotArea>
      <c:layout>
        <c:manualLayout>
          <c:layoutTarget val="inner"/>
          <c:xMode val="edge"/>
          <c:yMode val="edge"/>
          <c:x val="2.9666884895505098E-2"/>
          <c:y val="0.10867540494458655"/>
          <c:w val="0.92853872338169041"/>
          <c:h val="0.76467924126172204"/>
        </c:manualLayout>
      </c:layout>
      <c:barChart>
        <c:barDir val="col"/>
        <c:grouping val="clustered"/>
        <c:varyColors val="0"/>
        <c:ser>
          <c:idx val="0"/>
          <c:order val="0"/>
          <c:tx>
            <c:strRef>
              <c:f>Sheet2!$E$11</c:f>
              <c:strCache>
                <c:ptCount val="1"/>
                <c:pt idx="0">
                  <c:v>Mainboard IPOs</c:v>
                </c:pt>
              </c:strCache>
            </c:strRef>
          </c:tx>
          <c:spPr>
            <a:solidFill>
              <a:schemeClr val="accent5">
                <a:lumMod val="40000"/>
                <a:lumOff val="60000"/>
              </a:schemeClr>
            </a:solidFill>
            <a:ln>
              <a:noFill/>
            </a:ln>
            <a:effectLst>
              <a:outerShdw blurRad="50800" dist="38100" dir="8100000" algn="tr" rotWithShape="0">
                <a:prstClr val="black">
                  <a:alpha val="40000"/>
                </a:prstClr>
              </a:outerShdw>
            </a:effectLst>
          </c:spPr>
          <c:invertIfNegative val="0"/>
          <c:dLbls>
            <c:dLbl>
              <c:idx val="0"/>
              <c:layout>
                <c:manualLayout>
                  <c:x val="-2.7785027895511666E-3"/>
                  <c:y val="2.4960632954482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13-43FE-A98C-8C5F40C53C14}"/>
                </c:ext>
              </c:extLst>
            </c:dLbl>
            <c:dLbl>
              <c:idx val="1"/>
              <c:layout>
                <c:manualLayout>
                  <c:x val="-5.0938629361044917E-17"/>
                  <c:y val="2.4960632954482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13-43FE-A98C-8C5F40C53C14}"/>
                </c:ext>
              </c:extLst>
            </c:dLbl>
            <c:dLbl>
              <c:idx val="2"/>
              <c:layout>
                <c:manualLayout>
                  <c:x val="-5.0938629361044917E-17"/>
                  <c:y val="1.4976379772689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13-43FE-A98C-8C5F40C53C14}"/>
                </c:ext>
              </c:extLst>
            </c:dLbl>
            <c:dLbl>
              <c:idx val="3"/>
              <c:layout>
                <c:manualLayout>
                  <c:x val="0"/>
                  <c:y val="2.4960632954482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13-43FE-A98C-8C5F40C53C14}"/>
                </c:ext>
              </c:extLst>
            </c:dLbl>
            <c:dLbl>
              <c:idx val="5"/>
              <c:layout>
                <c:manualLayout>
                  <c:x val="0"/>
                  <c:y val="1.4976379772689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13-43FE-A98C-8C5F40C53C14}"/>
                </c:ext>
              </c:extLst>
            </c:dLbl>
            <c:dLbl>
              <c:idx val="6"/>
              <c:layout>
                <c:manualLayout>
                  <c:x val="0"/>
                  <c:y val="4.9921265908964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13-43FE-A98C-8C5F40C53C1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Sheet2!$D$12:$D$18</c:f>
              <c:strCache>
                <c:ptCount val="7"/>
                <c:pt idx="0">
                  <c:v>CY19</c:v>
                </c:pt>
                <c:pt idx="1">
                  <c:v>CY20</c:v>
                </c:pt>
                <c:pt idx="2">
                  <c:v>CY21</c:v>
                </c:pt>
                <c:pt idx="3">
                  <c:v>CY22</c:v>
                </c:pt>
                <c:pt idx="4">
                  <c:v>CY23</c:v>
                </c:pt>
                <c:pt idx="5">
                  <c:v>CY24</c:v>
                </c:pt>
                <c:pt idx="6">
                  <c:v>CY25</c:v>
                </c:pt>
              </c:strCache>
            </c:strRef>
          </c:cat>
          <c:val>
            <c:numRef>
              <c:f>Sheet2!$E$12:$E$18</c:f>
              <c:numCache>
                <c:formatCode>General</c:formatCode>
                <c:ptCount val="7"/>
                <c:pt idx="0">
                  <c:v>16</c:v>
                </c:pt>
                <c:pt idx="1">
                  <c:v>13</c:v>
                </c:pt>
                <c:pt idx="2">
                  <c:v>65</c:v>
                </c:pt>
                <c:pt idx="3">
                  <c:v>43</c:v>
                </c:pt>
                <c:pt idx="4">
                  <c:v>60</c:v>
                </c:pt>
                <c:pt idx="5">
                  <c:v>93</c:v>
                </c:pt>
                <c:pt idx="6">
                  <c:v>107</c:v>
                </c:pt>
              </c:numCache>
            </c:numRef>
          </c:val>
          <c:extLst>
            <c:ext xmlns:c16="http://schemas.microsoft.com/office/drawing/2014/chart" uri="{C3380CC4-5D6E-409C-BE32-E72D297353CC}">
              <c16:uniqueId val="{00000006-AD13-43FE-A98C-8C5F40C53C14}"/>
            </c:ext>
          </c:extLst>
        </c:ser>
        <c:ser>
          <c:idx val="1"/>
          <c:order val="1"/>
          <c:tx>
            <c:strRef>
              <c:f>Sheet2!$F$11</c:f>
              <c:strCache>
                <c:ptCount val="1"/>
                <c:pt idx="0">
                  <c:v>SME IPOs</c:v>
                </c:pt>
              </c:strCache>
            </c:strRef>
          </c:tx>
          <c:spPr>
            <a:solidFill>
              <a:srgbClr val="002060"/>
            </a:solidFill>
            <a:ln>
              <a:noFill/>
            </a:ln>
            <a:effectLst>
              <a:outerShdw blurRad="50800" dist="38100" dir="8100000" algn="tr"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Sheet2!$D$12:$D$18</c:f>
              <c:strCache>
                <c:ptCount val="7"/>
                <c:pt idx="0">
                  <c:v>CY19</c:v>
                </c:pt>
                <c:pt idx="1">
                  <c:v>CY20</c:v>
                </c:pt>
                <c:pt idx="2">
                  <c:v>CY21</c:v>
                </c:pt>
                <c:pt idx="3">
                  <c:v>CY22</c:v>
                </c:pt>
                <c:pt idx="4">
                  <c:v>CY23</c:v>
                </c:pt>
                <c:pt idx="5">
                  <c:v>CY24</c:v>
                </c:pt>
                <c:pt idx="6">
                  <c:v>CY25</c:v>
                </c:pt>
              </c:strCache>
            </c:strRef>
          </c:cat>
          <c:val>
            <c:numRef>
              <c:f>Sheet2!$F$12:$F$18</c:f>
              <c:numCache>
                <c:formatCode>General</c:formatCode>
                <c:ptCount val="7"/>
                <c:pt idx="0">
                  <c:v>46</c:v>
                </c:pt>
                <c:pt idx="1">
                  <c:v>31</c:v>
                </c:pt>
                <c:pt idx="2">
                  <c:v>53</c:v>
                </c:pt>
                <c:pt idx="3">
                  <c:v>103</c:v>
                </c:pt>
                <c:pt idx="4">
                  <c:v>177</c:v>
                </c:pt>
                <c:pt idx="5">
                  <c:v>247</c:v>
                </c:pt>
                <c:pt idx="6">
                  <c:v>269</c:v>
                </c:pt>
              </c:numCache>
            </c:numRef>
          </c:val>
          <c:extLst>
            <c:ext xmlns:c16="http://schemas.microsoft.com/office/drawing/2014/chart" uri="{C3380CC4-5D6E-409C-BE32-E72D297353CC}">
              <c16:uniqueId val="{0000000E-AD13-43FE-A98C-8C5F40C53C14}"/>
            </c:ext>
          </c:extLst>
        </c:ser>
        <c:dLbls>
          <c:showLegendKey val="0"/>
          <c:showVal val="0"/>
          <c:showCatName val="0"/>
          <c:showSerName val="0"/>
          <c:showPercent val="0"/>
          <c:showBubbleSize val="0"/>
        </c:dLbls>
        <c:gapWidth val="219"/>
        <c:overlap val="-27"/>
        <c:axId val="1242116688"/>
        <c:axId val="1242100848"/>
      </c:barChart>
      <c:lineChart>
        <c:grouping val="standard"/>
        <c:varyColors val="0"/>
        <c:ser>
          <c:idx val="2"/>
          <c:order val="2"/>
          <c:tx>
            <c:strRef>
              <c:f>Sheet2!$G$11</c:f>
              <c:strCache>
                <c:ptCount val="1"/>
                <c:pt idx="0">
                  <c:v>Proceeds of the Issue (₹ Cr)</c:v>
                </c:pt>
              </c:strCache>
            </c:strRef>
          </c:tx>
          <c:spPr>
            <a:ln w="19050" cap="rnd">
              <a:solidFill>
                <a:srgbClr val="0070C0"/>
              </a:solidFill>
              <a:prstDash val="solid"/>
              <a:round/>
            </a:ln>
            <a:effectLst/>
          </c:spPr>
          <c:marker>
            <c:symbol val="circle"/>
            <c:size val="5"/>
            <c:spPr>
              <a:solidFill>
                <a:srgbClr val="0070C0"/>
              </a:solidFill>
              <a:ln w="9525">
                <a:noFill/>
              </a:ln>
              <a:effectLst/>
            </c:spPr>
          </c:marker>
          <c:dLbls>
            <c:dLbl>
              <c:idx val="0"/>
              <c:layout>
                <c:manualLayout>
                  <c:x val="-3.6585541690576082E-2"/>
                  <c:y val="-5.3936245565858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13-43FE-A98C-8C5F40C53C14}"/>
                </c:ext>
              </c:extLst>
            </c:dLbl>
            <c:dLbl>
              <c:idx val="1"/>
              <c:layout>
                <c:manualLayout>
                  <c:x val="-3.3480317821927515E-2"/>
                  <c:y val="-4.9562321714089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74-47BE-933F-3C7254CE2BDD}"/>
                </c:ext>
              </c:extLst>
            </c:dLbl>
            <c:dLbl>
              <c:idx val="3"/>
              <c:layout>
                <c:manualLayout>
                  <c:x val="-2.6714885622691417E-2"/>
                  <c:y val="-5.4540210866086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13-43FE-A98C-8C5F40C53C14}"/>
                </c:ext>
              </c:extLst>
            </c:dLbl>
            <c:dLbl>
              <c:idx val="4"/>
              <c:layout>
                <c:manualLayout>
                  <c:x val="-4.261933912973951E-2"/>
                  <c:y val="-4.0622205767046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13-43FE-A98C-8C5F40C53C14}"/>
                </c:ext>
              </c:extLst>
            </c:dLbl>
            <c:dLbl>
              <c:idx val="5"/>
              <c:layout>
                <c:manualLayout>
                  <c:x val="-4.7878529064625419E-2"/>
                  <c:y val="-1.1979037434117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13-43FE-A98C-8C5F40C53C14}"/>
                </c:ext>
              </c:extLst>
            </c:dLbl>
            <c:dLbl>
              <c:idx val="6"/>
              <c:layout>
                <c:manualLayout>
                  <c:x val="-1.5692773905929162E-2"/>
                  <c:y val="-4.9589839659720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D13-43FE-A98C-8C5F40C53C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Sheet2!$D$12:$D$18</c:f>
              <c:strCache>
                <c:ptCount val="7"/>
                <c:pt idx="0">
                  <c:v>CY19</c:v>
                </c:pt>
                <c:pt idx="1">
                  <c:v>CY20</c:v>
                </c:pt>
                <c:pt idx="2">
                  <c:v>CY21</c:v>
                </c:pt>
                <c:pt idx="3">
                  <c:v>CY22</c:v>
                </c:pt>
                <c:pt idx="4">
                  <c:v>CY23</c:v>
                </c:pt>
                <c:pt idx="5">
                  <c:v>CY24</c:v>
                </c:pt>
                <c:pt idx="6">
                  <c:v>CY25</c:v>
                </c:pt>
              </c:strCache>
            </c:strRef>
          </c:cat>
          <c:val>
            <c:numRef>
              <c:f>Sheet2!$G$12:$G$18</c:f>
              <c:numCache>
                <c:formatCode>#,##0</c:formatCode>
                <c:ptCount val="7"/>
                <c:pt idx="0">
                  <c:v>17764</c:v>
                </c:pt>
                <c:pt idx="1">
                  <c:v>31005</c:v>
                </c:pt>
                <c:pt idx="2">
                  <c:v>124695</c:v>
                </c:pt>
                <c:pt idx="3">
                  <c:v>61934</c:v>
                </c:pt>
                <c:pt idx="4">
                  <c:v>57803</c:v>
                </c:pt>
                <c:pt idx="5">
                  <c:v>189898</c:v>
                </c:pt>
                <c:pt idx="6">
                  <c:v>195501</c:v>
                </c:pt>
              </c:numCache>
            </c:numRef>
          </c:val>
          <c:smooth val="1"/>
          <c:extLst>
            <c:ext xmlns:c16="http://schemas.microsoft.com/office/drawing/2014/chart" uri="{C3380CC4-5D6E-409C-BE32-E72D297353CC}">
              <c16:uniqueId val="{00000015-AD13-43FE-A98C-8C5F40C53C14}"/>
            </c:ext>
          </c:extLst>
        </c:ser>
        <c:dLbls>
          <c:showLegendKey val="0"/>
          <c:showVal val="0"/>
          <c:showCatName val="0"/>
          <c:showSerName val="0"/>
          <c:showPercent val="0"/>
          <c:showBubbleSize val="0"/>
        </c:dLbls>
        <c:marker val="1"/>
        <c:smooth val="0"/>
        <c:axId val="1242124848"/>
        <c:axId val="1242123888"/>
      </c:lineChart>
      <c:catAx>
        <c:axId val="124211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1" u="none" strike="noStrike" kern="1200" baseline="0">
                <a:solidFill>
                  <a:schemeClr val="tx1"/>
                </a:solidFill>
                <a:latin typeface="Aptos (Body)"/>
                <a:ea typeface="+mn-ea"/>
                <a:cs typeface="+mn-cs"/>
              </a:defRPr>
            </a:pPr>
            <a:endParaRPr lang="en-US"/>
          </a:p>
        </c:txPr>
        <c:crossAx val="1242100848"/>
        <c:crosses val="autoZero"/>
        <c:auto val="1"/>
        <c:lblAlgn val="ctr"/>
        <c:lblOffset val="100"/>
        <c:noMultiLvlLbl val="0"/>
      </c:catAx>
      <c:valAx>
        <c:axId val="1242100848"/>
        <c:scaling>
          <c:orientation val="minMax"/>
          <c:max val="5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bg1"/>
                </a:solidFill>
                <a:latin typeface="+mn-lt"/>
                <a:ea typeface="+mn-ea"/>
                <a:cs typeface="+mn-cs"/>
              </a:defRPr>
            </a:pPr>
            <a:endParaRPr lang="en-US"/>
          </a:p>
        </c:txPr>
        <c:crossAx val="1242116688"/>
        <c:crosses val="autoZero"/>
        <c:crossBetween val="between"/>
      </c:valAx>
      <c:valAx>
        <c:axId val="1242123888"/>
        <c:scaling>
          <c:orientation val="minMax"/>
          <c:max val="24000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en-US"/>
          </a:p>
        </c:txPr>
        <c:crossAx val="1242124848"/>
        <c:crosses val="max"/>
        <c:crossBetween val="between"/>
      </c:valAx>
      <c:catAx>
        <c:axId val="1242124848"/>
        <c:scaling>
          <c:orientation val="minMax"/>
        </c:scaling>
        <c:delete val="1"/>
        <c:axPos val="b"/>
        <c:numFmt formatCode="General" sourceLinked="1"/>
        <c:majorTickMark val="out"/>
        <c:minorTickMark val="none"/>
        <c:tickLblPos val="nextTo"/>
        <c:crossAx val="1242123888"/>
        <c:crosses val="autoZero"/>
        <c:auto val="1"/>
        <c:lblAlgn val="ctr"/>
        <c:lblOffset val="100"/>
        <c:noMultiLvlLbl val="0"/>
      </c:catAx>
      <c:spPr>
        <a:noFill/>
        <a:ln>
          <a:noFill/>
        </a:ln>
        <a:effectLst/>
      </c:spPr>
    </c:plotArea>
    <c:legend>
      <c:legendPos val="b"/>
      <c:layout>
        <c:manualLayout>
          <c:xMode val="edge"/>
          <c:yMode val="edge"/>
          <c:x val="7.2576385192255604E-3"/>
          <c:y val="0.94191744813867573"/>
          <c:w val="0.9662226287669119"/>
          <c:h val="5.8082551861324237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Aptos (Body)"/>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D9D9D9"/>
      </a:solidFill>
      <a:prstDash val="soli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D878_F9E63BB5.xml><?xml version="1.0" encoding="utf-8"?>
<p188:cmLst xmlns:a="http://schemas.openxmlformats.org/drawingml/2006/main" xmlns:r="http://schemas.openxmlformats.org/officeDocument/2006/relationships" xmlns:p188="http://schemas.microsoft.com/office/powerpoint/2018/8/main">
  <p188:cm id="{040F8A5D-7AB7-4375-9049-712E8943849B}" authorId="{D82884CB-4B07-FC84-1AD7-7D4B7DFDC728}" status="resolved" created="2026-01-08T17:19:55.397" complete="100000">
    <ac:txMkLst xmlns:ac="http://schemas.microsoft.com/office/drawing/2013/main/command">
      <pc:docMk xmlns:pc="http://schemas.microsoft.com/office/powerpoint/2013/main/command"/>
      <pc:sldMk xmlns:pc="http://schemas.microsoft.com/office/powerpoint/2013/main/command" cId="4192615349" sldId="2145704056"/>
      <ac:spMk id="2" creationId="{079700FE-39E8-7F42-7DFA-D968A5CA35A0}"/>
      <ac:txMk cp="0" len="39">
        <ac:context len="40" hash="3747865782"/>
      </ac:txMk>
    </ac:txMkLst>
    <p188:pos x="7433733" y="372533"/>
    <p188:txBody>
      <a:bodyPr/>
      <a:lstStyle/>
      <a:p>
        <a:r>
          <a:rPr lang="en-IN"/>
          <a:t>We should add a foot line to cover 2 aspects - a) entire funds raised through fresh issue monitored by the monitoring agency and b) Apart from fresh issue, the existing shareholders can do an Offer for Sale (minimum 12 months holding at the time of the filing of the DRHP)</a:t>
        </a:r>
      </a:p>
    </p188:txBody>
  </p188:cm>
</p188:cmLst>
</file>

<file path=ppt/comments/modernComment_7FE4D87B_14D0BD3E.xml><?xml version="1.0" encoding="utf-8"?>
<p188:cmLst xmlns:a="http://schemas.openxmlformats.org/drawingml/2006/main" xmlns:r="http://schemas.openxmlformats.org/officeDocument/2006/relationships" xmlns:p188="http://schemas.microsoft.com/office/powerpoint/2018/8/main">
  <p188:cm id="{D3ABCCE3-631C-4811-8EC8-0C48FFAAED62}" authorId="{D82884CB-4B07-FC84-1AD7-7D4B7DFDC728}" status="resolved" created="2026-01-08T17:24:58.913" complete="100000">
    <ac:txMkLst xmlns:ac="http://schemas.microsoft.com/office/drawing/2013/main/command">
      <pc:docMk xmlns:pc="http://schemas.microsoft.com/office/powerpoint/2013/main/command"/>
      <pc:sldMk xmlns:pc="http://schemas.microsoft.com/office/powerpoint/2013/main/command" cId="349224254" sldId="2145704059"/>
      <ac:spMk id="27" creationId="{6186D062-B469-EC68-8E90-8ACD1F54FF3C}"/>
      <ac:txMk cp="1" len="27">
        <ac:context len="31" hash="978161818"/>
      </ac:txMk>
    </ac:txMkLst>
    <p188:pos x="1116415" y="463724"/>
    <p188:txBody>
      <a:bodyPr/>
      <a:lstStyle/>
      <a:p>
        <a:r>
          <a:rPr lang="en-IN"/>
          <a:t>Any close relative of promoter if director, or KMP/SMP or holds more than 10% will be defined as promoter</a:t>
        </a:r>
      </a:p>
    </p188:txBody>
  </p188:cm>
</p188:cmLst>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BC6B7-6F06-45ED-81BF-523B90317556}" type="doc">
      <dgm:prSet loTypeId="urn:microsoft.com/office/officeart/2005/8/layout/process1" loCatId="process" qsTypeId="urn:microsoft.com/office/officeart/2005/8/quickstyle/simple1" qsCatId="simple" csTypeId="urn:microsoft.com/office/officeart/2005/8/colors/accent5_4" csCatId="accent5" phldr="1"/>
      <dgm:spPr/>
      <dgm:t>
        <a:bodyPr/>
        <a:lstStyle/>
        <a:p>
          <a:endParaRPr lang="en-IN"/>
        </a:p>
      </dgm:t>
    </dgm:pt>
    <dgm:pt modelId="{D5313907-B323-4FB4-9A0B-1B2E40A8256F}">
      <dgm:prSet phldrT="[Text]" phldr="0" custT="1"/>
      <dgm:spPr>
        <a:solidFill>
          <a:srgbClr val="002060"/>
        </a:solidFill>
        <a:ln>
          <a:noFill/>
        </a:ln>
        <a:effectLst>
          <a:outerShdw blurRad="50800" dist="38100" dir="8100000" algn="tr" rotWithShape="0">
            <a:prstClr val="black">
              <a:alpha val="40000"/>
            </a:prstClr>
          </a:outerShdw>
        </a:effectLst>
      </dgm:spPr>
      <dgm:t>
        <a:bodyPr/>
        <a:lstStyle/>
        <a:p>
          <a:r>
            <a:rPr lang="en-IN" sz="1400" b="1" i="1" dirty="0">
              <a:latin typeface="Aptos (Body)"/>
              <a:cs typeface="Times New Roman" panose="02020603050405020304" pitchFamily="18" charset="0"/>
            </a:rPr>
            <a:t>Consolidated IGAAP financials</a:t>
          </a:r>
        </a:p>
      </dgm:t>
    </dgm:pt>
    <dgm:pt modelId="{FF2B79CF-70F5-4BE4-A206-4853F65100DB}" type="parTrans" cxnId="{BD32DE15-9489-4E13-A3A2-4FF16279C5C5}">
      <dgm:prSet/>
      <dgm:spPr/>
      <dgm:t>
        <a:bodyPr/>
        <a:lstStyle/>
        <a:p>
          <a:endParaRPr lang="en-IN" sz="1400">
            <a:latin typeface="Aptos (Body)"/>
            <a:cs typeface="Times New Roman" panose="02020603050405020304" pitchFamily="18" charset="0"/>
          </a:endParaRPr>
        </a:p>
      </dgm:t>
    </dgm:pt>
    <dgm:pt modelId="{EEFA8E57-D74F-41BE-A171-BB39DE9215A1}" type="sibTrans" cxnId="{BD32DE15-9489-4E13-A3A2-4FF16279C5C5}">
      <dgm:prSet custT="1"/>
      <dgm:spPr>
        <a:solidFill>
          <a:schemeClr val="bg1"/>
        </a:solidFill>
        <a:ln w="19050">
          <a:solidFill>
            <a:srgbClr val="002060"/>
          </a:solidFill>
        </a:ln>
        <a:effectLst>
          <a:outerShdw blurRad="50800" dist="38100" dir="8100000" algn="tr" rotWithShape="0">
            <a:prstClr val="black">
              <a:alpha val="40000"/>
            </a:prstClr>
          </a:outerShdw>
        </a:effectLst>
      </dgm:spPr>
      <dgm:t>
        <a:bodyPr/>
        <a:lstStyle/>
        <a:p>
          <a:endParaRPr lang="en-IN" sz="1400" dirty="0">
            <a:latin typeface="Aptos (Body)"/>
            <a:cs typeface="Times New Roman" panose="02020603050405020304" pitchFamily="18" charset="0"/>
          </a:endParaRPr>
        </a:p>
      </dgm:t>
    </dgm:pt>
    <dgm:pt modelId="{7D1DD2FD-A549-4FD0-AF9F-474657BDB191}">
      <dgm:prSet phldrT="[Text]" custT="1"/>
      <dgm:spPr>
        <a:solidFill>
          <a:srgbClr val="002060"/>
        </a:solidFill>
        <a:ln>
          <a:noFill/>
        </a:ln>
        <a:effectLst>
          <a:outerShdw blurRad="50800" dist="38100" dir="8100000" algn="tr" rotWithShape="0">
            <a:prstClr val="black">
              <a:alpha val="40000"/>
            </a:prstClr>
          </a:outerShdw>
        </a:effectLst>
      </dgm:spPr>
      <dgm:t>
        <a:bodyPr/>
        <a:lstStyle/>
        <a:p>
          <a:r>
            <a:rPr lang="en-IN" sz="1400" b="1" i="1" dirty="0">
              <a:latin typeface="Aptos (Body)"/>
              <a:cs typeface="Times New Roman" panose="02020603050405020304" pitchFamily="18" charset="0"/>
            </a:rPr>
            <a:t>Consolidated Statutory audited Ind AS financials</a:t>
          </a:r>
        </a:p>
      </dgm:t>
    </dgm:pt>
    <dgm:pt modelId="{7D9F477E-6939-48E1-A09C-1B92A7ACE050}" type="parTrans" cxnId="{C7503706-A872-431F-B679-9F9EED16AD00}">
      <dgm:prSet/>
      <dgm:spPr/>
      <dgm:t>
        <a:bodyPr/>
        <a:lstStyle/>
        <a:p>
          <a:endParaRPr lang="en-IN" sz="1400">
            <a:latin typeface="Aptos (Body)"/>
            <a:cs typeface="Times New Roman" panose="02020603050405020304" pitchFamily="18" charset="0"/>
          </a:endParaRPr>
        </a:p>
      </dgm:t>
    </dgm:pt>
    <dgm:pt modelId="{A9BCBA98-E2FB-46EA-A2B7-840BC5DAE311}" type="sibTrans" cxnId="{C7503706-A872-431F-B679-9F9EED16AD00}">
      <dgm:prSet custT="1"/>
      <dgm:spPr>
        <a:solidFill>
          <a:schemeClr val="bg1"/>
        </a:solidFill>
        <a:ln w="19050">
          <a:solidFill>
            <a:srgbClr val="002060"/>
          </a:solidFill>
        </a:ln>
        <a:effectLst>
          <a:outerShdw blurRad="50800" dist="38100" dir="8100000" algn="tr" rotWithShape="0">
            <a:prstClr val="black">
              <a:alpha val="40000"/>
            </a:prstClr>
          </a:outerShdw>
        </a:effectLst>
      </dgm:spPr>
      <dgm:t>
        <a:bodyPr/>
        <a:lstStyle/>
        <a:p>
          <a:endParaRPr lang="en-IN" sz="1400" dirty="0">
            <a:latin typeface="Aptos (Body)"/>
            <a:cs typeface="Times New Roman" panose="02020603050405020304" pitchFamily="18" charset="0"/>
          </a:endParaRPr>
        </a:p>
      </dgm:t>
    </dgm:pt>
    <dgm:pt modelId="{9DB229A8-41B2-4354-8D68-0A330C0F06C6}">
      <dgm:prSet phldrT="[Text]" phldr="0" custT="1"/>
      <dgm:spPr>
        <a:solidFill>
          <a:srgbClr val="002060"/>
        </a:solidFill>
        <a:ln>
          <a:noFill/>
        </a:ln>
        <a:effectLst>
          <a:outerShdw blurRad="50800" dist="38100" dir="8100000" algn="tr" rotWithShape="0">
            <a:prstClr val="black">
              <a:alpha val="40000"/>
            </a:prstClr>
          </a:outerShdw>
        </a:effectLst>
      </dgm:spPr>
      <dgm:t>
        <a:bodyPr/>
        <a:lstStyle/>
        <a:p>
          <a:r>
            <a:rPr lang="en-IN" sz="1400" b="1" i="1" dirty="0">
              <a:latin typeface="Aptos (Body)"/>
              <a:cs typeface="Times New Roman" panose="02020603050405020304" pitchFamily="18" charset="0"/>
            </a:rPr>
            <a:t>Restatement adjustments </a:t>
          </a:r>
        </a:p>
      </dgm:t>
    </dgm:pt>
    <dgm:pt modelId="{BD777963-D040-45DA-9CF3-4DB901DFA6B2}" type="parTrans" cxnId="{F75454A8-925B-423E-AAA9-1CEDDE4AEA18}">
      <dgm:prSet/>
      <dgm:spPr/>
      <dgm:t>
        <a:bodyPr/>
        <a:lstStyle/>
        <a:p>
          <a:endParaRPr lang="en-IN" sz="1400">
            <a:latin typeface="Aptos (Body)"/>
            <a:cs typeface="Times New Roman" panose="02020603050405020304" pitchFamily="18" charset="0"/>
          </a:endParaRPr>
        </a:p>
      </dgm:t>
    </dgm:pt>
    <dgm:pt modelId="{C334D7D1-868E-4F27-A2D2-3B1D4D58302D}" type="sibTrans" cxnId="{F75454A8-925B-423E-AAA9-1CEDDE4AEA18}">
      <dgm:prSet custT="1"/>
      <dgm:spPr>
        <a:solidFill>
          <a:schemeClr val="bg1"/>
        </a:solidFill>
        <a:ln w="19050">
          <a:solidFill>
            <a:srgbClr val="002060"/>
          </a:solidFill>
        </a:ln>
        <a:effectLst>
          <a:outerShdw blurRad="50800" dist="38100" dir="8100000" algn="tr" rotWithShape="0">
            <a:prstClr val="black">
              <a:alpha val="40000"/>
            </a:prstClr>
          </a:outerShdw>
        </a:effectLst>
      </dgm:spPr>
      <dgm:t>
        <a:bodyPr/>
        <a:lstStyle/>
        <a:p>
          <a:endParaRPr lang="en-IN" sz="1400" dirty="0">
            <a:latin typeface="Aptos (Body)"/>
            <a:cs typeface="Times New Roman" panose="02020603050405020304" pitchFamily="18" charset="0"/>
          </a:endParaRPr>
        </a:p>
      </dgm:t>
    </dgm:pt>
    <dgm:pt modelId="{28BDB362-749E-4754-A41C-EAFBBAC26FBA}">
      <dgm:prSet custT="1"/>
      <dgm:spPr>
        <a:solidFill>
          <a:srgbClr val="002060"/>
        </a:solidFill>
        <a:ln>
          <a:noFill/>
        </a:ln>
        <a:effectLst>
          <a:outerShdw blurRad="50800" dist="38100" dir="8100000" algn="tr" rotWithShape="0">
            <a:prstClr val="black">
              <a:alpha val="40000"/>
            </a:prstClr>
          </a:outerShdw>
        </a:effectLst>
      </dgm:spPr>
      <dgm:t>
        <a:bodyPr/>
        <a:lstStyle/>
        <a:p>
          <a:r>
            <a:rPr lang="en-IN" sz="1400" b="1" i="1" dirty="0">
              <a:latin typeface="Aptos (Body)"/>
              <a:cs typeface="Times New Roman" panose="02020603050405020304" pitchFamily="18" charset="0"/>
            </a:rPr>
            <a:t>Additional disclosures as per SEBI ICDR</a:t>
          </a:r>
        </a:p>
      </dgm:t>
    </dgm:pt>
    <dgm:pt modelId="{1B54E5CE-66B4-4029-BE22-917819653EC6}" type="parTrans" cxnId="{2376A20B-27E7-494A-8F12-EC0F33E82B17}">
      <dgm:prSet/>
      <dgm:spPr/>
      <dgm:t>
        <a:bodyPr/>
        <a:lstStyle/>
        <a:p>
          <a:endParaRPr lang="en-IN" sz="1400">
            <a:latin typeface="Aptos (Body)"/>
            <a:cs typeface="Times New Roman" panose="02020603050405020304" pitchFamily="18" charset="0"/>
          </a:endParaRPr>
        </a:p>
      </dgm:t>
    </dgm:pt>
    <dgm:pt modelId="{68272571-F7BA-4811-9007-C4D164ECECA7}" type="sibTrans" cxnId="{2376A20B-27E7-494A-8F12-EC0F33E82B17}">
      <dgm:prSet custT="1"/>
      <dgm:spPr>
        <a:solidFill>
          <a:schemeClr val="bg1"/>
        </a:solidFill>
        <a:ln w="19050">
          <a:solidFill>
            <a:srgbClr val="002060"/>
          </a:solidFill>
        </a:ln>
        <a:effectLst>
          <a:outerShdw blurRad="50800" dist="38100" dir="8100000" algn="tr" rotWithShape="0">
            <a:prstClr val="black">
              <a:alpha val="40000"/>
            </a:prstClr>
          </a:outerShdw>
        </a:effectLst>
      </dgm:spPr>
      <dgm:t>
        <a:bodyPr/>
        <a:lstStyle/>
        <a:p>
          <a:endParaRPr lang="en-IN" sz="1400" dirty="0">
            <a:latin typeface="Aptos (Body)"/>
            <a:cs typeface="Times New Roman" panose="02020603050405020304" pitchFamily="18" charset="0"/>
          </a:endParaRPr>
        </a:p>
      </dgm:t>
    </dgm:pt>
    <dgm:pt modelId="{8BA5738F-3AE4-4867-A3A3-A75AE8B69F13}">
      <dgm:prSet custT="1"/>
      <dgm:spPr>
        <a:solidFill>
          <a:srgbClr val="002060"/>
        </a:solidFill>
        <a:ln>
          <a:noFill/>
        </a:ln>
        <a:effectLst>
          <a:outerShdw blurRad="50800" dist="38100" dir="8100000" algn="tr" rotWithShape="0">
            <a:prstClr val="black">
              <a:alpha val="40000"/>
            </a:prstClr>
          </a:outerShdw>
        </a:effectLst>
      </dgm:spPr>
      <dgm:t>
        <a:bodyPr/>
        <a:lstStyle/>
        <a:p>
          <a:r>
            <a:rPr lang="en-IN" sz="1400" b="1" i="1" dirty="0">
              <a:latin typeface="Aptos (Body)"/>
              <a:cs typeface="Times New Roman" panose="02020603050405020304" pitchFamily="18" charset="0"/>
            </a:rPr>
            <a:t>Consolidated Restated Financial Statements</a:t>
          </a:r>
        </a:p>
      </dgm:t>
    </dgm:pt>
    <dgm:pt modelId="{072A5BE2-4902-451C-A842-976AE7FEB4F0}" type="parTrans" cxnId="{7F435566-4450-4B2E-A1DF-EE7910907B92}">
      <dgm:prSet/>
      <dgm:spPr/>
      <dgm:t>
        <a:bodyPr/>
        <a:lstStyle/>
        <a:p>
          <a:endParaRPr lang="en-IN" sz="1400">
            <a:latin typeface="Aptos (Body)"/>
            <a:cs typeface="Times New Roman" panose="02020603050405020304" pitchFamily="18" charset="0"/>
          </a:endParaRPr>
        </a:p>
      </dgm:t>
    </dgm:pt>
    <dgm:pt modelId="{A837FD2A-7489-4BD0-B1B9-C76C3E149EB4}" type="sibTrans" cxnId="{7F435566-4450-4B2E-A1DF-EE7910907B92}">
      <dgm:prSet/>
      <dgm:spPr/>
      <dgm:t>
        <a:bodyPr/>
        <a:lstStyle/>
        <a:p>
          <a:endParaRPr lang="en-IN" sz="1400">
            <a:latin typeface="Aptos (Body)"/>
            <a:cs typeface="Times New Roman" panose="02020603050405020304" pitchFamily="18" charset="0"/>
          </a:endParaRPr>
        </a:p>
      </dgm:t>
    </dgm:pt>
    <dgm:pt modelId="{99CF3149-AC85-413D-836C-A856D0E9264F}" type="pres">
      <dgm:prSet presAssocID="{E6DBC6B7-6F06-45ED-81BF-523B90317556}" presName="Name0" presStyleCnt="0">
        <dgm:presLayoutVars>
          <dgm:dir/>
          <dgm:resizeHandles val="exact"/>
        </dgm:presLayoutVars>
      </dgm:prSet>
      <dgm:spPr/>
    </dgm:pt>
    <dgm:pt modelId="{C72243A0-DC65-451F-A2B1-7BB844CB658A}" type="pres">
      <dgm:prSet presAssocID="{D5313907-B323-4FB4-9A0B-1B2E40A8256F}" presName="node" presStyleLbl="node1" presStyleIdx="0" presStyleCnt="5">
        <dgm:presLayoutVars>
          <dgm:bulletEnabled val="1"/>
        </dgm:presLayoutVars>
      </dgm:prSet>
      <dgm:spPr/>
    </dgm:pt>
    <dgm:pt modelId="{262674E2-DB2E-4EA6-8C39-0D4EED88E45F}" type="pres">
      <dgm:prSet presAssocID="{EEFA8E57-D74F-41BE-A171-BB39DE9215A1}" presName="sibTrans" presStyleLbl="sibTrans2D1" presStyleIdx="0" presStyleCnt="4"/>
      <dgm:spPr/>
    </dgm:pt>
    <dgm:pt modelId="{99283400-828A-407F-8852-E204AE19CD68}" type="pres">
      <dgm:prSet presAssocID="{EEFA8E57-D74F-41BE-A171-BB39DE9215A1}" presName="connectorText" presStyleLbl="sibTrans2D1" presStyleIdx="0" presStyleCnt="4"/>
      <dgm:spPr/>
    </dgm:pt>
    <dgm:pt modelId="{5E411DE6-7433-4248-9461-BABFA2843BA8}" type="pres">
      <dgm:prSet presAssocID="{7D1DD2FD-A549-4FD0-AF9F-474657BDB191}" presName="node" presStyleLbl="node1" presStyleIdx="1" presStyleCnt="5">
        <dgm:presLayoutVars>
          <dgm:bulletEnabled val="1"/>
        </dgm:presLayoutVars>
      </dgm:prSet>
      <dgm:spPr/>
    </dgm:pt>
    <dgm:pt modelId="{A45CAA8E-231E-4F9E-9B97-0C644154762D}" type="pres">
      <dgm:prSet presAssocID="{A9BCBA98-E2FB-46EA-A2B7-840BC5DAE311}" presName="sibTrans" presStyleLbl="sibTrans2D1" presStyleIdx="1" presStyleCnt="4"/>
      <dgm:spPr/>
    </dgm:pt>
    <dgm:pt modelId="{943AE31E-5D78-40BA-97BC-F3233E8C60A9}" type="pres">
      <dgm:prSet presAssocID="{A9BCBA98-E2FB-46EA-A2B7-840BC5DAE311}" presName="connectorText" presStyleLbl="sibTrans2D1" presStyleIdx="1" presStyleCnt="4"/>
      <dgm:spPr/>
    </dgm:pt>
    <dgm:pt modelId="{C5C3BDCA-93F6-415C-AA97-A8CCBF776671}" type="pres">
      <dgm:prSet presAssocID="{9DB229A8-41B2-4354-8D68-0A330C0F06C6}" presName="node" presStyleLbl="node1" presStyleIdx="2" presStyleCnt="5">
        <dgm:presLayoutVars>
          <dgm:bulletEnabled val="1"/>
        </dgm:presLayoutVars>
      </dgm:prSet>
      <dgm:spPr/>
    </dgm:pt>
    <dgm:pt modelId="{0DE90D4F-9846-42AF-8090-3C5AD927DD32}" type="pres">
      <dgm:prSet presAssocID="{C334D7D1-868E-4F27-A2D2-3B1D4D58302D}" presName="sibTrans" presStyleLbl="sibTrans2D1" presStyleIdx="2" presStyleCnt="4"/>
      <dgm:spPr/>
    </dgm:pt>
    <dgm:pt modelId="{82AFABB4-D91B-474C-8948-DDF682917801}" type="pres">
      <dgm:prSet presAssocID="{C334D7D1-868E-4F27-A2D2-3B1D4D58302D}" presName="connectorText" presStyleLbl="sibTrans2D1" presStyleIdx="2" presStyleCnt="4"/>
      <dgm:spPr/>
    </dgm:pt>
    <dgm:pt modelId="{03A0585C-B8BE-4A9A-B425-CAE9EC75E2B8}" type="pres">
      <dgm:prSet presAssocID="{28BDB362-749E-4754-A41C-EAFBBAC26FBA}" presName="node" presStyleLbl="node1" presStyleIdx="3" presStyleCnt="5">
        <dgm:presLayoutVars>
          <dgm:bulletEnabled val="1"/>
        </dgm:presLayoutVars>
      </dgm:prSet>
      <dgm:spPr/>
    </dgm:pt>
    <dgm:pt modelId="{B9A56EA1-C665-4D55-829C-644836D742CB}" type="pres">
      <dgm:prSet presAssocID="{68272571-F7BA-4811-9007-C4D164ECECA7}" presName="sibTrans" presStyleLbl="sibTrans2D1" presStyleIdx="3" presStyleCnt="4"/>
      <dgm:spPr/>
    </dgm:pt>
    <dgm:pt modelId="{92103BB2-6ED8-45BA-8355-0DB9CC596A05}" type="pres">
      <dgm:prSet presAssocID="{68272571-F7BA-4811-9007-C4D164ECECA7}" presName="connectorText" presStyleLbl="sibTrans2D1" presStyleIdx="3" presStyleCnt="4"/>
      <dgm:spPr/>
    </dgm:pt>
    <dgm:pt modelId="{456C1FAE-758A-44B2-B1BA-B544A6C16AC3}" type="pres">
      <dgm:prSet presAssocID="{8BA5738F-3AE4-4867-A3A3-A75AE8B69F13}" presName="node" presStyleLbl="node1" presStyleIdx="4" presStyleCnt="5">
        <dgm:presLayoutVars>
          <dgm:bulletEnabled val="1"/>
        </dgm:presLayoutVars>
      </dgm:prSet>
      <dgm:spPr/>
    </dgm:pt>
  </dgm:ptLst>
  <dgm:cxnLst>
    <dgm:cxn modelId="{96856703-36CD-42A0-B60F-B69A6A0D3CB2}" type="presOf" srcId="{A9BCBA98-E2FB-46EA-A2B7-840BC5DAE311}" destId="{943AE31E-5D78-40BA-97BC-F3233E8C60A9}" srcOrd="1" destOrd="0" presId="urn:microsoft.com/office/officeart/2005/8/layout/process1"/>
    <dgm:cxn modelId="{C7503706-A872-431F-B679-9F9EED16AD00}" srcId="{E6DBC6B7-6F06-45ED-81BF-523B90317556}" destId="{7D1DD2FD-A549-4FD0-AF9F-474657BDB191}" srcOrd="1" destOrd="0" parTransId="{7D9F477E-6939-48E1-A09C-1B92A7ACE050}" sibTransId="{A9BCBA98-E2FB-46EA-A2B7-840BC5DAE311}"/>
    <dgm:cxn modelId="{2376A20B-27E7-494A-8F12-EC0F33E82B17}" srcId="{E6DBC6B7-6F06-45ED-81BF-523B90317556}" destId="{28BDB362-749E-4754-A41C-EAFBBAC26FBA}" srcOrd="3" destOrd="0" parTransId="{1B54E5CE-66B4-4029-BE22-917819653EC6}" sibTransId="{68272571-F7BA-4811-9007-C4D164ECECA7}"/>
    <dgm:cxn modelId="{BD32DE15-9489-4E13-A3A2-4FF16279C5C5}" srcId="{E6DBC6B7-6F06-45ED-81BF-523B90317556}" destId="{D5313907-B323-4FB4-9A0B-1B2E40A8256F}" srcOrd="0" destOrd="0" parTransId="{FF2B79CF-70F5-4BE4-A206-4853F65100DB}" sibTransId="{EEFA8E57-D74F-41BE-A171-BB39DE9215A1}"/>
    <dgm:cxn modelId="{DA832920-2158-4E62-BC32-65CF22B18A2A}" type="presOf" srcId="{68272571-F7BA-4811-9007-C4D164ECECA7}" destId="{92103BB2-6ED8-45BA-8355-0DB9CC596A05}" srcOrd="1" destOrd="0" presId="urn:microsoft.com/office/officeart/2005/8/layout/process1"/>
    <dgm:cxn modelId="{2910A633-48FB-422A-B8A3-19DA0ADB6C8D}" type="presOf" srcId="{C334D7D1-868E-4F27-A2D2-3B1D4D58302D}" destId="{0DE90D4F-9846-42AF-8090-3C5AD927DD32}" srcOrd="0" destOrd="0" presId="urn:microsoft.com/office/officeart/2005/8/layout/process1"/>
    <dgm:cxn modelId="{B5C38F40-320C-48EF-B48E-61C63D1CE9B0}" type="presOf" srcId="{9DB229A8-41B2-4354-8D68-0A330C0F06C6}" destId="{C5C3BDCA-93F6-415C-AA97-A8CCBF776671}" srcOrd="0" destOrd="0" presId="urn:microsoft.com/office/officeart/2005/8/layout/process1"/>
    <dgm:cxn modelId="{7F435566-4450-4B2E-A1DF-EE7910907B92}" srcId="{E6DBC6B7-6F06-45ED-81BF-523B90317556}" destId="{8BA5738F-3AE4-4867-A3A3-A75AE8B69F13}" srcOrd="4" destOrd="0" parTransId="{072A5BE2-4902-451C-A842-976AE7FEB4F0}" sibTransId="{A837FD2A-7489-4BD0-B1B9-C76C3E149EB4}"/>
    <dgm:cxn modelId="{A07ECB4E-930D-4542-83C3-BE912487B8AB}" type="presOf" srcId="{28BDB362-749E-4754-A41C-EAFBBAC26FBA}" destId="{03A0585C-B8BE-4A9A-B425-CAE9EC75E2B8}" srcOrd="0" destOrd="0" presId="urn:microsoft.com/office/officeart/2005/8/layout/process1"/>
    <dgm:cxn modelId="{1F660A50-8D23-477E-8317-E0A0A0F05B36}" type="presOf" srcId="{A9BCBA98-E2FB-46EA-A2B7-840BC5DAE311}" destId="{A45CAA8E-231E-4F9E-9B97-0C644154762D}" srcOrd="0" destOrd="0" presId="urn:microsoft.com/office/officeart/2005/8/layout/process1"/>
    <dgm:cxn modelId="{8F117C58-B469-4EF6-BF4A-2265410C25F0}" type="presOf" srcId="{D5313907-B323-4FB4-9A0B-1B2E40A8256F}" destId="{C72243A0-DC65-451F-A2B1-7BB844CB658A}" srcOrd="0" destOrd="0" presId="urn:microsoft.com/office/officeart/2005/8/layout/process1"/>
    <dgm:cxn modelId="{EB5C0E7A-710C-43CB-BBB7-238D6081D35D}" type="presOf" srcId="{8BA5738F-3AE4-4867-A3A3-A75AE8B69F13}" destId="{456C1FAE-758A-44B2-B1BA-B544A6C16AC3}" srcOrd="0" destOrd="0" presId="urn:microsoft.com/office/officeart/2005/8/layout/process1"/>
    <dgm:cxn modelId="{EFCF8698-EDC0-4B7D-A30D-875642E20EC2}" type="presOf" srcId="{C334D7D1-868E-4F27-A2D2-3B1D4D58302D}" destId="{82AFABB4-D91B-474C-8948-DDF682917801}" srcOrd="1" destOrd="0" presId="urn:microsoft.com/office/officeart/2005/8/layout/process1"/>
    <dgm:cxn modelId="{D7C8BFA1-44AD-4D9A-B780-6CACFD1584F1}" type="presOf" srcId="{E6DBC6B7-6F06-45ED-81BF-523B90317556}" destId="{99CF3149-AC85-413D-836C-A856D0E9264F}" srcOrd="0" destOrd="0" presId="urn:microsoft.com/office/officeart/2005/8/layout/process1"/>
    <dgm:cxn modelId="{5349D0A2-73C5-4FB9-98BE-EB52F9D2328D}" type="presOf" srcId="{EEFA8E57-D74F-41BE-A171-BB39DE9215A1}" destId="{262674E2-DB2E-4EA6-8C39-0D4EED88E45F}" srcOrd="0" destOrd="0" presId="urn:microsoft.com/office/officeart/2005/8/layout/process1"/>
    <dgm:cxn modelId="{F75454A8-925B-423E-AAA9-1CEDDE4AEA18}" srcId="{E6DBC6B7-6F06-45ED-81BF-523B90317556}" destId="{9DB229A8-41B2-4354-8D68-0A330C0F06C6}" srcOrd="2" destOrd="0" parTransId="{BD777963-D040-45DA-9CF3-4DB901DFA6B2}" sibTransId="{C334D7D1-868E-4F27-A2D2-3B1D4D58302D}"/>
    <dgm:cxn modelId="{4E8B81CF-E927-46EA-98E1-5D48B070E354}" type="presOf" srcId="{68272571-F7BA-4811-9007-C4D164ECECA7}" destId="{B9A56EA1-C665-4D55-829C-644836D742CB}" srcOrd="0" destOrd="0" presId="urn:microsoft.com/office/officeart/2005/8/layout/process1"/>
    <dgm:cxn modelId="{2D76A2DD-543F-42A0-8BDF-25FF4770CC46}" type="presOf" srcId="{EEFA8E57-D74F-41BE-A171-BB39DE9215A1}" destId="{99283400-828A-407F-8852-E204AE19CD68}" srcOrd="1" destOrd="0" presId="urn:microsoft.com/office/officeart/2005/8/layout/process1"/>
    <dgm:cxn modelId="{9DB53AE8-A2AC-4AAC-9920-4DCA4BD86430}" type="presOf" srcId="{7D1DD2FD-A549-4FD0-AF9F-474657BDB191}" destId="{5E411DE6-7433-4248-9461-BABFA2843BA8}" srcOrd="0" destOrd="0" presId="urn:microsoft.com/office/officeart/2005/8/layout/process1"/>
    <dgm:cxn modelId="{7F1F8D21-E631-465E-B2FC-E75F11D345E8}" type="presParOf" srcId="{99CF3149-AC85-413D-836C-A856D0E9264F}" destId="{C72243A0-DC65-451F-A2B1-7BB844CB658A}" srcOrd="0" destOrd="0" presId="urn:microsoft.com/office/officeart/2005/8/layout/process1"/>
    <dgm:cxn modelId="{EE9AC1DD-0167-4969-8035-4D1BDB0E2F3F}" type="presParOf" srcId="{99CF3149-AC85-413D-836C-A856D0E9264F}" destId="{262674E2-DB2E-4EA6-8C39-0D4EED88E45F}" srcOrd="1" destOrd="0" presId="urn:microsoft.com/office/officeart/2005/8/layout/process1"/>
    <dgm:cxn modelId="{5E67CE07-9845-46FA-AB35-A7CB4ABE7E75}" type="presParOf" srcId="{262674E2-DB2E-4EA6-8C39-0D4EED88E45F}" destId="{99283400-828A-407F-8852-E204AE19CD68}" srcOrd="0" destOrd="0" presId="urn:microsoft.com/office/officeart/2005/8/layout/process1"/>
    <dgm:cxn modelId="{85B730C1-133B-4089-9AC9-07DE2DAAC0FF}" type="presParOf" srcId="{99CF3149-AC85-413D-836C-A856D0E9264F}" destId="{5E411DE6-7433-4248-9461-BABFA2843BA8}" srcOrd="2" destOrd="0" presId="urn:microsoft.com/office/officeart/2005/8/layout/process1"/>
    <dgm:cxn modelId="{FEBF1E25-BB7B-4AA7-93A7-C07BF84C85FF}" type="presParOf" srcId="{99CF3149-AC85-413D-836C-A856D0E9264F}" destId="{A45CAA8E-231E-4F9E-9B97-0C644154762D}" srcOrd="3" destOrd="0" presId="urn:microsoft.com/office/officeart/2005/8/layout/process1"/>
    <dgm:cxn modelId="{C7C69B98-7875-42F4-AA39-D848F0F7AD98}" type="presParOf" srcId="{A45CAA8E-231E-4F9E-9B97-0C644154762D}" destId="{943AE31E-5D78-40BA-97BC-F3233E8C60A9}" srcOrd="0" destOrd="0" presId="urn:microsoft.com/office/officeart/2005/8/layout/process1"/>
    <dgm:cxn modelId="{B9E6C35F-086B-4F9B-9180-4A10077A0F47}" type="presParOf" srcId="{99CF3149-AC85-413D-836C-A856D0E9264F}" destId="{C5C3BDCA-93F6-415C-AA97-A8CCBF776671}" srcOrd="4" destOrd="0" presId="urn:microsoft.com/office/officeart/2005/8/layout/process1"/>
    <dgm:cxn modelId="{244FF747-00A3-4FD6-B402-75E2B643F3B9}" type="presParOf" srcId="{99CF3149-AC85-413D-836C-A856D0E9264F}" destId="{0DE90D4F-9846-42AF-8090-3C5AD927DD32}" srcOrd="5" destOrd="0" presId="urn:microsoft.com/office/officeart/2005/8/layout/process1"/>
    <dgm:cxn modelId="{AB551275-7C50-43DF-8207-420129EB40D5}" type="presParOf" srcId="{0DE90D4F-9846-42AF-8090-3C5AD927DD32}" destId="{82AFABB4-D91B-474C-8948-DDF682917801}" srcOrd="0" destOrd="0" presId="urn:microsoft.com/office/officeart/2005/8/layout/process1"/>
    <dgm:cxn modelId="{DCE8CEB8-5FFA-45BB-995F-FEE6CDDBBC1A}" type="presParOf" srcId="{99CF3149-AC85-413D-836C-A856D0E9264F}" destId="{03A0585C-B8BE-4A9A-B425-CAE9EC75E2B8}" srcOrd="6" destOrd="0" presId="urn:microsoft.com/office/officeart/2005/8/layout/process1"/>
    <dgm:cxn modelId="{6BCC8B3F-4861-4EBB-87E0-0D7BAC2D2806}" type="presParOf" srcId="{99CF3149-AC85-413D-836C-A856D0E9264F}" destId="{B9A56EA1-C665-4D55-829C-644836D742CB}" srcOrd="7" destOrd="0" presId="urn:microsoft.com/office/officeart/2005/8/layout/process1"/>
    <dgm:cxn modelId="{578753AE-8F8B-4390-94D6-034DA33B66B3}" type="presParOf" srcId="{B9A56EA1-C665-4D55-829C-644836D742CB}" destId="{92103BB2-6ED8-45BA-8355-0DB9CC596A05}" srcOrd="0" destOrd="0" presId="urn:microsoft.com/office/officeart/2005/8/layout/process1"/>
    <dgm:cxn modelId="{1715EC37-D600-4183-85C1-D35FCB51CBA9}" type="presParOf" srcId="{99CF3149-AC85-413D-836C-A856D0E9264F}" destId="{456C1FAE-758A-44B2-B1BA-B544A6C16AC3}"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243A0-DC65-451F-A2B1-7BB844CB658A}">
      <dsp:nvSpPr>
        <dsp:cNvPr id="0" name=""/>
        <dsp:cNvSpPr/>
      </dsp:nvSpPr>
      <dsp:spPr>
        <a:xfrm>
          <a:off x="5350" y="1695301"/>
          <a:ext cx="1658553" cy="995131"/>
        </a:xfrm>
        <a:prstGeom prst="roundRect">
          <a:avLst>
            <a:gd name="adj" fmla="val 10000"/>
          </a:avLst>
        </a:prstGeom>
        <a:solidFill>
          <a:srgbClr val="00206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i="1" kern="1200" dirty="0">
              <a:latin typeface="Aptos (Body)"/>
              <a:cs typeface="Times New Roman" panose="02020603050405020304" pitchFamily="18" charset="0"/>
            </a:rPr>
            <a:t>Consolidated IGAAP financials</a:t>
          </a:r>
        </a:p>
      </dsp:txBody>
      <dsp:txXfrm>
        <a:off x="34496" y="1724447"/>
        <a:ext cx="1600261" cy="936839"/>
      </dsp:txXfrm>
    </dsp:sp>
    <dsp:sp modelId="{262674E2-DB2E-4EA6-8C39-0D4EED88E45F}">
      <dsp:nvSpPr>
        <dsp:cNvPr id="0" name=""/>
        <dsp:cNvSpPr/>
      </dsp:nvSpPr>
      <dsp:spPr>
        <a:xfrm>
          <a:off x="1829758" y="1987206"/>
          <a:ext cx="351613" cy="411321"/>
        </a:xfrm>
        <a:prstGeom prst="rightArrow">
          <a:avLst>
            <a:gd name="adj1" fmla="val 60000"/>
            <a:gd name="adj2" fmla="val 50000"/>
          </a:avLst>
        </a:prstGeom>
        <a:solidFill>
          <a:schemeClr val="bg1"/>
        </a:solidFill>
        <a:ln w="19050">
          <a:solidFill>
            <a:srgbClr val="002060"/>
          </a:solidFill>
        </a:ln>
        <a:effectLst>
          <a:outerShdw blurRad="50800" dist="38100" dir="8100000" algn="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dirty="0">
            <a:latin typeface="Aptos (Body)"/>
            <a:cs typeface="Times New Roman" panose="02020603050405020304" pitchFamily="18" charset="0"/>
          </a:endParaRPr>
        </a:p>
      </dsp:txBody>
      <dsp:txXfrm>
        <a:off x="1829758" y="2069470"/>
        <a:ext cx="246129" cy="246793"/>
      </dsp:txXfrm>
    </dsp:sp>
    <dsp:sp modelId="{5E411DE6-7433-4248-9461-BABFA2843BA8}">
      <dsp:nvSpPr>
        <dsp:cNvPr id="0" name=""/>
        <dsp:cNvSpPr/>
      </dsp:nvSpPr>
      <dsp:spPr>
        <a:xfrm>
          <a:off x="2327324" y="1695301"/>
          <a:ext cx="1658553" cy="995131"/>
        </a:xfrm>
        <a:prstGeom prst="roundRect">
          <a:avLst>
            <a:gd name="adj" fmla="val 10000"/>
          </a:avLst>
        </a:prstGeom>
        <a:solidFill>
          <a:srgbClr val="00206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i="1" kern="1200" dirty="0">
              <a:latin typeface="Aptos (Body)"/>
              <a:cs typeface="Times New Roman" panose="02020603050405020304" pitchFamily="18" charset="0"/>
            </a:rPr>
            <a:t>Consolidated Statutory audited Ind AS financials</a:t>
          </a:r>
        </a:p>
      </dsp:txBody>
      <dsp:txXfrm>
        <a:off x="2356470" y="1724447"/>
        <a:ext cx="1600261" cy="936839"/>
      </dsp:txXfrm>
    </dsp:sp>
    <dsp:sp modelId="{A45CAA8E-231E-4F9E-9B97-0C644154762D}">
      <dsp:nvSpPr>
        <dsp:cNvPr id="0" name=""/>
        <dsp:cNvSpPr/>
      </dsp:nvSpPr>
      <dsp:spPr>
        <a:xfrm>
          <a:off x="4151732" y="1987206"/>
          <a:ext cx="351613" cy="411321"/>
        </a:xfrm>
        <a:prstGeom prst="rightArrow">
          <a:avLst>
            <a:gd name="adj1" fmla="val 60000"/>
            <a:gd name="adj2" fmla="val 50000"/>
          </a:avLst>
        </a:prstGeom>
        <a:solidFill>
          <a:schemeClr val="bg1"/>
        </a:solidFill>
        <a:ln w="19050">
          <a:solidFill>
            <a:srgbClr val="002060"/>
          </a:solidFill>
        </a:ln>
        <a:effectLst>
          <a:outerShdw blurRad="50800" dist="38100" dir="8100000" algn="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dirty="0">
            <a:latin typeface="Aptos (Body)"/>
            <a:cs typeface="Times New Roman" panose="02020603050405020304" pitchFamily="18" charset="0"/>
          </a:endParaRPr>
        </a:p>
      </dsp:txBody>
      <dsp:txXfrm>
        <a:off x="4151732" y="2069470"/>
        <a:ext cx="246129" cy="246793"/>
      </dsp:txXfrm>
    </dsp:sp>
    <dsp:sp modelId="{C5C3BDCA-93F6-415C-AA97-A8CCBF776671}">
      <dsp:nvSpPr>
        <dsp:cNvPr id="0" name=""/>
        <dsp:cNvSpPr/>
      </dsp:nvSpPr>
      <dsp:spPr>
        <a:xfrm>
          <a:off x="4649298" y="1695301"/>
          <a:ext cx="1658553" cy="995131"/>
        </a:xfrm>
        <a:prstGeom prst="roundRect">
          <a:avLst>
            <a:gd name="adj" fmla="val 10000"/>
          </a:avLst>
        </a:prstGeom>
        <a:solidFill>
          <a:srgbClr val="00206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i="1" kern="1200" dirty="0">
              <a:latin typeface="Aptos (Body)"/>
              <a:cs typeface="Times New Roman" panose="02020603050405020304" pitchFamily="18" charset="0"/>
            </a:rPr>
            <a:t>Restatement adjustments </a:t>
          </a:r>
        </a:p>
      </dsp:txBody>
      <dsp:txXfrm>
        <a:off x="4678444" y="1724447"/>
        <a:ext cx="1600261" cy="936839"/>
      </dsp:txXfrm>
    </dsp:sp>
    <dsp:sp modelId="{0DE90D4F-9846-42AF-8090-3C5AD927DD32}">
      <dsp:nvSpPr>
        <dsp:cNvPr id="0" name=""/>
        <dsp:cNvSpPr/>
      </dsp:nvSpPr>
      <dsp:spPr>
        <a:xfrm>
          <a:off x="6473707" y="1987206"/>
          <a:ext cx="351613" cy="411321"/>
        </a:xfrm>
        <a:prstGeom prst="rightArrow">
          <a:avLst>
            <a:gd name="adj1" fmla="val 60000"/>
            <a:gd name="adj2" fmla="val 50000"/>
          </a:avLst>
        </a:prstGeom>
        <a:solidFill>
          <a:schemeClr val="bg1"/>
        </a:solidFill>
        <a:ln w="19050">
          <a:solidFill>
            <a:srgbClr val="002060"/>
          </a:solidFill>
        </a:ln>
        <a:effectLst>
          <a:outerShdw blurRad="50800" dist="38100" dir="8100000" algn="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dirty="0">
            <a:latin typeface="Aptos (Body)"/>
            <a:cs typeface="Times New Roman" panose="02020603050405020304" pitchFamily="18" charset="0"/>
          </a:endParaRPr>
        </a:p>
      </dsp:txBody>
      <dsp:txXfrm>
        <a:off x="6473707" y="2069470"/>
        <a:ext cx="246129" cy="246793"/>
      </dsp:txXfrm>
    </dsp:sp>
    <dsp:sp modelId="{03A0585C-B8BE-4A9A-B425-CAE9EC75E2B8}">
      <dsp:nvSpPr>
        <dsp:cNvPr id="0" name=""/>
        <dsp:cNvSpPr/>
      </dsp:nvSpPr>
      <dsp:spPr>
        <a:xfrm>
          <a:off x="6971273" y="1695301"/>
          <a:ext cx="1658553" cy="995131"/>
        </a:xfrm>
        <a:prstGeom prst="roundRect">
          <a:avLst>
            <a:gd name="adj" fmla="val 10000"/>
          </a:avLst>
        </a:prstGeom>
        <a:solidFill>
          <a:srgbClr val="00206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i="1" kern="1200" dirty="0">
              <a:latin typeface="Aptos (Body)"/>
              <a:cs typeface="Times New Roman" panose="02020603050405020304" pitchFamily="18" charset="0"/>
            </a:rPr>
            <a:t>Additional disclosures as per SEBI ICDR</a:t>
          </a:r>
        </a:p>
      </dsp:txBody>
      <dsp:txXfrm>
        <a:off x="7000419" y="1724447"/>
        <a:ext cx="1600261" cy="936839"/>
      </dsp:txXfrm>
    </dsp:sp>
    <dsp:sp modelId="{B9A56EA1-C665-4D55-829C-644836D742CB}">
      <dsp:nvSpPr>
        <dsp:cNvPr id="0" name=""/>
        <dsp:cNvSpPr/>
      </dsp:nvSpPr>
      <dsp:spPr>
        <a:xfrm>
          <a:off x="8795681" y="1987206"/>
          <a:ext cx="351613" cy="411321"/>
        </a:xfrm>
        <a:prstGeom prst="rightArrow">
          <a:avLst>
            <a:gd name="adj1" fmla="val 60000"/>
            <a:gd name="adj2" fmla="val 50000"/>
          </a:avLst>
        </a:prstGeom>
        <a:solidFill>
          <a:schemeClr val="bg1"/>
        </a:solidFill>
        <a:ln w="19050">
          <a:solidFill>
            <a:srgbClr val="002060"/>
          </a:solidFill>
        </a:ln>
        <a:effectLst>
          <a:outerShdw blurRad="50800" dist="38100" dir="8100000" algn="t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dirty="0">
            <a:latin typeface="Aptos (Body)"/>
            <a:cs typeface="Times New Roman" panose="02020603050405020304" pitchFamily="18" charset="0"/>
          </a:endParaRPr>
        </a:p>
      </dsp:txBody>
      <dsp:txXfrm>
        <a:off x="8795681" y="2069470"/>
        <a:ext cx="246129" cy="246793"/>
      </dsp:txXfrm>
    </dsp:sp>
    <dsp:sp modelId="{456C1FAE-758A-44B2-B1BA-B544A6C16AC3}">
      <dsp:nvSpPr>
        <dsp:cNvPr id="0" name=""/>
        <dsp:cNvSpPr/>
      </dsp:nvSpPr>
      <dsp:spPr>
        <a:xfrm>
          <a:off x="9293247" y="1695301"/>
          <a:ext cx="1658553" cy="995131"/>
        </a:xfrm>
        <a:prstGeom prst="roundRect">
          <a:avLst>
            <a:gd name="adj" fmla="val 10000"/>
          </a:avLst>
        </a:prstGeom>
        <a:solidFill>
          <a:srgbClr val="00206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i="1" kern="1200" dirty="0">
              <a:latin typeface="Aptos (Body)"/>
              <a:cs typeface="Times New Roman" panose="02020603050405020304" pitchFamily="18" charset="0"/>
            </a:rPr>
            <a:t>Consolidated Restated Financial Statements</a:t>
          </a:r>
        </a:p>
      </dsp:txBody>
      <dsp:txXfrm>
        <a:off x="9322393" y="1724447"/>
        <a:ext cx="1600261" cy="936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1B30FA-2E86-CF50-EEAD-6F5A8D2B8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76B2371F-C506-5A3C-CEE7-AF840BDCA9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3223AB-A590-439B-8F6F-85FCD013019A}" type="datetimeFigureOut">
              <a:rPr lang="en-IN" smtClean="0"/>
              <a:t>09-01-2026</a:t>
            </a:fld>
            <a:endParaRPr lang="en-IN" dirty="0"/>
          </a:p>
        </p:txBody>
      </p:sp>
      <p:sp>
        <p:nvSpPr>
          <p:cNvPr id="4" name="Footer Placeholder 3">
            <a:extLst>
              <a:ext uri="{FF2B5EF4-FFF2-40B4-BE49-F238E27FC236}">
                <a16:creationId xmlns:a16="http://schemas.microsoft.com/office/drawing/2014/main" id="{F8BAFC02-FB83-925B-7370-B863EDB5FE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57A93A51-8A07-F542-8B22-4856E47EF9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9FCEAA-83F7-4035-A3D1-64D2BE12094A}" type="slidenum">
              <a:rPr lang="en-IN" smtClean="0"/>
              <a:t>‹#›</a:t>
            </a:fld>
            <a:endParaRPr lang="en-IN" dirty="0"/>
          </a:p>
        </p:txBody>
      </p:sp>
    </p:spTree>
    <p:extLst>
      <p:ext uri="{BB962C8B-B14F-4D97-AF65-F5344CB8AC3E}">
        <p14:creationId xmlns:p14="http://schemas.microsoft.com/office/powerpoint/2010/main" val="333426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1A596-B480-48D6-9518-F4D04EB5686D}" type="datetimeFigureOut">
              <a:rPr lang="en-IN" smtClean="0"/>
              <a:t>09-01-2026</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16E88-F79E-425E-B779-8CC9D82747DE}" type="slidenum">
              <a:rPr lang="en-IN" smtClean="0"/>
              <a:t>‹#›</a:t>
            </a:fld>
            <a:endParaRPr lang="en-IN" dirty="0"/>
          </a:p>
        </p:txBody>
      </p:sp>
    </p:spTree>
    <p:extLst>
      <p:ext uri="{BB962C8B-B14F-4D97-AF65-F5344CB8AC3E}">
        <p14:creationId xmlns:p14="http://schemas.microsoft.com/office/powerpoint/2010/main" val="105774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sources:</a:t>
            </a:r>
          </a:p>
          <a:p>
            <a:r>
              <a:rPr lang="en-IN" dirty="0"/>
              <a:t>https://pixabay.com/en/architecture-perspective-modern-828596/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78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B7D1-8CB9-8444-63BD-72050BDB2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9C271-0280-26D0-47E7-0CFA46C0BCA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0AD8D33C-3263-C9E7-11B6-BEB5B1BCF32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6DE860A-7AFC-9666-82A7-8B8D988F67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FD212-40C1-7D40-878B-5ECEC1D3A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68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416E88-F79E-425E-B779-8CC9D82747DE}"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107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77DE-E9B3-C97F-1316-17AD415F7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0478F-47AA-F647-0922-E2ED4633227D}"/>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9AE6C029-238D-9FE5-BED7-277287EF88A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9F33C51-74D1-A699-8A86-C5C05E03B3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FD212-40C1-7D40-878B-5ECEC1D3A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34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894DE-DC6D-4B64-8CBC-BB6748EDED86}"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2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sources:</a:t>
            </a:r>
          </a:p>
          <a:p>
            <a:r>
              <a:rPr lang="en-IN" dirty="0"/>
              <a:t>https://pixabay.com/en/laptop-computer-macbook-technology-1031224//</a:t>
            </a:r>
          </a:p>
        </p:txBody>
      </p:sp>
      <p:sp>
        <p:nvSpPr>
          <p:cNvPr id="4" name="Slide Number Placeholder 3"/>
          <p:cNvSpPr>
            <a:spLocks noGrp="1"/>
          </p:cNvSpPr>
          <p:nvPr>
            <p:ph type="sldNum" sz="quarter" idx="10"/>
          </p:nvPr>
        </p:nvSpPr>
        <p:spPr/>
        <p:txBody>
          <a:bodyPr/>
          <a:lstStyle/>
          <a:p>
            <a:fld id="{CA2D21D1-52E2-420B-B491-CFF6D7BB79FB}" type="slidenum">
              <a:rPr lang="en-US" smtClean="0"/>
              <a:pPr/>
              <a:t>23</a:t>
            </a:fld>
            <a:endParaRPr lang="en-US" dirty="0"/>
          </a:p>
        </p:txBody>
      </p:sp>
    </p:spTree>
    <p:extLst>
      <p:ext uri="{BB962C8B-B14F-4D97-AF65-F5344CB8AC3E}">
        <p14:creationId xmlns:p14="http://schemas.microsoft.com/office/powerpoint/2010/main" val="42029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B825D-06F8-9077-B0AC-3109E7475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3FFDB-DD4C-1B9D-598E-B1E11EA1C5AA}"/>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3BEA3004-C4BB-6128-46A0-0F41518A53B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675981E-3E71-8637-6282-8014BCD4C5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FD212-40C1-7D40-878B-5ECEC1D3A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7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85A79-2678-BB99-4228-ED3E60809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32288-2C20-86C3-86B5-397B42A28284}"/>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D0DF16A7-868D-815C-E41F-B5285C9C5442}"/>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sources:</a:t>
            </a:r>
          </a:p>
          <a:p>
            <a:r>
              <a:rPr lang="en-IN" dirty="0"/>
              <a:t>https://pixabay.com/en/laptop-computer-macbook-technology-1031224//</a:t>
            </a:r>
          </a:p>
        </p:txBody>
      </p:sp>
      <p:sp>
        <p:nvSpPr>
          <p:cNvPr id="4" name="Slide Number Placeholder 3">
            <a:extLst>
              <a:ext uri="{FF2B5EF4-FFF2-40B4-BE49-F238E27FC236}">
                <a16:creationId xmlns:a16="http://schemas.microsoft.com/office/drawing/2014/main" id="{7C45B44E-7E78-4E75-1881-0BF6DA5E69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2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1B894DE-DC6D-4B64-8CBC-BB6748EDED86}" type="slidenum">
              <a:rPr lang="en-IN" smtClean="0"/>
              <a:t>8</a:t>
            </a:fld>
            <a:endParaRPr lang="en-IN" dirty="0"/>
          </a:p>
        </p:txBody>
      </p:sp>
    </p:spTree>
    <p:extLst>
      <p:ext uri="{BB962C8B-B14F-4D97-AF65-F5344CB8AC3E}">
        <p14:creationId xmlns:p14="http://schemas.microsoft.com/office/powerpoint/2010/main" val="11692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416E88-F79E-425E-B779-8CC9D82747DE}"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57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dirty="0"/>
          </a:p>
        </p:txBody>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IN" dirty="0"/>
              <a:t>Image sources:</a:t>
            </a:r>
          </a:p>
          <a:p>
            <a:r>
              <a:rPr lang="en-IN" dirty="0"/>
              <a:t>https://pixabay.com/en/laptop-computer-macbook-technology-1031224//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7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92522-CC12-9D98-9512-F75FC56DF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12BAA-8484-39B9-B643-3F1732105DBB}"/>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A3B9FB3C-9E21-1F2D-C26A-F3B500C6460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9792663-0BB0-98F4-1216-3D9419C848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FD212-40C1-7D40-878B-5ECEC1D3A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4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575C-056B-5072-2E39-6EC1F0BDD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B714E-DF0D-B136-277B-726590F3224F}"/>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C4EC981E-A2BC-B7BE-0230-F0A91B9C6EE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026B716-3AB2-FBFF-104C-83DCCEEA62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FD212-40C1-7D40-878B-5ECEC1D3A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45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7392-486E-4730-6F67-27A44A98F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DF235-C102-3B39-3A9F-D7E278F9123C}"/>
              </a:ext>
            </a:extLst>
          </p:cNvPr>
          <p:cNvSpPr>
            <a:spLocks noGrp="1" noRot="1" noChangeAspect="1"/>
          </p:cNvSpPr>
          <p:nvPr>
            <p:ph type="sldImg"/>
          </p:nvPr>
        </p:nvSpPr>
        <p:spPr/>
        <p:txBody>
          <a:bodyPr/>
          <a:lstStyle/>
          <a:p>
            <a:endParaRPr lang="en-IN" dirty="0"/>
          </a:p>
        </p:txBody>
      </p:sp>
      <p:sp>
        <p:nvSpPr>
          <p:cNvPr id="3" name="Notes Placeholder 2">
            <a:extLst>
              <a:ext uri="{FF2B5EF4-FFF2-40B4-BE49-F238E27FC236}">
                <a16:creationId xmlns:a16="http://schemas.microsoft.com/office/drawing/2014/main" id="{1AF305ED-D81B-7B86-75E6-2EF1FDA59EA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404C1BF-F620-0BE0-3B0E-D1D50B7F632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047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42C7-500C-E042-A317-24F60FA18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783C64-7CEC-C74E-8295-9799E4308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DEF0FC-8515-3A49-83D5-A39E12607E42}"/>
              </a:ext>
            </a:extLst>
          </p:cNvPr>
          <p:cNvSpPr>
            <a:spLocks noGrp="1"/>
          </p:cNvSpPr>
          <p:nvPr>
            <p:ph type="dt" sz="half" idx="10"/>
          </p:nvPr>
        </p:nvSpPr>
        <p:spPr/>
        <p:txBody>
          <a:bodyPr/>
          <a:lstStyle/>
          <a:p>
            <a:fld id="{87C1A4DF-019C-4FC2-B3ED-884D8CCBFF83}" type="datetime1">
              <a:rPr lang="en-US" smtClean="0"/>
              <a:t>1/9/2026</a:t>
            </a:fld>
            <a:endParaRPr lang="en-US" dirty="0"/>
          </a:p>
        </p:txBody>
      </p:sp>
      <p:sp>
        <p:nvSpPr>
          <p:cNvPr id="5" name="Footer Placeholder 4">
            <a:extLst>
              <a:ext uri="{FF2B5EF4-FFF2-40B4-BE49-F238E27FC236}">
                <a16:creationId xmlns:a16="http://schemas.microsoft.com/office/drawing/2014/main" id="{E18E20ED-F344-F644-B9DA-30226C9F79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4DB1AA-E996-214F-8061-782C670DEE0B}"/>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40153909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36AA-EFC7-3D4A-8B27-537A25119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AC5502-2084-3346-A58C-D20468E49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DA0B8-5827-7A4C-BA65-D6398E4EF841}"/>
              </a:ext>
            </a:extLst>
          </p:cNvPr>
          <p:cNvSpPr>
            <a:spLocks noGrp="1"/>
          </p:cNvSpPr>
          <p:nvPr>
            <p:ph type="dt" sz="half" idx="10"/>
          </p:nvPr>
        </p:nvSpPr>
        <p:spPr/>
        <p:txBody>
          <a:bodyPr/>
          <a:lstStyle/>
          <a:p>
            <a:fld id="{1C3BFEB8-E2B8-41F1-9A68-869CDB903CF5}" type="datetime1">
              <a:rPr lang="en-US" smtClean="0"/>
              <a:t>1/9/2026</a:t>
            </a:fld>
            <a:endParaRPr lang="en-US" dirty="0"/>
          </a:p>
        </p:txBody>
      </p:sp>
      <p:sp>
        <p:nvSpPr>
          <p:cNvPr id="5" name="Footer Placeholder 4">
            <a:extLst>
              <a:ext uri="{FF2B5EF4-FFF2-40B4-BE49-F238E27FC236}">
                <a16:creationId xmlns:a16="http://schemas.microsoft.com/office/drawing/2014/main" id="{DFD547D8-3CC3-4348-BBA5-28444DCA6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1A2C8B-A74E-414B-9C7B-230B238565A7}"/>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360346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1CC91-8580-8B4C-884C-105EF775AC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CD9AB-C640-0441-A524-49AA59B1B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BFBF4-64D7-E34E-970A-4C27F0B2580B}"/>
              </a:ext>
            </a:extLst>
          </p:cNvPr>
          <p:cNvSpPr>
            <a:spLocks noGrp="1"/>
          </p:cNvSpPr>
          <p:nvPr>
            <p:ph type="dt" sz="half" idx="10"/>
          </p:nvPr>
        </p:nvSpPr>
        <p:spPr/>
        <p:txBody>
          <a:bodyPr/>
          <a:lstStyle/>
          <a:p>
            <a:fld id="{72FDE28C-38D8-4B37-B861-025E9E964DF4}" type="datetime1">
              <a:rPr lang="en-US" smtClean="0"/>
              <a:t>1/9/2026</a:t>
            </a:fld>
            <a:endParaRPr lang="en-US" dirty="0"/>
          </a:p>
        </p:txBody>
      </p:sp>
      <p:sp>
        <p:nvSpPr>
          <p:cNvPr id="5" name="Footer Placeholder 4">
            <a:extLst>
              <a:ext uri="{FF2B5EF4-FFF2-40B4-BE49-F238E27FC236}">
                <a16:creationId xmlns:a16="http://schemas.microsoft.com/office/drawing/2014/main" id="{73F4BCEB-1FE7-9A45-9CD4-B63BE06E76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E6FDD5-FE9F-A74D-9F03-03FB843A80E1}"/>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82408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0" name="Picture Placeholder 17">
            <a:extLst>
              <a:ext uri="{FF2B5EF4-FFF2-40B4-BE49-F238E27FC236}">
                <a16:creationId xmlns:a16="http://schemas.microsoft.com/office/drawing/2014/main" id="{B81DDA2D-49EE-4BCB-A404-1826F8D2505E}"/>
              </a:ext>
            </a:extLst>
          </p:cNvPr>
          <p:cNvSpPr>
            <a:spLocks noGrp="1"/>
          </p:cNvSpPr>
          <p:nvPr>
            <p:ph type="pic" sz="quarter" idx="13"/>
          </p:nvPr>
        </p:nvSpPr>
        <p:spPr>
          <a:xfrm>
            <a:off x="-22102" y="345383"/>
            <a:ext cx="12239055" cy="6299257"/>
          </a:xfrm>
          <a:custGeom>
            <a:avLst/>
            <a:gdLst>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0 h 6480175"/>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5" fmla="*/ 0 w 12188825"/>
              <a:gd name="connsiteY5" fmla="*/ 0 h 6480175"/>
              <a:gd name="connsiteX0" fmla="*/ 0 w 12188825"/>
              <a:gd name="connsiteY0" fmla="*/ 2165985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0" fmla="*/ 0 w 12188825"/>
              <a:gd name="connsiteY0" fmla="*/ 2165985 h 6480175"/>
              <a:gd name="connsiteX1" fmla="*/ 12188825 w 12188825"/>
              <a:gd name="connsiteY1" fmla="*/ 0 h 6480175"/>
              <a:gd name="connsiteX2" fmla="*/ 12181840 w 12188825"/>
              <a:gd name="connsiteY2" fmla="*/ 4106356 h 6480175"/>
              <a:gd name="connsiteX3" fmla="*/ 12188825 w 12188825"/>
              <a:gd name="connsiteY3" fmla="*/ 6480175 h 6480175"/>
              <a:gd name="connsiteX4" fmla="*/ 0 w 12188825"/>
              <a:gd name="connsiteY4" fmla="*/ 6480175 h 6480175"/>
              <a:gd name="connsiteX5" fmla="*/ 0 w 12188825"/>
              <a:gd name="connsiteY5" fmla="*/ 2165985 h 6480175"/>
              <a:gd name="connsiteX0" fmla="*/ 0 w 12188825"/>
              <a:gd name="connsiteY0" fmla="*/ 2165985 h 6522156"/>
              <a:gd name="connsiteX1" fmla="*/ 12188825 w 12188825"/>
              <a:gd name="connsiteY1" fmla="*/ 0 h 6522156"/>
              <a:gd name="connsiteX2" fmla="*/ 12181840 w 12188825"/>
              <a:gd name="connsiteY2" fmla="*/ 4106356 h 6522156"/>
              <a:gd name="connsiteX3" fmla="*/ 0 w 12188825"/>
              <a:gd name="connsiteY3" fmla="*/ 6480175 h 6522156"/>
              <a:gd name="connsiteX4" fmla="*/ 0 w 12188825"/>
              <a:gd name="connsiteY4" fmla="*/ 2165985 h 6522156"/>
              <a:gd name="connsiteX0" fmla="*/ 0 w 12188825"/>
              <a:gd name="connsiteY0" fmla="*/ 2165985 h 6480175"/>
              <a:gd name="connsiteX1" fmla="*/ 12188825 w 12188825"/>
              <a:gd name="connsiteY1" fmla="*/ 0 h 6480175"/>
              <a:gd name="connsiteX2" fmla="*/ 12181840 w 12188825"/>
              <a:gd name="connsiteY2" fmla="*/ 4106356 h 6480175"/>
              <a:gd name="connsiteX3" fmla="*/ 0 w 12188825"/>
              <a:gd name="connsiteY3" fmla="*/ 6480175 h 6480175"/>
              <a:gd name="connsiteX4" fmla="*/ 0 w 12188825"/>
              <a:gd name="connsiteY4" fmla="*/ 2165985 h 6480175"/>
              <a:gd name="connsiteX0" fmla="*/ 20320 w 12209145"/>
              <a:gd name="connsiteY0" fmla="*/ 2165985 h 6480175"/>
              <a:gd name="connsiteX1" fmla="*/ 12209145 w 12209145"/>
              <a:gd name="connsiteY1" fmla="*/ 0 h 6480175"/>
              <a:gd name="connsiteX2" fmla="*/ 12202160 w 12209145"/>
              <a:gd name="connsiteY2" fmla="*/ 4106356 h 6480175"/>
              <a:gd name="connsiteX3" fmla="*/ 20320 w 12209145"/>
              <a:gd name="connsiteY3" fmla="*/ 6480175 h 6480175"/>
              <a:gd name="connsiteX4" fmla="*/ 0 w 12209145"/>
              <a:gd name="connsiteY4" fmla="*/ 6280596 h 6480175"/>
              <a:gd name="connsiteX5" fmla="*/ 20320 w 12209145"/>
              <a:gd name="connsiteY5" fmla="*/ 2165985 h 6480175"/>
              <a:gd name="connsiteX0" fmla="*/ 20320 w 12209145"/>
              <a:gd name="connsiteY0" fmla="*/ 2165985 h 6280596"/>
              <a:gd name="connsiteX1" fmla="*/ 12209145 w 12209145"/>
              <a:gd name="connsiteY1" fmla="*/ 0 h 6280596"/>
              <a:gd name="connsiteX2" fmla="*/ 12202160 w 12209145"/>
              <a:gd name="connsiteY2" fmla="*/ 4106356 h 6280596"/>
              <a:gd name="connsiteX3" fmla="*/ 0 w 12209145"/>
              <a:gd name="connsiteY3" fmla="*/ 6280596 h 6280596"/>
              <a:gd name="connsiteX4" fmla="*/ 20320 w 12209145"/>
              <a:gd name="connsiteY4" fmla="*/ 2165985 h 6280596"/>
              <a:gd name="connsiteX0" fmla="*/ 20320 w 12211972"/>
              <a:gd name="connsiteY0" fmla="*/ 2165985 h 6280596"/>
              <a:gd name="connsiteX1" fmla="*/ 12209145 w 12211972"/>
              <a:gd name="connsiteY1" fmla="*/ 0 h 6280596"/>
              <a:gd name="connsiteX2" fmla="*/ 12211491 w 12211972"/>
              <a:gd name="connsiteY2" fmla="*/ 4115687 h 6280596"/>
              <a:gd name="connsiteX3" fmla="*/ 0 w 12211972"/>
              <a:gd name="connsiteY3" fmla="*/ 6280596 h 6280596"/>
              <a:gd name="connsiteX4" fmla="*/ 20320 w 12211972"/>
              <a:gd name="connsiteY4" fmla="*/ 2165985 h 6280596"/>
              <a:gd name="connsiteX0" fmla="*/ 20320 w 12227806"/>
              <a:gd name="connsiteY0" fmla="*/ 2184646 h 6299257"/>
              <a:gd name="connsiteX1" fmla="*/ 12227806 w 12227806"/>
              <a:gd name="connsiteY1" fmla="*/ 0 h 6299257"/>
              <a:gd name="connsiteX2" fmla="*/ 12211491 w 12227806"/>
              <a:gd name="connsiteY2" fmla="*/ 4134348 h 6299257"/>
              <a:gd name="connsiteX3" fmla="*/ 0 w 12227806"/>
              <a:gd name="connsiteY3" fmla="*/ 6299257 h 6299257"/>
              <a:gd name="connsiteX4" fmla="*/ 20320 w 12227806"/>
              <a:gd name="connsiteY4" fmla="*/ 2184646 h 6299257"/>
              <a:gd name="connsiteX0" fmla="*/ 20320 w 12227806"/>
              <a:gd name="connsiteY0" fmla="*/ 2184646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20320 w 12227806"/>
              <a:gd name="connsiteY4" fmla="*/ 2184646 h 6299257"/>
              <a:gd name="connsiteX0" fmla="*/ 1659 w 12227806"/>
              <a:gd name="connsiteY0" fmla="*/ 2203307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1659 w 12227806"/>
              <a:gd name="connsiteY4" fmla="*/ 2203307 h 6299257"/>
              <a:gd name="connsiteX0" fmla="*/ 1659 w 12211970"/>
              <a:gd name="connsiteY0" fmla="*/ 2203307 h 6299257"/>
              <a:gd name="connsiteX1" fmla="*/ 12209113 w 12211970"/>
              <a:gd name="connsiteY1" fmla="*/ 0 h 6299257"/>
              <a:gd name="connsiteX2" fmla="*/ 12211491 w 12211970"/>
              <a:gd name="connsiteY2" fmla="*/ 4125017 h 6299257"/>
              <a:gd name="connsiteX3" fmla="*/ 0 w 12211970"/>
              <a:gd name="connsiteY3" fmla="*/ 6299257 h 6299257"/>
              <a:gd name="connsiteX4" fmla="*/ 1659 w 12211970"/>
              <a:gd name="connsiteY4" fmla="*/ 2203307 h 629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970" h="6299257">
                <a:moveTo>
                  <a:pt x="1659" y="2203307"/>
                </a:moveTo>
                <a:lnTo>
                  <a:pt x="12209113" y="0"/>
                </a:lnTo>
                <a:cubicBezTo>
                  <a:pt x="12206785" y="1368785"/>
                  <a:pt x="12213819" y="2756232"/>
                  <a:pt x="12211491" y="4125017"/>
                </a:cubicBezTo>
                <a:lnTo>
                  <a:pt x="0" y="6299257"/>
                </a:lnTo>
                <a:lnTo>
                  <a:pt x="1659" y="2203307"/>
                </a:lnTo>
                <a:close/>
              </a:path>
            </a:pathLst>
          </a:custGeom>
        </p:spPr>
        <p:txBody>
          <a:bodyPr anchor="ctr"/>
          <a:lstStyle>
            <a:lvl1pPr marL="0" indent="0" algn="ctr">
              <a:buFontTx/>
              <a:buNone/>
              <a:defRPr/>
            </a:lvl1pPr>
          </a:lstStyle>
          <a:p>
            <a:endParaRPr lang="en-IN" dirty="0"/>
          </a:p>
        </p:txBody>
      </p:sp>
      <p:sp>
        <p:nvSpPr>
          <p:cNvPr id="2" name="Title 1"/>
          <p:cNvSpPr>
            <a:spLocks noGrp="1"/>
          </p:cNvSpPr>
          <p:nvPr>
            <p:ph type="ctrTitle"/>
          </p:nvPr>
        </p:nvSpPr>
        <p:spPr>
          <a:xfrm>
            <a:off x="640886" y="3866657"/>
            <a:ext cx="5454322" cy="610820"/>
          </a:xfrm>
        </p:spPr>
        <p:txBody>
          <a:bodyPr anchor="b"/>
          <a:lstStyle>
            <a:lvl1pPr algn="l">
              <a:lnSpc>
                <a:spcPct val="80000"/>
              </a:lnSpc>
              <a:defRPr lang="en-US" sz="4000" b="1" kern="1200" smtClean="0">
                <a:solidFill>
                  <a:schemeClr val="bg1"/>
                </a:solidFill>
                <a:latin typeface="Open Sans"/>
                <a:ea typeface="+mj-ea"/>
                <a:cs typeface="+mj-cs"/>
              </a:defRPr>
            </a:lvl1pPr>
          </a:lstStyle>
          <a:p>
            <a:r>
              <a:rPr lang="en-US"/>
              <a:t>Click to edit Master title style</a:t>
            </a:r>
          </a:p>
        </p:txBody>
      </p:sp>
      <p:sp>
        <p:nvSpPr>
          <p:cNvPr id="3" name="Subtitle 2"/>
          <p:cNvSpPr>
            <a:spLocks noGrp="1"/>
          </p:cNvSpPr>
          <p:nvPr>
            <p:ph type="subTitle" idx="1"/>
          </p:nvPr>
        </p:nvSpPr>
        <p:spPr>
          <a:xfrm>
            <a:off x="640887" y="4490320"/>
            <a:ext cx="5454322" cy="764440"/>
          </a:xfrm>
        </p:spPr>
        <p:txBody>
          <a:bodyPr>
            <a:normAutofit/>
          </a:bodyPr>
          <a:lstStyle>
            <a:lvl1pPr marL="0" indent="0" algn="l">
              <a:buNone/>
              <a:defRPr lang="en-US" sz="2000" kern="1200" smtClean="0">
                <a:solidFill>
                  <a:schemeClr val="bg1"/>
                </a:solidFill>
                <a:latin typeface="Open Sans"/>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578D6DB-6798-42D2-B9AD-FC6F1C72FC30}" type="datetimeFigureOut">
              <a:rPr lang="en-US" smtClean="0"/>
              <a:pPr/>
              <a:t>1/9/2026</a:t>
            </a:fld>
            <a:endParaRPr lang="en-US" dirty="0"/>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594946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atact Us">
    <p:spTree>
      <p:nvGrpSpPr>
        <p:cNvPr id="1" name=""/>
        <p:cNvGrpSpPr/>
        <p:nvPr/>
      </p:nvGrpSpPr>
      <p:grpSpPr>
        <a:xfrm>
          <a:off x="0" y="0"/>
          <a:ext cx="0" cy="0"/>
          <a:chOff x="0" y="0"/>
          <a:chExt cx="0" cy="0"/>
        </a:xfrm>
      </p:grpSpPr>
      <p:sp>
        <p:nvSpPr>
          <p:cNvPr id="17" name="Picture Placeholder 17">
            <a:extLst>
              <a:ext uri="{FF2B5EF4-FFF2-40B4-BE49-F238E27FC236}">
                <a16:creationId xmlns:a16="http://schemas.microsoft.com/office/drawing/2014/main" id="{372DAE12-93B3-440B-9CD2-B3D72084164C}"/>
              </a:ext>
            </a:extLst>
          </p:cNvPr>
          <p:cNvSpPr>
            <a:spLocks noGrp="1"/>
          </p:cNvSpPr>
          <p:nvPr>
            <p:ph type="pic" sz="quarter" idx="13"/>
          </p:nvPr>
        </p:nvSpPr>
        <p:spPr>
          <a:xfrm>
            <a:off x="-11849" y="9480"/>
            <a:ext cx="12215697" cy="6635159"/>
          </a:xfrm>
          <a:custGeom>
            <a:avLst/>
            <a:gdLst>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0 h 6480175"/>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5" fmla="*/ 0 w 12188825"/>
              <a:gd name="connsiteY5" fmla="*/ 0 h 6480175"/>
              <a:gd name="connsiteX0" fmla="*/ 0 w 12188825"/>
              <a:gd name="connsiteY0" fmla="*/ 2165985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0" fmla="*/ 0 w 12188825"/>
              <a:gd name="connsiteY0" fmla="*/ 2165985 h 6480175"/>
              <a:gd name="connsiteX1" fmla="*/ 12188825 w 12188825"/>
              <a:gd name="connsiteY1" fmla="*/ 0 h 6480175"/>
              <a:gd name="connsiteX2" fmla="*/ 12181840 w 12188825"/>
              <a:gd name="connsiteY2" fmla="*/ 4106356 h 6480175"/>
              <a:gd name="connsiteX3" fmla="*/ 12188825 w 12188825"/>
              <a:gd name="connsiteY3" fmla="*/ 6480175 h 6480175"/>
              <a:gd name="connsiteX4" fmla="*/ 0 w 12188825"/>
              <a:gd name="connsiteY4" fmla="*/ 6480175 h 6480175"/>
              <a:gd name="connsiteX5" fmla="*/ 0 w 12188825"/>
              <a:gd name="connsiteY5" fmla="*/ 2165985 h 6480175"/>
              <a:gd name="connsiteX0" fmla="*/ 0 w 12188825"/>
              <a:gd name="connsiteY0" fmla="*/ 2165985 h 6522156"/>
              <a:gd name="connsiteX1" fmla="*/ 12188825 w 12188825"/>
              <a:gd name="connsiteY1" fmla="*/ 0 h 6522156"/>
              <a:gd name="connsiteX2" fmla="*/ 12181840 w 12188825"/>
              <a:gd name="connsiteY2" fmla="*/ 4106356 h 6522156"/>
              <a:gd name="connsiteX3" fmla="*/ 0 w 12188825"/>
              <a:gd name="connsiteY3" fmla="*/ 6480175 h 6522156"/>
              <a:gd name="connsiteX4" fmla="*/ 0 w 12188825"/>
              <a:gd name="connsiteY4" fmla="*/ 2165985 h 6522156"/>
              <a:gd name="connsiteX0" fmla="*/ 0 w 12188825"/>
              <a:gd name="connsiteY0" fmla="*/ 2165985 h 6480175"/>
              <a:gd name="connsiteX1" fmla="*/ 12188825 w 12188825"/>
              <a:gd name="connsiteY1" fmla="*/ 0 h 6480175"/>
              <a:gd name="connsiteX2" fmla="*/ 12181840 w 12188825"/>
              <a:gd name="connsiteY2" fmla="*/ 4106356 h 6480175"/>
              <a:gd name="connsiteX3" fmla="*/ 0 w 12188825"/>
              <a:gd name="connsiteY3" fmla="*/ 6480175 h 6480175"/>
              <a:gd name="connsiteX4" fmla="*/ 0 w 12188825"/>
              <a:gd name="connsiteY4" fmla="*/ 2165985 h 6480175"/>
              <a:gd name="connsiteX0" fmla="*/ 20320 w 12209145"/>
              <a:gd name="connsiteY0" fmla="*/ 2165985 h 6480175"/>
              <a:gd name="connsiteX1" fmla="*/ 12209145 w 12209145"/>
              <a:gd name="connsiteY1" fmla="*/ 0 h 6480175"/>
              <a:gd name="connsiteX2" fmla="*/ 12202160 w 12209145"/>
              <a:gd name="connsiteY2" fmla="*/ 4106356 h 6480175"/>
              <a:gd name="connsiteX3" fmla="*/ 20320 w 12209145"/>
              <a:gd name="connsiteY3" fmla="*/ 6480175 h 6480175"/>
              <a:gd name="connsiteX4" fmla="*/ 0 w 12209145"/>
              <a:gd name="connsiteY4" fmla="*/ 6280596 h 6480175"/>
              <a:gd name="connsiteX5" fmla="*/ 20320 w 12209145"/>
              <a:gd name="connsiteY5" fmla="*/ 2165985 h 6480175"/>
              <a:gd name="connsiteX0" fmla="*/ 20320 w 12209145"/>
              <a:gd name="connsiteY0" fmla="*/ 2165985 h 6280596"/>
              <a:gd name="connsiteX1" fmla="*/ 12209145 w 12209145"/>
              <a:gd name="connsiteY1" fmla="*/ 0 h 6280596"/>
              <a:gd name="connsiteX2" fmla="*/ 12202160 w 12209145"/>
              <a:gd name="connsiteY2" fmla="*/ 4106356 h 6280596"/>
              <a:gd name="connsiteX3" fmla="*/ 0 w 12209145"/>
              <a:gd name="connsiteY3" fmla="*/ 6280596 h 6280596"/>
              <a:gd name="connsiteX4" fmla="*/ 20320 w 12209145"/>
              <a:gd name="connsiteY4" fmla="*/ 2165985 h 6280596"/>
              <a:gd name="connsiteX0" fmla="*/ 20320 w 12211972"/>
              <a:gd name="connsiteY0" fmla="*/ 2165985 h 6280596"/>
              <a:gd name="connsiteX1" fmla="*/ 12209145 w 12211972"/>
              <a:gd name="connsiteY1" fmla="*/ 0 h 6280596"/>
              <a:gd name="connsiteX2" fmla="*/ 12211491 w 12211972"/>
              <a:gd name="connsiteY2" fmla="*/ 4115687 h 6280596"/>
              <a:gd name="connsiteX3" fmla="*/ 0 w 12211972"/>
              <a:gd name="connsiteY3" fmla="*/ 6280596 h 6280596"/>
              <a:gd name="connsiteX4" fmla="*/ 20320 w 12211972"/>
              <a:gd name="connsiteY4" fmla="*/ 2165985 h 6280596"/>
              <a:gd name="connsiteX0" fmla="*/ 20320 w 12227806"/>
              <a:gd name="connsiteY0" fmla="*/ 2184646 h 6299257"/>
              <a:gd name="connsiteX1" fmla="*/ 12227806 w 12227806"/>
              <a:gd name="connsiteY1" fmla="*/ 0 h 6299257"/>
              <a:gd name="connsiteX2" fmla="*/ 12211491 w 12227806"/>
              <a:gd name="connsiteY2" fmla="*/ 4134348 h 6299257"/>
              <a:gd name="connsiteX3" fmla="*/ 0 w 12227806"/>
              <a:gd name="connsiteY3" fmla="*/ 6299257 h 6299257"/>
              <a:gd name="connsiteX4" fmla="*/ 20320 w 12227806"/>
              <a:gd name="connsiteY4" fmla="*/ 2184646 h 6299257"/>
              <a:gd name="connsiteX0" fmla="*/ 20320 w 12227806"/>
              <a:gd name="connsiteY0" fmla="*/ 2184646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20320 w 12227806"/>
              <a:gd name="connsiteY4" fmla="*/ 2184646 h 6299257"/>
              <a:gd name="connsiteX0" fmla="*/ 1659 w 12227806"/>
              <a:gd name="connsiteY0" fmla="*/ 2203307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1659 w 12227806"/>
              <a:gd name="connsiteY4" fmla="*/ 2203307 h 6299257"/>
              <a:gd name="connsiteX0" fmla="*/ 1659 w 12211970"/>
              <a:gd name="connsiteY0" fmla="*/ 2203307 h 6299257"/>
              <a:gd name="connsiteX1" fmla="*/ 12209113 w 12211970"/>
              <a:gd name="connsiteY1" fmla="*/ 0 h 6299257"/>
              <a:gd name="connsiteX2" fmla="*/ 12211491 w 12211970"/>
              <a:gd name="connsiteY2" fmla="*/ 4125017 h 6299257"/>
              <a:gd name="connsiteX3" fmla="*/ 0 w 12211970"/>
              <a:gd name="connsiteY3" fmla="*/ 6299257 h 6299257"/>
              <a:gd name="connsiteX4" fmla="*/ 1659 w 12211970"/>
              <a:gd name="connsiteY4" fmla="*/ 2203307 h 6299257"/>
              <a:gd name="connsiteX0" fmla="*/ 1659 w 12211718"/>
              <a:gd name="connsiteY0" fmla="*/ 2529878 h 6625828"/>
              <a:gd name="connsiteX1" fmla="*/ 12199801 w 12211718"/>
              <a:gd name="connsiteY1" fmla="*/ 0 h 6625828"/>
              <a:gd name="connsiteX2" fmla="*/ 12211491 w 12211718"/>
              <a:gd name="connsiteY2" fmla="*/ 4451588 h 6625828"/>
              <a:gd name="connsiteX3" fmla="*/ 0 w 12211718"/>
              <a:gd name="connsiteY3" fmla="*/ 6625828 h 6625828"/>
              <a:gd name="connsiteX4" fmla="*/ 1659 w 12211718"/>
              <a:gd name="connsiteY4" fmla="*/ 2529878 h 6625828"/>
              <a:gd name="connsiteX0" fmla="*/ 1659 w 12227739"/>
              <a:gd name="connsiteY0" fmla="*/ 2520548 h 6616498"/>
              <a:gd name="connsiteX1" fmla="*/ 12227739 w 12227739"/>
              <a:gd name="connsiteY1" fmla="*/ 0 h 6616498"/>
              <a:gd name="connsiteX2" fmla="*/ 12211491 w 12227739"/>
              <a:gd name="connsiteY2" fmla="*/ 4442258 h 6616498"/>
              <a:gd name="connsiteX3" fmla="*/ 0 w 12227739"/>
              <a:gd name="connsiteY3" fmla="*/ 6616498 h 6616498"/>
              <a:gd name="connsiteX4" fmla="*/ 1659 w 12227739"/>
              <a:gd name="connsiteY4" fmla="*/ 2520548 h 6616498"/>
              <a:gd name="connsiteX0" fmla="*/ 1659 w 12211718"/>
              <a:gd name="connsiteY0" fmla="*/ 2539209 h 6635159"/>
              <a:gd name="connsiteX1" fmla="*/ 12199802 w 12211718"/>
              <a:gd name="connsiteY1" fmla="*/ 0 h 6635159"/>
              <a:gd name="connsiteX2" fmla="*/ 12211491 w 12211718"/>
              <a:gd name="connsiteY2" fmla="*/ 4460919 h 6635159"/>
              <a:gd name="connsiteX3" fmla="*/ 0 w 12211718"/>
              <a:gd name="connsiteY3" fmla="*/ 6635159 h 6635159"/>
              <a:gd name="connsiteX4" fmla="*/ 1659 w 12211718"/>
              <a:gd name="connsiteY4" fmla="*/ 2539209 h 6635159"/>
              <a:gd name="connsiteX0" fmla="*/ 1659 w 12211718"/>
              <a:gd name="connsiteY0" fmla="*/ 2539209 h 6635159"/>
              <a:gd name="connsiteX1" fmla="*/ 12199802 w 12211718"/>
              <a:gd name="connsiteY1" fmla="*/ 0 h 6635159"/>
              <a:gd name="connsiteX2" fmla="*/ 12211491 w 12211718"/>
              <a:gd name="connsiteY2" fmla="*/ 4031711 h 6635159"/>
              <a:gd name="connsiteX3" fmla="*/ 0 w 12211718"/>
              <a:gd name="connsiteY3" fmla="*/ 6635159 h 6635159"/>
              <a:gd name="connsiteX4" fmla="*/ 1659 w 12211718"/>
              <a:gd name="connsiteY4" fmla="*/ 2539209 h 6635159"/>
              <a:gd name="connsiteX0" fmla="*/ 1659 w 12230227"/>
              <a:gd name="connsiteY0" fmla="*/ 2539209 h 6635159"/>
              <a:gd name="connsiteX1" fmla="*/ 12199802 w 12230227"/>
              <a:gd name="connsiteY1" fmla="*/ 0 h 6635159"/>
              <a:gd name="connsiteX2" fmla="*/ 12230116 w 12230227"/>
              <a:gd name="connsiteY2" fmla="*/ 3835768 h 6635159"/>
              <a:gd name="connsiteX3" fmla="*/ 0 w 12230227"/>
              <a:gd name="connsiteY3" fmla="*/ 6635159 h 6635159"/>
              <a:gd name="connsiteX4" fmla="*/ 1659 w 12230227"/>
              <a:gd name="connsiteY4" fmla="*/ 2539209 h 6635159"/>
              <a:gd name="connsiteX0" fmla="*/ 1659 w 12211719"/>
              <a:gd name="connsiteY0" fmla="*/ 2539209 h 6635159"/>
              <a:gd name="connsiteX1" fmla="*/ 12199802 w 12211719"/>
              <a:gd name="connsiteY1" fmla="*/ 0 h 6635159"/>
              <a:gd name="connsiteX2" fmla="*/ 12211492 w 12211719"/>
              <a:gd name="connsiteY2" fmla="*/ 3835768 h 6635159"/>
              <a:gd name="connsiteX3" fmla="*/ 0 w 12211719"/>
              <a:gd name="connsiteY3" fmla="*/ 6635159 h 6635159"/>
              <a:gd name="connsiteX4" fmla="*/ 1659 w 12211719"/>
              <a:gd name="connsiteY4" fmla="*/ 2539209 h 663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719" h="6635159">
                <a:moveTo>
                  <a:pt x="1659" y="2539209"/>
                </a:moveTo>
                <a:lnTo>
                  <a:pt x="12199802" y="0"/>
                </a:lnTo>
                <a:cubicBezTo>
                  <a:pt x="12197474" y="1368785"/>
                  <a:pt x="12213820" y="2466983"/>
                  <a:pt x="12211492" y="3835768"/>
                </a:cubicBezTo>
                <a:lnTo>
                  <a:pt x="0" y="6635159"/>
                </a:lnTo>
                <a:lnTo>
                  <a:pt x="1659" y="2539209"/>
                </a:lnTo>
                <a:close/>
              </a:path>
            </a:pathLst>
          </a:custGeom>
        </p:spPr>
        <p:txBody>
          <a:bodyPr anchor="ctr"/>
          <a:lstStyle>
            <a:lvl1pPr marL="0" indent="0" algn="ctr">
              <a:buFontTx/>
              <a:buNone/>
              <a:defRPr/>
            </a:lvl1pPr>
          </a:lstStyle>
          <a:p>
            <a:endParaRPr lang="en-IN"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425404F2-BE9A-4460-8815-8F645183555F}" type="datetimeFigureOut">
              <a:rPr lang="en-US" smtClean="0"/>
              <a:pPr/>
              <a:t>1/9/2026</a:t>
            </a:fld>
            <a:endParaRPr lang="en-US" dirty="0"/>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4108390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Picture Placeholder 17">
            <a:extLst>
              <a:ext uri="{FF2B5EF4-FFF2-40B4-BE49-F238E27FC236}">
                <a16:creationId xmlns:a16="http://schemas.microsoft.com/office/drawing/2014/main" id="{372DAE12-93B3-440B-9CD2-B3D72084164C}"/>
              </a:ext>
            </a:extLst>
          </p:cNvPr>
          <p:cNvSpPr>
            <a:spLocks noGrp="1"/>
          </p:cNvSpPr>
          <p:nvPr>
            <p:ph type="pic" sz="quarter" idx="13"/>
          </p:nvPr>
        </p:nvSpPr>
        <p:spPr>
          <a:xfrm>
            <a:off x="-11849" y="9480"/>
            <a:ext cx="12215697" cy="6635159"/>
          </a:xfrm>
          <a:custGeom>
            <a:avLst/>
            <a:gdLst>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0 h 6480175"/>
              <a:gd name="connsiteX0" fmla="*/ 0 w 12188825"/>
              <a:gd name="connsiteY0" fmla="*/ 0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5" fmla="*/ 0 w 12188825"/>
              <a:gd name="connsiteY5" fmla="*/ 0 h 6480175"/>
              <a:gd name="connsiteX0" fmla="*/ 0 w 12188825"/>
              <a:gd name="connsiteY0" fmla="*/ 2165985 h 6480175"/>
              <a:gd name="connsiteX1" fmla="*/ 12188825 w 12188825"/>
              <a:gd name="connsiteY1" fmla="*/ 0 h 6480175"/>
              <a:gd name="connsiteX2" fmla="*/ 12188825 w 12188825"/>
              <a:gd name="connsiteY2" fmla="*/ 6480175 h 6480175"/>
              <a:gd name="connsiteX3" fmla="*/ 0 w 12188825"/>
              <a:gd name="connsiteY3" fmla="*/ 6480175 h 6480175"/>
              <a:gd name="connsiteX4" fmla="*/ 0 w 12188825"/>
              <a:gd name="connsiteY4" fmla="*/ 2165985 h 6480175"/>
              <a:gd name="connsiteX0" fmla="*/ 0 w 12188825"/>
              <a:gd name="connsiteY0" fmla="*/ 2165985 h 6480175"/>
              <a:gd name="connsiteX1" fmla="*/ 12188825 w 12188825"/>
              <a:gd name="connsiteY1" fmla="*/ 0 h 6480175"/>
              <a:gd name="connsiteX2" fmla="*/ 12181840 w 12188825"/>
              <a:gd name="connsiteY2" fmla="*/ 4106356 h 6480175"/>
              <a:gd name="connsiteX3" fmla="*/ 12188825 w 12188825"/>
              <a:gd name="connsiteY3" fmla="*/ 6480175 h 6480175"/>
              <a:gd name="connsiteX4" fmla="*/ 0 w 12188825"/>
              <a:gd name="connsiteY4" fmla="*/ 6480175 h 6480175"/>
              <a:gd name="connsiteX5" fmla="*/ 0 w 12188825"/>
              <a:gd name="connsiteY5" fmla="*/ 2165985 h 6480175"/>
              <a:gd name="connsiteX0" fmla="*/ 0 w 12188825"/>
              <a:gd name="connsiteY0" fmla="*/ 2165985 h 6522156"/>
              <a:gd name="connsiteX1" fmla="*/ 12188825 w 12188825"/>
              <a:gd name="connsiteY1" fmla="*/ 0 h 6522156"/>
              <a:gd name="connsiteX2" fmla="*/ 12181840 w 12188825"/>
              <a:gd name="connsiteY2" fmla="*/ 4106356 h 6522156"/>
              <a:gd name="connsiteX3" fmla="*/ 0 w 12188825"/>
              <a:gd name="connsiteY3" fmla="*/ 6480175 h 6522156"/>
              <a:gd name="connsiteX4" fmla="*/ 0 w 12188825"/>
              <a:gd name="connsiteY4" fmla="*/ 2165985 h 6522156"/>
              <a:gd name="connsiteX0" fmla="*/ 0 w 12188825"/>
              <a:gd name="connsiteY0" fmla="*/ 2165985 h 6480175"/>
              <a:gd name="connsiteX1" fmla="*/ 12188825 w 12188825"/>
              <a:gd name="connsiteY1" fmla="*/ 0 h 6480175"/>
              <a:gd name="connsiteX2" fmla="*/ 12181840 w 12188825"/>
              <a:gd name="connsiteY2" fmla="*/ 4106356 h 6480175"/>
              <a:gd name="connsiteX3" fmla="*/ 0 w 12188825"/>
              <a:gd name="connsiteY3" fmla="*/ 6480175 h 6480175"/>
              <a:gd name="connsiteX4" fmla="*/ 0 w 12188825"/>
              <a:gd name="connsiteY4" fmla="*/ 2165985 h 6480175"/>
              <a:gd name="connsiteX0" fmla="*/ 20320 w 12209145"/>
              <a:gd name="connsiteY0" fmla="*/ 2165985 h 6480175"/>
              <a:gd name="connsiteX1" fmla="*/ 12209145 w 12209145"/>
              <a:gd name="connsiteY1" fmla="*/ 0 h 6480175"/>
              <a:gd name="connsiteX2" fmla="*/ 12202160 w 12209145"/>
              <a:gd name="connsiteY2" fmla="*/ 4106356 h 6480175"/>
              <a:gd name="connsiteX3" fmla="*/ 20320 w 12209145"/>
              <a:gd name="connsiteY3" fmla="*/ 6480175 h 6480175"/>
              <a:gd name="connsiteX4" fmla="*/ 0 w 12209145"/>
              <a:gd name="connsiteY4" fmla="*/ 6280596 h 6480175"/>
              <a:gd name="connsiteX5" fmla="*/ 20320 w 12209145"/>
              <a:gd name="connsiteY5" fmla="*/ 2165985 h 6480175"/>
              <a:gd name="connsiteX0" fmla="*/ 20320 w 12209145"/>
              <a:gd name="connsiteY0" fmla="*/ 2165985 h 6280596"/>
              <a:gd name="connsiteX1" fmla="*/ 12209145 w 12209145"/>
              <a:gd name="connsiteY1" fmla="*/ 0 h 6280596"/>
              <a:gd name="connsiteX2" fmla="*/ 12202160 w 12209145"/>
              <a:gd name="connsiteY2" fmla="*/ 4106356 h 6280596"/>
              <a:gd name="connsiteX3" fmla="*/ 0 w 12209145"/>
              <a:gd name="connsiteY3" fmla="*/ 6280596 h 6280596"/>
              <a:gd name="connsiteX4" fmla="*/ 20320 w 12209145"/>
              <a:gd name="connsiteY4" fmla="*/ 2165985 h 6280596"/>
              <a:gd name="connsiteX0" fmla="*/ 20320 w 12211972"/>
              <a:gd name="connsiteY0" fmla="*/ 2165985 h 6280596"/>
              <a:gd name="connsiteX1" fmla="*/ 12209145 w 12211972"/>
              <a:gd name="connsiteY1" fmla="*/ 0 h 6280596"/>
              <a:gd name="connsiteX2" fmla="*/ 12211491 w 12211972"/>
              <a:gd name="connsiteY2" fmla="*/ 4115687 h 6280596"/>
              <a:gd name="connsiteX3" fmla="*/ 0 w 12211972"/>
              <a:gd name="connsiteY3" fmla="*/ 6280596 h 6280596"/>
              <a:gd name="connsiteX4" fmla="*/ 20320 w 12211972"/>
              <a:gd name="connsiteY4" fmla="*/ 2165985 h 6280596"/>
              <a:gd name="connsiteX0" fmla="*/ 20320 w 12227806"/>
              <a:gd name="connsiteY0" fmla="*/ 2184646 h 6299257"/>
              <a:gd name="connsiteX1" fmla="*/ 12227806 w 12227806"/>
              <a:gd name="connsiteY1" fmla="*/ 0 h 6299257"/>
              <a:gd name="connsiteX2" fmla="*/ 12211491 w 12227806"/>
              <a:gd name="connsiteY2" fmla="*/ 4134348 h 6299257"/>
              <a:gd name="connsiteX3" fmla="*/ 0 w 12227806"/>
              <a:gd name="connsiteY3" fmla="*/ 6299257 h 6299257"/>
              <a:gd name="connsiteX4" fmla="*/ 20320 w 12227806"/>
              <a:gd name="connsiteY4" fmla="*/ 2184646 h 6299257"/>
              <a:gd name="connsiteX0" fmla="*/ 20320 w 12227806"/>
              <a:gd name="connsiteY0" fmla="*/ 2184646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20320 w 12227806"/>
              <a:gd name="connsiteY4" fmla="*/ 2184646 h 6299257"/>
              <a:gd name="connsiteX0" fmla="*/ 1659 w 12227806"/>
              <a:gd name="connsiteY0" fmla="*/ 2203307 h 6299257"/>
              <a:gd name="connsiteX1" fmla="*/ 12227806 w 12227806"/>
              <a:gd name="connsiteY1" fmla="*/ 0 h 6299257"/>
              <a:gd name="connsiteX2" fmla="*/ 12211491 w 12227806"/>
              <a:gd name="connsiteY2" fmla="*/ 4125017 h 6299257"/>
              <a:gd name="connsiteX3" fmla="*/ 0 w 12227806"/>
              <a:gd name="connsiteY3" fmla="*/ 6299257 h 6299257"/>
              <a:gd name="connsiteX4" fmla="*/ 1659 w 12227806"/>
              <a:gd name="connsiteY4" fmla="*/ 2203307 h 6299257"/>
              <a:gd name="connsiteX0" fmla="*/ 1659 w 12211970"/>
              <a:gd name="connsiteY0" fmla="*/ 2203307 h 6299257"/>
              <a:gd name="connsiteX1" fmla="*/ 12209113 w 12211970"/>
              <a:gd name="connsiteY1" fmla="*/ 0 h 6299257"/>
              <a:gd name="connsiteX2" fmla="*/ 12211491 w 12211970"/>
              <a:gd name="connsiteY2" fmla="*/ 4125017 h 6299257"/>
              <a:gd name="connsiteX3" fmla="*/ 0 w 12211970"/>
              <a:gd name="connsiteY3" fmla="*/ 6299257 h 6299257"/>
              <a:gd name="connsiteX4" fmla="*/ 1659 w 12211970"/>
              <a:gd name="connsiteY4" fmla="*/ 2203307 h 6299257"/>
              <a:gd name="connsiteX0" fmla="*/ 1659 w 12211718"/>
              <a:gd name="connsiteY0" fmla="*/ 2529878 h 6625828"/>
              <a:gd name="connsiteX1" fmla="*/ 12199801 w 12211718"/>
              <a:gd name="connsiteY1" fmla="*/ 0 h 6625828"/>
              <a:gd name="connsiteX2" fmla="*/ 12211491 w 12211718"/>
              <a:gd name="connsiteY2" fmla="*/ 4451588 h 6625828"/>
              <a:gd name="connsiteX3" fmla="*/ 0 w 12211718"/>
              <a:gd name="connsiteY3" fmla="*/ 6625828 h 6625828"/>
              <a:gd name="connsiteX4" fmla="*/ 1659 w 12211718"/>
              <a:gd name="connsiteY4" fmla="*/ 2529878 h 6625828"/>
              <a:gd name="connsiteX0" fmla="*/ 1659 w 12227739"/>
              <a:gd name="connsiteY0" fmla="*/ 2520548 h 6616498"/>
              <a:gd name="connsiteX1" fmla="*/ 12227739 w 12227739"/>
              <a:gd name="connsiteY1" fmla="*/ 0 h 6616498"/>
              <a:gd name="connsiteX2" fmla="*/ 12211491 w 12227739"/>
              <a:gd name="connsiteY2" fmla="*/ 4442258 h 6616498"/>
              <a:gd name="connsiteX3" fmla="*/ 0 w 12227739"/>
              <a:gd name="connsiteY3" fmla="*/ 6616498 h 6616498"/>
              <a:gd name="connsiteX4" fmla="*/ 1659 w 12227739"/>
              <a:gd name="connsiteY4" fmla="*/ 2520548 h 6616498"/>
              <a:gd name="connsiteX0" fmla="*/ 1659 w 12211718"/>
              <a:gd name="connsiteY0" fmla="*/ 2539209 h 6635159"/>
              <a:gd name="connsiteX1" fmla="*/ 12199802 w 12211718"/>
              <a:gd name="connsiteY1" fmla="*/ 0 h 6635159"/>
              <a:gd name="connsiteX2" fmla="*/ 12211491 w 12211718"/>
              <a:gd name="connsiteY2" fmla="*/ 4460919 h 6635159"/>
              <a:gd name="connsiteX3" fmla="*/ 0 w 12211718"/>
              <a:gd name="connsiteY3" fmla="*/ 6635159 h 6635159"/>
              <a:gd name="connsiteX4" fmla="*/ 1659 w 12211718"/>
              <a:gd name="connsiteY4" fmla="*/ 2539209 h 6635159"/>
              <a:gd name="connsiteX0" fmla="*/ 1659 w 12211718"/>
              <a:gd name="connsiteY0" fmla="*/ 2539209 h 6635159"/>
              <a:gd name="connsiteX1" fmla="*/ 12199802 w 12211718"/>
              <a:gd name="connsiteY1" fmla="*/ 0 h 6635159"/>
              <a:gd name="connsiteX2" fmla="*/ 12211491 w 12211718"/>
              <a:gd name="connsiteY2" fmla="*/ 4031711 h 6635159"/>
              <a:gd name="connsiteX3" fmla="*/ 0 w 12211718"/>
              <a:gd name="connsiteY3" fmla="*/ 6635159 h 6635159"/>
              <a:gd name="connsiteX4" fmla="*/ 1659 w 12211718"/>
              <a:gd name="connsiteY4" fmla="*/ 2539209 h 6635159"/>
              <a:gd name="connsiteX0" fmla="*/ 1659 w 12230227"/>
              <a:gd name="connsiteY0" fmla="*/ 2539209 h 6635159"/>
              <a:gd name="connsiteX1" fmla="*/ 12199802 w 12230227"/>
              <a:gd name="connsiteY1" fmla="*/ 0 h 6635159"/>
              <a:gd name="connsiteX2" fmla="*/ 12230116 w 12230227"/>
              <a:gd name="connsiteY2" fmla="*/ 3835768 h 6635159"/>
              <a:gd name="connsiteX3" fmla="*/ 0 w 12230227"/>
              <a:gd name="connsiteY3" fmla="*/ 6635159 h 6635159"/>
              <a:gd name="connsiteX4" fmla="*/ 1659 w 12230227"/>
              <a:gd name="connsiteY4" fmla="*/ 2539209 h 6635159"/>
              <a:gd name="connsiteX0" fmla="*/ 1659 w 12211719"/>
              <a:gd name="connsiteY0" fmla="*/ 2539209 h 6635159"/>
              <a:gd name="connsiteX1" fmla="*/ 12199802 w 12211719"/>
              <a:gd name="connsiteY1" fmla="*/ 0 h 6635159"/>
              <a:gd name="connsiteX2" fmla="*/ 12211492 w 12211719"/>
              <a:gd name="connsiteY2" fmla="*/ 3835768 h 6635159"/>
              <a:gd name="connsiteX3" fmla="*/ 0 w 12211719"/>
              <a:gd name="connsiteY3" fmla="*/ 6635159 h 6635159"/>
              <a:gd name="connsiteX4" fmla="*/ 1659 w 12211719"/>
              <a:gd name="connsiteY4" fmla="*/ 2539209 h 663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719" h="6635159">
                <a:moveTo>
                  <a:pt x="1659" y="2539209"/>
                </a:moveTo>
                <a:lnTo>
                  <a:pt x="12199802" y="0"/>
                </a:lnTo>
                <a:cubicBezTo>
                  <a:pt x="12197474" y="1368785"/>
                  <a:pt x="12213820" y="2466983"/>
                  <a:pt x="12211492" y="3835768"/>
                </a:cubicBezTo>
                <a:lnTo>
                  <a:pt x="0" y="6635159"/>
                </a:lnTo>
                <a:lnTo>
                  <a:pt x="1659" y="2539209"/>
                </a:lnTo>
                <a:close/>
              </a:path>
            </a:pathLst>
          </a:custGeom>
        </p:spPr>
        <p:txBody>
          <a:bodyPr anchor="ctr"/>
          <a:lstStyle>
            <a:lvl1pPr marL="0" indent="0" algn="ctr">
              <a:buFontTx/>
              <a:buNone/>
              <a:defRPr/>
            </a:lvl1pPr>
          </a:lstStyle>
          <a:p>
            <a:endParaRPr lang="en-IN"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425404F2-BE9A-4460-8815-8F645183555F}" type="datetimeFigureOut">
              <a:rPr lang="en-US" smtClean="0"/>
              <a:pPr/>
              <a:t>1/9/2026</a:t>
            </a:fld>
            <a:endParaRPr lang="en-US" dirty="0"/>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1" y="6356352"/>
            <a:ext cx="2844800" cy="365125"/>
          </a:xfrm>
          <a:prstGeom prst="rect">
            <a:avLst/>
          </a:prstGeom>
        </p:spPr>
        <p:txBody>
          <a:bodyPr/>
          <a:lstStyle/>
          <a:p>
            <a:fld id="{96E69268-9C8B-4EBF-A9EE-DC5DC2D48DC3}" type="slidenum">
              <a:rPr lang="en-US" smtClean="0"/>
              <a:pPr/>
              <a:t>‹#›</a:t>
            </a:fld>
            <a:endParaRPr lang="en-US" dirty="0"/>
          </a:p>
        </p:txBody>
      </p:sp>
      <p:sp>
        <p:nvSpPr>
          <p:cNvPr id="12" name="Title 1">
            <a:extLst>
              <a:ext uri="{FF2B5EF4-FFF2-40B4-BE49-F238E27FC236}">
                <a16:creationId xmlns:a16="http://schemas.microsoft.com/office/drawing/2014/main" id="{5BECF37A-DF33-42BC-A976-307FC3DF30AE}"/>
              </a:ext>
            </a:extLst>
          </p:cNvPr>
          <p:cNvSpPr>
            <a:spLocks noGrp="1"/>
          </p:cNvSpPr>
          <p:nvPr>
            <p:ph type="ctrTitle"/>
          </p:nvPr>
        </p:nvSpPr>
        <p:spPr>
          <a:xfrm>
            <a:off x="640886" y="3717032"/>
            <a:ext cx="5454322" cy="610820"/>
          </a:xfrm>
        </p:spPr>
        <p:txBody>
          <a:bodyPr anchor="ctr"/>
          <a:lstStyle>
            <a:lvl1pPr algn="l">
              <a:lnSpc>
                <a:spcPct val="80000"/>
              </a:lnSpc>
              <a:defRPr lang="en-US" sz="4000" b="1" kern="1200" smtClean="0">
                <a:solidFill>
                  <a:schemeClr val="bg1"/>
                </a:solidFill>
                <a:latin typeface="Open Sans"/>
                <a:ea typeface="+mj-ea"/>
                <a:cs typeface="+mj-cs"/>
              </a:defRPr>
            </a:lvl1pPr>
          </a:lstStyle>
          <a:p>
            <a:r>
              <a:rPr lang="en-US"/>
              <a:t>Click to edit Master title style</a:t>
            </a:r>
          </a:p>
        </p:txBody>
      </p:sp>
    </p:spTree>
    <p:extLst>
      <p:ext uri="{BB962C8B-B14F-4D97-AF65-F5344CB8AC3E}">
        <p14:creationId xmlns:p14="http://schemas.microsoft.com/office/powerpoint/2010/main" val="251397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19BD-DA50-E258-45B6-846866661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9614828-917E-AB78-7644-74EF53B94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F945C46-9A7E-FC31-05FB-C04BAAD40C77}"/>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0009E2A8-CDF4-5CA9-4F01-A6988F93EB0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AA7B93D-F570-6DC2-42A2-3015B8534CE3}"/>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1721219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E796-BB11-022A-1FC7-363C35F8DA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038A60-6E9E-09AE-9E80-3475DDEA8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BFCD9B-D77D-3DF8-2947-C2BA6F49ED00}"/>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EB066AAE-A1CE-23A1-3278-E75ED170906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5623D82-6AC7-BC2C-DBD3-203824C3BDBF}"/>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2757411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7C90-5D37-30C7-8C3B-72127ED76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F39F46E-3037-05D8-2E1C-8159E7B471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EF253-1957-B9E1-DAF1-3FD01BC9FC5B}"/>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8A4353AB-18EC-C040-8A80-471F2812524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0CC0228-A630-0E37-4A82-8F9CBD2D92EF}"/>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1411111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3B5F-95E2-9DE4-0B39-88EA8B135D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567DFC-DD8C-B4B6-9E87-023248009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AFD3F1F-5572-A489-0BA7-BB6C3DA06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E171F0B-7EA4-0A8F-0F6F-46C07979029E}"/>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6" name="Footer Placeholder 5">
            <a:extLst>
              <a:ext uri="{FF2B5EF4-FFF2-40B4-BE49-F238E27FC236}">
                <a16:creationId xmlns:a16="http://schemas.microsoft.com/office/drawing/2014/main" id="{8D590EC1-D534-3507-C3BA-FC770A6EDD2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03774FE-F264-93FA-19F7-9405E0B23D93}"/>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1688760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4DB7-76BF-6EFD-CBA6-19997A4A5B3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19B2572-0228-D131-F419-1337ACEDF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99605B-EEA4-6212-1981-5B6BE9B9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EBB4640-C88E-D9B4-D3EE-8BB937D41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97EFB8-4B27-B03A-046C-C710F6CA1C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C922FEF-3BEE-C5FE-40AC-DFB9944617A5}"/>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8" name="Footer Placeholder 7">
            <a:extLst>
              <a:ext uri="{FF2B5EF4-FFF2-40B4-BE49-F238E27FC236}">
                <a16:creationId xmlns:a16="http://schemas.microsoft.com/office/drawing/2014/main" id="{1333D424-8045-5B3D-5EB1-950732D8D32E}"/>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A1B0ACBB-4199-699F-D08E-02C690B57FAC}"/>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324144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139-8167-1D47-9D2C-831F83C8B982}"/>
              </a:ext>
            </a:extLst>
          </p:cNvPr>
          <p:cNvSpPr>
            <a:spLocks noGrp="1"/>
          </p:cNvSpPr>
          <p:nvPr>
            <p:ph type="title"/>
          </p:nvPr>
        </p:nvSpPr>
        <p:spPr>
          <a:xfrm>
            <a:off x="838200" y="32817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8336932-99FF-A143-9708-30F6BD0D16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6C3C2-E336-7549-A95A-758954D60B72}"/>
              </a:ext>
            </a:extLst>
          </p:cNvPr>
          <p:cNvSpPr>
            <a:spLocks noGrp="1"/>
          </p:cNvSpPr>
          <p:nvPr>
            <p:ph type="dt" sz="half" idx="10"/>
          </p:nvPr>
        </p:nvSpPr>
        <p:spPr/>
        <p:txBody>
          <a:bodyPr/>
          <a:lstStyle/>
          <a:p>
            <a:fld id="{E194A752-A9DB-448D-A17E-376B14A477BB}" type="datetime1">
              <a:rPr lang="en-US" smtClean="0"/>
              <a:t>1/9/2026</a:t>
            </a:fld>
            <a:endParaRPr lang="en-US" dirty="0"/>
          </a:p>
        </p:txBody>
      </p:sp>
      <p:sp>
        <p:nvSpPr>
          <p:cNvPr id="5" name="Footer Placeholder 4">
            <a:extLst>
              <a:ext uri="{FF2B5EF4-FFF2-40B4-BE49-F238E27FC236}">
                <a16:creationId xmlns:a16="http://schemas.microsoft.com/office/drawing/2014/main" id="{149726A5-64FB-8E48-A50D-A1F8EFD04E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7D46D-2A4B-7C44-BE00-0A8A50954650}"/>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1734054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0DD4-8ED0-E174-C1AD-D5EC407F61A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B1E0B1-FB98-BBFF-4E63-6EFE1D7120DA}"/>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4" name="Footer Placeholder 3">
            <a:extLst>
              <a:ext uri="{FF2B5EF4-FFF2-40B4-BE49-F238E27FC236}">
                <a16:creationId xmlns:a16="http://schemas.microsoft.com/office/drawing/2014/main" id="{60C70A0E-1B56-9A05-F42C-193BF55591FA}"/>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1D29167F-3EC8-EF37-1F63-8970DE3EE636}"/>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112701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65342-5567-B2E1-7E09-9464397C2ACC}"/>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3" name="Footer Placeholder 2">
            <a:extLst>
              <a:ext uri="{FF2B5EF4-FFF2-40B4-BE49-F238E27FC236}">
                <a16:creationId xmlns:a16="http://schemas.microsoft.com/office/drawing/2014/main" id="{F5D60ED9-9805-6391-696D-3DE0A26DA4E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D9B40E1-1183-F317-1B77-323375FA1468}"/>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670482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04CB-5110-C6F2-5304-D112B256F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E3CC866-389A-7F3B-8435-99233ECD1D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B2EC4CC-4216-BFCB-795D-DD07C94C6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2356E-885F-4A42-3F5B-AA96EB115025}"/>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6" name="Footer Placeholder 5">
            <a:extLst>
              <a:ext uri="{FF2B5EF4-FFF2-40B4-BE49-F238E27FC236}">
                <a16:creationId xmlns:a16="http://schemas.microsoft.com/office/drawing/2014/main" id="{87C6C9EC-4DF3-07EC-99EC-0E18B4F8E4C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D56F5CD-4809-3212-1E4C-E133A0D6D028}"/>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973219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EEF-84D5-5525-8E13-1DB9467BD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315A57B-EEEC-7618-358B-84552B8CE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7E5BEC3-58AE-F513-A413-5C53E4C7C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1BEEF-0D98-9DD6-672A-29288DB12B07}"/>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6" name="Footer Placeholder 5">
            <a:extLst>
              <a:ext uri="{FF2B5EF4-FFF2-40B4-BE49-F238E27FC236}">
                <a16:creationId xmlns:a16="http://schemas.microsoft.com/office/drawing/2014/main" id="{8E4BEC0D-9C52-E4D9-7174-400E7623B83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C1836E1-2CA9-7175-0E75-94CA3FA07A40}"/>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484114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B40C-87AC-B469-292C-B6AD29CA633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3E1DB1F-1BC9-3319-9699-F3C29F23E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83D9CF-F623-554C-8DFF-4F8B51A43098}"/>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D43BCA96-CD71-8C16-EF1A-0CE4D42DEF1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D4243E7-652A-ED6E-EF03-C469A9295394}"/>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1338281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6B9E4-E7DD-25CB-8A40-EEA2682C6D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E4838B-07C3-F9F7-599C-456A34F07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F25B54-57B3-4327-A7F5-77DD1CDB91B5}"/>
              </a:ext>
            </a:extLst>
          </p:cNvPr>
          <p:cNvSpPr>
            <a:spLocks noGrp="1"/>
          </p:cNvSpPr>
          <p:nvPr>
            <p:ph type="dt" sz="half" idx="10"/>
          </p:nvPr>
        </p:nvSpPr>
        <p:spPr/>
        <p:txBody>
          <a:body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88397CCE-4092-65ED-7A8F-58CEAE37A5D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132B49C-DC05-93B6-8D26-F43A12AC0573}"/>
              </a:ext>
            </a:extLst>
          </p:cNvPr>
          <p:cNvSpPr>
            <a:spLocks noGrp="1"/>
          </p:cNvSpPr>
          <p:nvPr>
            <p:ph type="sldNum" sz="quarter" idx="12"/>
          </p:nvPr>
        </p:nvSpPr>
        <p:spPr/>
        <p:txBody>
          <a:bodyPr/>
          <a:lstStyle/>
          <a:p>
            <a:fld id="{56D7FD83-E139-41DF-B871-CA670E538F44}" type="slidenum">
              <a:rPr lang="en-IN" smtClean="0"/>
              <a:t>‹#›</a:t>
            </a:fld>
            <a:endParaRPr lang="en-IN" dirty="0"/>
          </a:p>
        </p:txBody>
      </p:sp>
    </p:spTree>
    <p:extLst>
      <p:ext uri="{BB962C8B-B14F-4D97-AF65-F5344CB8AC3E}">
        <p14:creationId xmlns:p14="http://schemas.microsoft.com/office/powerpoint/2010/main" val="2463936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9328-1026-145D-7208-586CB81C0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41131E-C3DB-D8A5-7870-C49AF3A51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E6CA939-44ED-07E1-6ED6-7D598CAAFE8B}"/>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2CBAB794-B89C-CE34-963C-294CBE8A17E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ABCF643-2120-F85A-FA11-55F1D511E49D}"/>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80481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ACE5-7841-B0B5-644B-735AAD1D0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3977F3-D142-8FA5-D15E-66CAD2E2FA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2B62D2-75F1-9B3A-1440-62A632441A8D}"/>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002A437A-AD53-2E56-1088-06DA94E4D7D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4E2306E-AA74-BB90-A06B-7A236D69B567}"/>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31171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2987-B5FF-C287-F1DE-748BF12DEC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26C4C2F-5617-CF4A-2417-0CD3900B20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4A666-E9D7-D0C1-5DC1-404D0AED26CD}"/>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50314A37-2943-DB8A-7362-7BEEB3872D7F}"/>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905AA0C-0E56-6067-7AAD-62166CE489A8}"/>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1271288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24D2-A305-DAB9-806B-D245D95FBD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DC003F-C547-688F-8AE1-8F4DEABEB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27C12C-BB47-C7A5-24BC-463EAAA2E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CC89385-71DA-097A-05A3-C6B12A026E3A}"/>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6" name="Footer Placeholder 5">
            <a:extLst>
              <a:ext uri="{FF2B5EF4-FFF2-40B4-BE49-F238E27FC236}">
                <a16:creationId xmlns:a16="http://schemas.microsoft.com/office/drawing/2014/main" id="{B7D90152-633A-F607-BA42-E3D913949AB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7F13412-08F3-970F-AC3E-B46A01488979}"/>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35227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DA41-572F-024E-B338-05140F018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0A6A4-C95F-6740-A9BA-2BC1574E5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805B6-9BE7-C946-9122-96077B9884C6}"/>
              </a:ext>
            </a:extLst>
          </p:cNvPr>
          <p:cNvSpPr>
            <a:spLocks noGrp="1"/>
          </p:cNvSpPr>
          <p:nvPr>
            <p:ph type="dt" sz="half" idx="10"/>
          </p:nvPr>
        </p:nvSpPr>
        <p:spPr/>
        <p:txBody>
          <a:bodyPr/>
          <a:lstStyle/>
          <a:p>
            <a:fld id="{DB53C467-D0CF-4AB2-85F9-37160B8345F6}" type="datetime1">
              <a:rPr lang="en-US" smtClean="0"/>
              <a:t>1/9/2026</a:t>
            </a:fld>
            <a:endParaRPr lang="en-US" dirty="0"/>
          </a:p>
        </p:txBody>
      </p:sp>
      <p:sp>
        <p:nvSpPr>
          <p:cNvPr id="5" name="Footer Placeholder 4">
            <a:extLst>
              <a:ext uri="{FF2B5EF4-FFF2-40B4-BE49-F238E27FC236}">
                <a16:creationId xmlns:a16="http://schemas.microsoft.com/office/drawing/2014/main" id="{2B86D0B4-5A50-8943-BB1A-24BE37393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E1C49A-1060-6D41-A924-590670899D57}"/>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451171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B14-751B-0AB6-FC75-9F710FAE13C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1C64E2F-8F6F-892B-8ED1-8589DD97D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55BBB-A0D9-47B4-E42F-59458278B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4C5E533-59C5-0AA1-ACE0-820F8D526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57185-9564-A058-5E70-2685903CE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C7B8954-94F7-9141-33FA-4A2128FCE371}"/>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8" name="Footer Placeholder 7">
            <a:extLst>
              <a:ext uri="{FF2B5EF4-FFF2-40B4-BE49-F238E27FC236}">
                <a16:creationId xmlns:a16="http://schemas.microsoft.com/office/drawing/2014/main" id="{04E3889E-CC35-EEA3-4779-F1964D1609DC}"/>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8D7050CE-2272-7715-F552-528762A6ED5E}"/>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603960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D8B0-3F8A-D8A6-AF63-2FA22E20032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EB43E7F-EEC6-B60D-F5B4-8DB684B99118}"/>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4" name="Footer Placeholder 3">
            <a:extLst>
              <a:ext uri="{FF2B5EF4-FFF2-40B4-BE49-F238E27FC236}">
                <a16:creationId xmlns:a16="http://schemas.microsoft.com/office/drawing/2014/main" id="{4BFE7144-F6CB-A977-B56B-92DA1AF6E330}"/>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73B45CA-7126-98D5-C648-7C653A4E6949}"/>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1214393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10DBB-D6D4-D929-72D0-7164F3B53C1A}"/>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3" name="Footer Placeholder 2">
            <a:extLst>
              <a:ext uri="{FF2B5EF4-FFF2-40B4-BE49-F238E27FC236}">
                <a16:creationId xmlns:a16="http://schemas.microsoft.com/office/drawing/2014/main" id="{79994613-052A-7339-A3E7-ABD36BBD2432}"/>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662C3262-418D-BA6D-48E3-2C015D85916A}"/>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714923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0852-8CE5-DE25-1E9D-2805E6481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1A11291-A3BB-C1AB-DEBC-C269A9AA7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375505D-A2EE-65DD-95B3-9EDF0C130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7D957-A7ED-9271-E9C1-8FDFE81C241D}"/>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6" name="Footer Placeholder 5">
            <a:extLst>
              <a:ext uri="{FF2B5EF4-FFF2-40B4-BE49-F238E27FC236}">
                <a16:creationId xmlns:a16="http://schemas.microsoft.com/office/drawing/2014/main" id="{4C686B51-F99A-6DC0-7F79-1551F62288C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1AB4670A-8D8B-AFE5-A041-6871847CB4C1}"/>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3379789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D9BA-DC79-99AC-AE16-FD2111A99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442768-59CE-D484-75C5-E0ABA9EAD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0C02E36A-BEE4-E0C5-D38B-3BBAE99F4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2B963-E4A3-DB1A-C1B6-FB90CF63639F}"/>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6" name="Footer Placeholder 5">
            <a:extLst>
              <a:ext uri="{FF2B5EF4-FFF2-40B4-BE49-F238E27FC236}">
                <a16:creationId xmlns:a16="http://schemas.microsoft.com/office/drawing/2014/main" id="{56E33398-6626-CB9E-7549-00750553F6B1}"/>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4FF772F-CFCF-ACFB-E7FC-3A74474891E9}"/>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615208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02BB-F8CC-5C0D-6B3C-6AAB154DD06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D48A590-D851-E83E-0FB0-7DC2EFACE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C4D3AC-A6CC-DF86-A0C3-5B5F5AF1AF67}"/>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8B2B7A1D-B71E-D63B-4976-AFE49983FA3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EA96CAD-8A98-7DA4-3BDA-F61F44D1D226}"/>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026704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ADB35-6EC4-8E2C-C3A9-DC034ABE32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0AE58E-CCF9-1E3B-93DF-6B7CA0680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CCCC6C-E6EE-09AD-DB22-B89D19D34766}"/>
              </a:ext>
            </a:extLst>
          </p:cNvPr>
          <p:cNvSpPr>
            <a:spLocks noGrp="1"/>
          </p:cNvSpPr>
          <p:nvPr>
            <p:ph type="dt" sz="half" idx="10"/>
          </p:nvPr>
        </p:nvSpPr>
        <p:spPr/>
        <p:txBody>
          <a:body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3D6013A4-B0F6-B17C-4ED4-455A106F156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BF161CE-C642-BCAF-A60B-F11D4F629D7D}"/>
              </a:ext>
            </a:extLst>
          </p:cNvPr>
          <p:cNvSpPr>
            <a:spLocks noGrp="1"/>
          </p:cNvSpPr>
          <p:nvPr>
            <p:ph type="sldNum" sz="quarter" idx="12"/>
          </p:nvPr>
        </p:nvSpPr>
        <p:spPr/>
        <p:txBody>
          <a:bodyPr/>
          <a:lstStyle/>
          <a:p>
            <a:fld id="{A8AB3F78-CADE-463F-9CB7-B066E78D5209}" type="slidenum">
              <a:rPr lang="en-IN" smtClean="0"/>
              <a:t>‹#›</a:t>
            </a:fld>
            <a:endParaRPr lang="en-IN" dirty="0"/>
          </a:p>
        </p:txBody>
      </p:sp>
    </p:spTree>
    <p:extLst>
      <p:ext uri="{BB962C8B-B14F-4D97-AF65-F5344CB8AC3E}">
        <p14:creationId xmlns:p14="http://schemas.microsoft.com/office/powerpoint/2010/main" val="262835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44EEC-5A90-DE4A-8F2B-753AE5A68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C1F401-2F83-D047-8AC3-A18D82840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CED50-2878-CF48-B942-67F4DC9FA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B9A83-EB12-1846-8B20-97AE61FE50F6}"/>
              </a:ext>
            </a:extLst>
          </p:cNvPr>
          <p:cNvSpPr>
            <a:spLocks noGrp="1"/>
          </p:cNvSpPr>
          <p:nvPr>
            <p:ph type="dt" sz="half" idx="10"/>
          </p:nvPr>
        </p:nvSpPr>
        <p:spPr/>
        <p:txBody>
          <a:bodyPr/>
          <a:lstStyle/>
          <a:p>
            <a:fld id="{F595A6C5-AD70-4EBA-97FD-DB1653CF7004}" type="datetime1">
              <a:rPr lang="en-US" smtClean="0"/>
              <a:t>1/9/2026</a:t>
            </a:fld>
            <a:endParaRPr lang="en-US" dirty="0"/>
          </a:p>
        </p:txBody>
      </p:sp>
      <p:sp>
        <p:nvSpPr>
          <p:cNvPr id="6" name="Footer Placeholder 5">
            <a:extLst>
              <a:ext uri="{FF2B5EF4-FFF2-40B4-BE49-F238E27FC236}">
                <a16:creationId xmlns:a16="http://schemas.microsoft.com/office/drawing/2014/main" id="{CDC1562A-EEB2-4F45-ACA4-9B54A9DA8F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5B4AEE-47C2-D848-92B0-82B5295E09CC}"/>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132923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8FDF-D444-D149-95DA-0687201352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70F6D0-0562-9647-AB7E-531256B4D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EDD70-C6F3-A04D-A7C6-30A0520265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77B933-0DAE-484F-B1E3-3400A90B7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F1E57-EDC9-294E-BD2A-CA20911F29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9AF03F-6752-E444-BA41-59E50242380B}"/>
              </a:ext>
            </a:extLst>
          </p:cNvPr>
          <p:cNvSpPr>
            <a:spLocks noGrp="1"/>
          </p:cNvSpPr>
          <p:nvPr>
            <p:ph type="dt" sz="half" idx="10"/>
          </p:nvPr>
        </p:nvSpPr>
        <p:spPr/>
        <p:txBody>
          <a:bodyPr/>
          <a:lstStyle/>
          <a:p>
            <a:fld id="{FECFBE93-E51D-4E54-8CAB-09A1E707FA25}" type="datetime1">
              <a:rPr lang="en-US" smtClean="0"/>
              <a:t>1/9/2026</a:t>
            </a:fld>
            <a:endParaRPr lang="en-US" dirty="0"/>
          </a:p>
        </p:txBody>
      </p:sp>
      <p:sp>
        <p:nvSpPr>
          <p:cNvPr id="8" name="Footer Placeholder 7">
            <a:extLst>
              <a:ext uri="{FF2B5EF4-FFF2-40B4-BE49-F238E27FC236}">
                <a16:creationId xmlns:a16="http://schemas.microsoft.com/office/drawing/2014/main" id="{AF6E1B3F-9618-994D-98B2-6F3BED1E5E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F548C9-DEFC-9546-933B-FDED9C91D873}"/>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300019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A10F-1C25-7A4F-800B-CC85CD80E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45F20B-F435-384A-9EB5-5AED5B71B879}"/>
              </a:ext>
            </a:extLst>
          </p:cNvPr>
          <p:cNvSpPr>
            <a:spLocks noGrp="1"/>
          </p:cNvSpPr>
          <p:nvPr>
            <p:ph type="dt" sz="half" idx="10"/>
          </p:nvPr>
        </p:nvSpPr>
        <p:spPr/>
        <p:txBody>
          <a:bodyPr/>
          <a:lstStyle/>
          <a:p>
            <a:fld id="{3361203D-A5B2-49E2-BEC8-257D49158ECA}" type="datetime1">
              <a:rPr lang="en-US" smtClean="0"/>
              <a:t>1/9/2026</a:t>
            </a:fld>
            <a:endParaRPr lang="en-US" dirty="0"/>
          </a:p>
        </p:txBody>
      </p:sp>
      <p:sp>
        <p:nvSpPr>
          <p:cNvPr id="4" name="Footer Placeholder 3">
            <a:extLst>
              <a:ext uri="{FF2B5EF4-FFF2-40B4-BE49-F238E27FC236}">
                <a16:creationId xmlns:a16="http://schemas.microsoft.com/office/drawing/2014/main" id="{8A546054-EC53-684C-B596-77D5EE5A04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E34C99-AE76-E24A-8DC1-F02B4F0780F9}"/>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298445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8163F-4078-3841-A06A-CF1CA8F4141E}"/>
              </a:ext>
            </a:extLst>
          </p:cNvPr>
          <p:cNvSpPr>
            <a:spLocks noGrp="1"/>
          </p:cNvSpPr>
          <p:nvPr>
            <p:ph type="dt" sz="half" idx="10"/>
          </p:nvPr>
        </p:nvSpPr>
        <p:spPr/>
        <p:txBody>
          <a:bodyPr/>
          <a:lstStyle/>
          <a:p>
            <a:fld id="{2C0B55A4-4848-44E8-AE90-472DE957060E}" type="datetime1">
              <a:rPr lang="en-US" smtClean="0"/>
              <a:t>1/9/2026</a:t>
            </a:fld>
            <a:endParaRPr lang="en-US" dirty="0"/>
          </a:p>
        </p:txBody>
      </p:sp>
      <p:sp>
        <p:nvSpPr>
          <p:cNvPr id="3" name="Footer Placeholder 2">
            <a:extLst>
              <a:ext uri="{FF2B5EF4-FFF2-40B4-BE49-F238E27FC236}">
                <a16:creationId xmlns:a16="http://schemas.microsoft.com/office/drawing/2014/main" id="{AC55187A-CF81-6E42-ACDB-949267A700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12F316-0801-5740-BECE-E0188A5C4637}"/>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4039237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4AE9-851B-2B4B-8EA4-99EE52056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263A7E-7BC0-864A-95D6-5C0C45971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0A2C0-4BBC-B841-B4FA-44E1E25CC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B49AC-86AB-1844-9BB1-2B2A3EC12237}"/>
              </a:ext>
            </a:extLst>
          </p:cNvPr>
          <p:cNvSpPr>
            <a:spLocks noGrp="1"/>
          </p:cNvSpPr>
          <p:nvPr>
            <p:ph type="dt" sz="half" idx="10"/>
          </p:nvPr>
        </p:nvSpPr>
        <p:spPr/>
        <p:txBody>
          <a:bodyPr/>
          <a:lstStyle/>
          <a:p>
            <a:fld id="{D96103D5-CF98-4212-AB56-D211EF2C6A65}" type="datetime1">
              <a:rPr lang="en-US" smtClean="0"/>
              <a:t>1/9/2026</a:t>
            </a:fld>
            <a:endParaRPr lang="en-US" dirty="0"/>
          </a:p>
        </p:txBody>
      </p:sp>
      <p:sp>
        <p:nvSpPr>
          <p:cNvPr id="6" name="Footer Placeholder 5">
            <a:extLst>
              <a:ext uri="{FF2B5EF4-FFF2-40B4-BE49-F238E27FC236}">
                <a16:creationId xmlns:a16="http://schemas.microsoft.com/office/drawing/2014/main" id="{1C0D58DE-7DF6-6246-9154-4C9DCC4858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EFFA67-9D33-AA45-A523-9DDF3E42BD86}"/>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264788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90D6-5EE3-534A-8D83-EBEC1ACDC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53BB1E-BECB-D84B-905D-4C1E3B82A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79B5AF-09D2-DF4A-8C87-857D4EB18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2257A-FF62-0F40-9067-BA0C16A1EC24}"/>
              </a:ext>
            </a:extLst>
          </p:cNvPr>
          <p:cNvSpPr>
            <a:spLocks noGrp="1"/>
          </p:cNvSpPr>
          <p:nvPr>
            <p:ph type="dt" sz="half" idx="10"/>
          </p:nvPr>
        </p:nvSpPr>
        <p:spPr/>
        <p:txBody>
          <a:bodyPr/>
          <a:lstStyle/>
          <a:p>
            <a:fld id="{54EB35EB-DEBF-4A59-B110-0F8BAA33D9E3}" type="datetime1">
              <a:rPr lang="en-US" smtClean="0"/>
              <a:t>1/9/2026</a:t>
            </a:fld>
            <a:endParaRPr lang="en-US" dirty="0"/>
          </a:p>
        </p:txBody>
      </p:sp>
      <p:sp>
        <p:nvSpPr>
          <p:cNvPr id="6" name="Footer Placeholder 5">
            <a:extLst>
              <a:ext uri="{FF2B5EF4-FFF2-40B4-BE49-F238E27FC236}">
                <a16:creationId xmlns:a16="http://schemas.microsoft.com/office/drawing/2014/main" id="{685263AE-3736-0948-8893-B61B1EC70F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65008F-94E4-734A-83AF-CF0885B92116}"/>
              </a:ext>
            </a:extLst>
          </p:cNvPr>
          <p:cNvSpPr>
            <a:spLocks noGrp="1"/>
          </p:cNvSpPr>
          <p:nvPr>
            <p:ph type="sldNum" sz="quarter" idx="12"/>
          </p:nvPr>
        </p:nvSpPr>
        <p:spPr/>
        <p:txBody>
          <a:bodyPr/>
          <a:lstStyle/>
          <a:p>
            <a:fld id="{5D8824BE-FFCD-4640-9893-33EF87AF9562}" type="slidenum">
              <a:rPr lang="en-US" smtClean="0"/>
              <a:t>‹#›</a:t>
            </a:fld>
            <a:endParaRPr lang="en-US" dirty="0"/>
          </a:p>
        </p:txBody>
      </p:sp>
    </p:spTree>
    <p:extLst>
      <p:ext uri="{BB962C8B-B14F-4D97-AF65-F5344CB8AC3E}">
        <p14:creationId xmlns:p14="http://schemas.microsoft.com/office/powerpoint/2010/main" val="361131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68007-85D8-4141-A16B-42274BFB9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DC622F-A4CE-8C45-B32A-D721C93C8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4832C-584C-0440-927C-C443BC5A4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F0227-5C6D-42F7-AB7F-BDA059983055}" type="datetime1">
              <a:rPr lang="en-US" smtClean="0"/>
              <a:t>1/9/2026</a:t>
            </a:fld>
            <a:endParaRPr lang="en-US" dirty="0"/>
          </a:p>
        </p:txBody>
      </p:sp>
      <p:sp>
        <p:nvSpPr>
          <p:cNvPr id="5" name="Footer Placeholder 4">
            <a:extLst>
              <a:ext uri="{FF2B5EF4-FFF2-40B4-BE49-F238E27FC236}">
                <a16:creationId xmlns:a16="http://schemas.microsoft.com/office/drawing/2014/main" id="{805D3EFC-7B5C-BF4E-B5C1-354E537B8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6C7FB0-00C0-AA45-B102-654F0A2D4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824BE-FFCD-4640-9893-33EF87AF9562}" type="slidenum">
              <a:rPr lang="en-US" smtClean="0"/>
              <a:t>‹#›</a:t>
            </a:fld>
            <a:endParaRPr lang="en-US" dirty="0"/>
          </a:p>
        </p:txBody>
      </p:sp>
      <p:pic>
        <p:nvPicPr>
          <p:cNvPr id="21" name="Picture 20" descr="A yellow and black logo&#10;&#10;Description automatically generated">
            <a:extLst>
              <a:ext uri="{FF2B5EF4-FFF2-40B4-BE49-F238E27FC236}">
                <a16:creationId xmlns:a16="http://schemas.microsoft.com/office/drawing/2014/main" id="{B3AAE48C-9653-5A64-6A33-4EE7BF606AB5}"/>
              </a:ext>
            </a:extLst>
          </p:cNvPr>
          <p:cNvPicPr>
            <a:picLocks noChangeAspect="1"/>
          </p:cNvPicPr>
          <p:nvPr userDrawn="1"/>
        </p:nvPicPr>
        <p:blipFill>
          <a:blip r:embed="rId16"/>
          <a:stretch>
            <a:fillRect/>
          </a:stretch>
        </p:blipFill>
        <p:spPr>
          <a:xfrm>
            <a:off x="11644580" y="36801"/>
            <a:ext cx="435706" cy="656648"/>
          </a:xfrm>
          <a:prstGeom prst="rect">
            <a:avLst/>
          </a:prstGeom>
        </p:spPr>
      </p:pic>
    </p:spTree>
    <p:extLst>
      <p:ext uri="{BB962C8B-B14F-4D97-AF65-F5344CB8AC3E}">
        <p14:creationId xmlns:p14="http://schemas.microsoft.com/office/powerpoint/2010/main" val="3624844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C2989-5588-DD94-C4C0-1118633C0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95BF0E-A783-BBCB-92E2-59B8E9462A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7D3E89-5D19-8A3A-DD1E-AA210919D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5011A8-ED1A-4224-8E21-FCBBEA0B7964}" type="datetimeFigureOut">
              <a:rPr lang="en-IN" smtClean="0"/>
              <a:t>09-01-2026</a:t>
            </a:fld>
            <a:endParaRPr lang="en-IN" dirty="0"/>
          </a:p>
        </p:txBody>
      </p:sp>
      <p:sp>
        <p:nvSpPr>
          <p:cNvPr id="5" name="Footer Placeholder 4">
            <a:extLst>
              <a:ext uri="{FF2B5EF4-FFF2-40B4-BE49-F238E27FC236}">
                <a16:creationId xmlns:a16="http://schemas.microsoft.com/office/drawing/2014/main" id="{35090308-FDA8-E6D6-680C-E2B1E178E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dirty="0"/>
          </a:p>
        </p:txBody>
      </p:sp>
      <p:sp>
        <p:nvSpPr>
          <p:cNvPr id="6" name="Slide Number Placeholder 5">
            <a:extLst>
              <a:ext uri="{FF2B5EF4-FFF2-40B4-BE49-F238E27FC236}">
                <a16:creationId xmlns:a16="http://schemas.microsoft.com/office/drawing/2014/main" id="{9367DC6E-ADE2-2B62-52FF-361E8C4D7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D7FD83-E139-41DF-B871-CA670E538F44}" type="slidenum">
              <a:rPr lang="en-IN" smtClean="0"/>
              <a:t>‹#›</a:t>
            </a:fld>
            <a:endParaRPr lang="en-IN" dirty="0"/>
          </a:p>
        </p:txBody>
      </p:sp>
      <p:pic>
        <p:nvPicPr>
          <p:cNvPr id="7" name="Picture 6" descr="A yellow and black logo&#10;&#10;Description automatically generated">
            <a:extLst>
              <a:ext uri="{FF2B5EF4-FFF2-40B4-BE49-F238E27FC236}">
                <a16:creationId xmlns:a16="http://schemas.microsoft.com/office/drawing/2014/main" id="{3904F161-96FD-8C00-B4A8-16C1FC2CDE41}"/>
              </a:ext>
            </a:extLst>
          </p:cNvPr>
          <p:cNvPicPr>
            <a:picLocks noChangeAspect="1"/>
          </p:cNvPicPr>
          <p:nvPr userDrawn="1"/>
        </p:nvPicPr>
        <p:blipFill>
          <a:blip r:embed="rId13"/>
          <a:stretch>
            <a:fillRect/>
          </a:stretch>
        </p:blipFill>
        <p:spPr>
          <a:xfrm>
            <a:off x="11644580" y="36801"/>
            <a:ext cx="435706" cy="656648"/>
          </a:xfrm>
          <a:prstGeom prst="rect">
            <a:avLst/>
          </a:prstGeom>
        </p:spPr>
      </p:pic>
    </p:spTree>
    <p:extLst>
      <p:ext uri="{BB962C8B-B14F-4D97-AF65-F5344CB8AC3E}">
        <p14:creationId xmlns:p14="http://schemas.microsoft.com/office/powerpoint/2010/main" val="11584828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1910F-93B5-AF06-CF27-BE5DF5960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C303AC-078A-BDC0-4085-0112AAE71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2EA280-C421-083E-96AD-9553C2A7C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0DF301-2242-46D8-B41C-0732BF52C7B0}" type="datetimeFigureOut">
              <a:rPr lang="en-IN" smtClean="0"/>
              <a:t>09-01-2026</a:t>
            </a:fld>
            <a:endParaRPr lang="en-IN" dirty="0"/>
          </a:p>
        </p:txBody>
      </p:sp>
      <p:sp>
        <p:nvSpPr>
          <p:cNvPr id="5" name="Footer Placeholder 4">
            <a:extLst>
              <a:ext uri="{FF2B5EF4-FFF2-40B4-BE49-F238E27FC236}">
                <a16:creationId xmlns:a16="http://schemas.microsoft.com/office/drawing/2014/main" id="{358DA158-8CC3-EA72-B29E-571B40BBC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dirty="0"/>
          </a:p>
        </p:txBody>
      </p:sp>
      <p:sp>
        <p:nvSpPr>
          <p:cNvPr id="6" name="Slide Number Placeholder 5">
            <a:extLst>
              <a:ext uri="{FF2B5EF4-FFF2-40B4-BE49-F238E27FC236}">
                <a16:creationId xmlns:a16="http://schemas.microsoft.com/office/drawing/2014/main" id="{D5ECDE5A-B34B-A3F7-C4BA-46F8BBE3E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AB3F78-CADE-463F-9CB7-B066E78D5209}" type="slidenum">
              <a:rPr lang="en-IN" smtClean="0"/>
              <a:t>‹#›</a:t>
            </a:fld>
            <a:endParaRPr lang="en-IN" dirty="0"/>
          </a:p>
        </p:txBody>
      </p:sp>
      <p:pic>
        <p:nvPicPr>
          <p:cNvPr id="7" name="Picture 6" descr="A yellow and black logo&#10;&#10;Description automatically generated">
            <a:extLst>
              <a:ext uri="{FF2B5EF4-FFF2-40B4-BE49-F238E27FC236}">
                <a16:creationId xmlns:a16="http://schemas.microsoft.com/office/drawing/2014/main" id="{BE4661E6-193B-E179-DAF3-A6494EC8112D}"/>
              </a:ext>
            </a:extLst>
          </p:cNvPr>
          <p:cNvPicPr>
            <a:picLocks noChangeAspect="1"/>
          </p:cNvPicPr>
          <p:nvPr userDrawn="1"/>
        </p:nvPicPr>
        <p:blipFill>
          <a:blip r:embed="rId13"/>
          <a:stretch>
            <a:fillRect/>
          </a:stretch>
        </p:blipFill>
        <p:spPr>
          <a:xfrm>
            <a:off x="11644580" y="36801"/>
            <a:ext cx="435706" cy="656648"/>
          </a:xfrm>
          <a:prstGeom prst="rect">
            <a:avLst/>
          </a:prstGeom>
        </p:spPr>
      </p:pic>
    </p:spTree>
    <p:extLst>
      <p:ext uri="{BB962C8B-B14F-4D97-AF65-F5344CB8AC3E}">
        <p14:creationId xmlns:p14="http://schemas.microsoft.com/office/powerpoint/2010/main" val="42717307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7FE4D878_F9E63BB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FE4D87B_14D0BD3E.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g"/><Relationship Id="rId18" Type="http://schemas.openxmlformats.org/officeDocument/2006/relationships/image" Target="../media/image32.jpg"/><Relationship Id="rId26" Type="http://schemas.openxmlformats.org/officeDocument/2006/relationships/image" Target="../media/image40.png"/><Relationship Id="rId39" Type="http://schemas.openxmlformats.org/officeDocument/2006/relationships/image" Target="../media/image53.png"/><Relationship Id="rId3" Type="http://schemas.openxmlformats.org/officeDocument/2006/relationships/image" Target="../media/image17.jpeg"/><Relationship Id="rId21" Type="http://schemas.openxmlformats.org/officeDocument/2006/relationships/image" Target="../media/image35.png"/><Relationship Id="rId34" Type="http://schemas.openxmlformats.org/officeDocument/2006/relationships/image" Target="../media/image48.jp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g"/><Relationship Id="rId25" Type="http://schemas.openxmlformats.org/officeDocument/2006/relationships/image" Target="../media/image39.jpg"/><Relationship Id="rId33" Type="http://schemas.openxmlformats.org/officeDocument/2006/relationships/image" Target="../media/image47.jpg"/><Relationship Id="rId38" Type="http://schemas.openxmlformats.org/officeDocument/2006/relationships/image" Target="../media/image52.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jpg"/><Relationship Id="rId29" Type="http://schemas.openxmlformats.org/officeDocument/2006/relationships/image" Target="../media/image43.jpg"/><Relationship Id="rId41"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jpeg"/><Relationship Id="rId5" Type="http://schemas.openxmlformats.org/officeDocument/2006/relationships/image" Target="../media/image19.png"/><Relationship Id="rId15" Type="http://schemas.openxmlformats.org/officeDocument/2006/relationships/image" Target="../media/image29.jpg"/><Relationship Id="rId23" Type="http://schemas.openxmlformats.org/officeDocument/2006/relationships/image" Target="../media/image37.jpg"/><Relationship Id="rId28" Type="http://schemas.openxmlformats.org/officeDocument/2006/relationships/image" Target="../media/image42.jpg"/><Relationship Id="rId36" Type="http://schemas.openxmlformats.org/officeDocument/2006/relationships/image" Target="../media/image50.jpg"/><Relationship Id="rId10" Type="http://schemas.openxmlformats.org/officeDocument/2006/relationships/image" Target="../media/image24.png"/><Relationship Id="rId19" Type="http://schemas.openxmlformats.org/officeDocument/2006/relationships/image" Target="../media/image33.jpg"/><Relationship Id="rId31" Type="http://schemas.openxmlformats.org/officeDocument/2006/relationships/image" Target="../media/image45.jp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jpg"/><Relationship Id="rId30" Type="http://schemas.openxmlformats.org/officeDocument/2006/relationships/image" Target="../media/image44.jpg"/><Relationship Id="rId35" Type="http://schemas.openxmlformats.org/officeDocument/2006/relationships/image" Target="../media/image49.jpg"/></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1B3C6BDF-8242-47CC-8676-69B2F87E1E7A}"/>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t="11413" b="11413"/>
          <a:stretch>
            <a:fillRect/>
          </a:stretch>
        </p:blipFill>
        <p:spPr>
          <a:xfrm>
            <a:off x="0" y="659348"/>
            <a:ext cx="12213772" cy="6299257"/>
          </a:xfrm>
        </p:spPr>
      </p:pic>
      <p:sp>
        <p:nvSpPr>
          <p:cNvPr id="8" name="Freeform 5">
            <a:extLst>
              <a:ext uri="{FF2B5EF4-FFF2-40B4-BE49-F238E27FC236}">
                <a16:creationId xmlns:a16="http://schemas.microsoft.com/office/drawing/2014/main" id="{FDC036F3-C8B1-42B1-A796-1D6C2432EEE5}"/>
              </a:ext>
            </a:extLst>
          </p:cNvPr>
          <p:cNvSpPr>
            <a:spLocks/>
          </p:cNvSpPr>
          <p:nvPr/>
        </p:nvSpPr>
        <p:spPr bwMode="auto">
          <a:xfrm>
            <a:off x="6095211" y="4453360"/>
            <a:ext cx="6095203" cy="1605327"/>
          </a:xfrm>
          <a:custGeom>
            <a:avLst/>
            <a:gdLst>
              <a:gd name="T0" fmla="*/ 3855 w 3855"/>
              <a:gd name="T1" fmla="*/ 0 h 1060"/>
              <a:gd name="T2" fmla="*/ 0 w 3855"/>
              <a:gd name="T3" fmla="*/ 710 h 1060"/>
              <a:gd name="T4" fmla="*/ 0 w 3855"/>
              <a:gd name="T5" fmla="*/ 1060 h 1060"/>
              <a:gd name="T6" fmla="*/ 3855 w 3855"/>
              <a:gd name="T7" fmla="*/ 350 h 1060"/>
              <a:gd name="T8" fmla="*/ 3855 w 3855"/>
              <a:gd name="T9" fmla="*/ 0 h 1060"/>
            </a:gdLst>
            <a:ahLst/>
            <a:cxnLst>
              <a:cxn ang="0">
                <a:pos x="T0" y="T1"/>
              </a:cxn>
              <a:cxn ang="0">
                <a:pos x="T2" y="T3"/>
              </a:cxn>
              <a:cxn ang="0">
                <a:pos x="T4" y="T5"/>
              </a:cxn>
              <a:cxn ang="0">
                <a:pos x="T6" y="T7"/>
              </a:cxn>
              <a:cxn ang="0">
                <a:pos x="T8" y="T9"/>
              </a:cxn>
            </a:cxnLst>
            <a:rect l="0" t="0" r="r" b="b"/>
            <a:pathLst>
              <a:path w="3855" h="1060">
                <a:moveTo>
                  <a:pt x="3855" y="0"/>
                </a:moveTo>
                <a:lnTo>
                  <a:pt x="0" y="710"/>
                </a:lnTo>
                <a:lnTo>
                  <a:pt x="0" y="1060"/>
                </a:lnTo>
                <a:lnTo>
                  <a:pt x="3855" y="350"/>
                </a:lnTo>
                <a:lnTo>
                  <a:pt x="3855"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0D418EE-0E50-454C-B753-EA75994C4755}"/>
              </a:ext>
            </a:extLst>
          </p:cNvPr>
          <p:cNvSpPr>
            <a:spLocks noGrp="1"/>
          </p:cNvSpPr>
          <p:nvPr>
            <p:ph type="ctrTitle"/>
          </p:nvPr>
        </p:nvSpPr>
        <p:spPr>
          <a:xfrm>
            <a:off x="642307" y="2947351"/>
            <a:ext cx="6466064" cy="1404164"/>
          </a:xfrm>
        </p:spPr>
        <p:txBody>
          <a:bodyPr anchor="b">
            <a:noAutofit/>
          </a:bodyPr>
          <a:lstStyle/>
          <a:p>
            <a:pPr>
              <a:lnSpc>
                <a:spcPct val="90000"/>
              </a:lnSpc>
            </a:pPr>
            <a:r>
              <a:rPr lang="en-IN" sz="4800" dirty="0">
                <a:latin typeface="Times New Roman" panose="02020603050405020304" pitchFamily="18" charset="0"/>
                <a:cs typeface="Times New Roman" panose="02020603050405020304" pitchFamily="18" charset="0"/>
              </a:rPr>
              <a:t>Preparing for an IPO</a:t>
            </a:r>
          </a:p>
        </p:txBody>
      </p:sp>
      <p:sp>
        <p:nvSpPr>
          <p:cNvPr id="5" name="Subtitle 4">
            <a:extLst>
              <a:ext uri="{FF2B5EF4-FFF2-40B4-BE49-F238E27FC236}">
                <a16:creationId xmlns:a16="http://schemas.microsoft.com/office/drawing/2014/main" id="{B6197662-D960-49D4-85D3-4ED3EE87D83A}"/>
              </a:ext>
            </a:extLst>
          </p:cNvPr>
          <p:cNvSpPr>
            <a:spLocks noGrp="1"/>
          </p:cNvSpPr>
          <p:nvPr>
            <p:ph type="subTitle" idx="1"/>
          </p:nvPr>
        </p:nvSpPr>
        <p:spPr/>
        <p:txBody>
          <a:bodyPr>
            <a:normAutofit/>
          </a:bodyPr>
          <a:lstStyle/>
          <a:p>
            <a:r>
              <a:rPr lang="en-US" i="1" dirty="0">
                <a:latin typeface="Times New Roman" panose="02020603050405020304" pitchFamily="18" charset="0"/>
                <a:cs typeface="Times New Roman" panose="02020603050405020304" pitchFamily="18" charset="0"/>
              </a:rPr>
              <a:t>Building the Foundation for Public Markets</a:t>
            </a:r>
            <a:endParaRPr lang="en-US" sz="1400" i="1" kern="0" dirty="0">
              <a:latin typeface="Times New Roman" panose="02020603050405020304" pitchFamily="18" charset="0"/>
              <a:cs typeface="Times New Roman" panose="02020603050405020304" pitchFamily="18" charset="0"/>
            </a:endParaRPr>
          </a:p>
        </p:txBody>
      </p:sp>
      <p:sp>
        <p:nvSpPr>
          <p:cNvPr id="10" name="Freeform 8">
            <a:extLst>
              <a:ext uri="{FF2B5EF4-FFF2-40B4-BE49-F238E27FC236}">
                <a16:creationId xmlns:a16="http://schemas.microsoft.com/office/drawing/2014/main" id="{3CD14015-FF21-40DC-B505-A12FBC39365A}"/>
              </a:ext>
            </a:extLst>
          </p:cNvPr>
          <p:cNvSpPr>
            <a:spLocks/>
          </p:cNvSpPr>
          <p:nvPr/>
        </p:nvSpPr>
        <p:spPr bwMode="auto">
          <a:xfrm>
            <a:off x="1589" y="1799653"/>
            <a:ext cx="5987687" cy="1273661"/>
          </a:xfrm>
          <a:custGeom>
            <a:avLst/>
            <a:gdLst>
              <a:gd name="T0" fmla="*/ 0 w 3787"/>
              <a:gd name="T1" fmla="*/ 695 h 841"/>
              <a:gd name="T2" fmla="*/ 0 w 3787"/>
              <a:gd name="T3" fmla="*/ 841 h 841"/>
              <a:gd name="T4" fmla="*/ 3787 w 3787"/>
              <a:gd name="T5" fmla="*/ 146 h 841"/>
              <a:gd name="T6" fmla="*/ 3787 w 3787"/>
              <a:gd name="T7" fmla="*/ 0 h 841"/>
              <a:gd name="T8" fmla="*/ 0 w 3787"/>
              <a:gd name="T9" fmla="*/ 695 h 841"/>
            </a:gdLst>
            <a:ahLst/>
            <a:cxnLst>
              <a:cxn ang="0">
                <a:pos x="T0" y="T1"/>
              </a:cxn>
              <a:cxn ang="0">
                <a:pos x="T2" y="T3"/>
              </a:cxn>
              <a:cxn ang="0">
                <a:pos x="T4" y="T5"/>
              </a:cxn>
              <a:cxn ang="0">
                <a:pos x="T6" y="T7"/>
              </a:cxn>
              <a:cxn ang="0">
                <a:pos x="T8" y="T9"/>
              </a:cxn>
            </a:cxnLst>
            <a:rect l="0" t="0" r="r" b="b"/>
            <a:pathLst>
              <a:path w="3787" h="841">
                <a:moveTo>
                  <a:pt x="0" y="695"/>
                </a:moveTo>
                <a:lnTo>
                  <a:pt x="0" y="841"/>
                </a:lnTo>
                <a:lnTo>
                  <a:pt x="3787" y="146"/>
                </a:lnTo>
                <a:lnTo>
                  <a:pt x="3787" y="0"/>
                </a:lnTo>
                <a:lnTo>
                  <a:pt x="0" y="695"/>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702AAD4-3B48-234B-E9EE-DA9066852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49083"/>
            <a:ext cx="4898107" cy="4898107"/>
          </a:xfrm>
          <a:prstGeom prst="rect">
            <a:avLst/>
          </a:prstGeom>
        </p:spPr>
      </p:pic>
      <p:sp>
        <p:nvSpPr>
          <p:cNvPr id="7" name="Subtitle 4">
            <a:extLst>
              <a:ext uri="{FF2B5EF4-FFF2-40B4-BE49-F238E27FC236}">
                <a16:creationId xmlns:a16="http://schemas.microsoft.com/office/drawing/2014/main" id="{A0D12503-248D-CED2-AE84-37D9DA0DA4E8}"/>
              </a:ext>
            </a:extLst>
          </p:cNvPr>
          <p:cNvSpPr txBox="1">
            <a:spLocks/>
          </p:cNvSpPr>
          <p:nvPr/>
        </p:nvSpPr>
        <p:spPr>
          <a:xfrm>
            <a:off x="640887" y="1398953"/>
            <a:ext cx="5454322" cy="7644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solidFill>
                <a:latin typeface="Open Sans"/>
                <a:ea typeface="+mj-ea"/>
                <a:cs typeface="+mj-cs"/>
              </a:defRPr>
            </a:lvl1pPr>
            <a:lvl2pPr marL="609468"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936"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40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787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34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680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627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57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400" b="1" dirty="0">
                <a:solidFill>
                  <a:srgbClr val="E0A63B"/>
                </a:solidFill>
                <a:latin typeface="Times New Roman" panose="02020603050405020304" pitchFamily="18" charset="0"/>
                <a:cs typeface="Times New Roman" panose="02020603050405020304" pitchFamily="18" charset="0"/>
              </a:rPr>
              <a:t>In pursuit of Excellence!</a:t>
            </a:r>
            <a:endParaRPr lang="en-US" sz="2400" b="1" kern="0" dirty="0">
              <a:solidFill>
                <a:srgbClr val="E0A6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4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560784B1-3D0A-459E-9B67-532F0A1780F7}"/>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3772" b="13772"/>
          <a:stretch>
            <a:fillRect/>
          </a:stretch>
        </p:blipFill>
        <p:spPr/>
      </p:pic>
      <p:sp>
        <p:nvSpPr>
          <p:cNvPr id="25" name="Title 1">
            <a:extLst>
              <a:ext uri="{FF2B5EF4-FFF2-40B4-BE49-F238E27FC236}">
                <a16:creationId xmlns:a16="http://schemas.microsoft.com/office/drawing/2014/main" id="{DC19AFB4-1225-427B-831C-D70F993D64FA}"/>
              </a:ext>
            </a:extLst>
          </p:cNvPr>
          <p:cNvSpPr>
            <a:spLocks noGrp="1"/>
          </p:cNvSpPr>
          <p:nvPr>
            <p:ph type="ctrTitle"/>
          </p:nvPr>
        </p:nvSpPr>
        <p:spPr>
          <a:xfrm>
            <a:off x="640886" y="3500259"/>
            <a:ext cx="7014556" cy="610820"/>
          </a:xfrm>
        </p:spPr>
        <p:txBody>
          <a:bodyPr anchor="b">
            <a:normAutofit fontScale="90000"/>
          </a:bodyPr>
          <a:lstStyle>
            <a:lvl1pPr algn="l">
              <a:lnSpc>
                <a:spcPct val="80000"/>
              </a:lnSpc>
              <a:defRPr lang="en-US" sz="4000" b="1" kern="1200" smtClean="0">
                <a:solidFill>
                  <a:schemeClr val="bg1"/>
                </a:solidFill>
                <a:latin typeface="Open Sans"/>
                <a:ea typeface="+mj-ea"/>
                <a:cs typeface="+mj-cs"/>
              </a:defRPr>
            </a:lvl1pPr>
          </a:lstStyle>
          <a:p>
            <a:r>
              <a:rPr lang="en-IN" dirty="0"/>
              <a:t>Key Areas in the IPO journey</a:t>
            </a:r>
            <a:endParaRPr lang="en-US" dirty="0"/>
          </a:p>
        </p:txBody>
      </p:sp>
      <p:sp>
        <p:nvSpPr>
          <p:cNvPr id="9" name="Freeform 5">
            <a:extLst>
              <a:ext uri="{FF2B5EF4-FFF2-40B4-BE49-F238E27FC236}">
                <a16:creationId xmlns:a16="http://schemas.microsoft.com/office/drawing/2014/main" id="{B42A3FE6-B098-4355-AD0E-F716217CDCCD}"/>
              </a:ext>
            </a:extLst>
          </p:cNvPr>
          <p:cNvSpPr>
            <a:spLocks/>
          </p:cNvSpPr>
          <p:nvPr/>
        </p:nvSpPr>
        <p:spPr bwMode="auto">
          <a:xfrm>
            <a:off x="6116638" y="4155530"/>
            <a:ext cx="6097270" cy="2009775"/>
          </a:xfrm>
          <a:custGeom>
            <a:avLst/>
            <a:gdLst>
              <a:gd name="T0" fmla="*/ 3857 w 3857"/>
              <a:gd name="T1" fmla="*/ 0 h 1266"/>
              <a:gd name="T2" fmla="*/ 0 w 3857"/>
              <a:gd name="T3" fmla="*/ 878 h 1266"/>
              <a:gd name="T4" fmla="*/ 0 w 3857"/>
              <a:gd name="T5" fmla="*/ 1266 h 1266"/>
              <a:gd name="T6" fmla="*/ 3857 w 3857"/>
              <a:gd name="T7" fmla="*/ 386 h 1266"/>
              <a:gd name="T8" fmla="*/ 3857 w 3857"/>
              <a:gd name="T9" fmla="*/ 0 h 1266"/>
            </a:gdLst>
            <a:ahLst/>
            <a:cxnLst>
              <a:cxn ang="0">
                <a:pos x="T0" y="T1"/>
              </a:cxn>
              <a:cxn ang="0">
                <a:pos x="T2" y="T3"/>
              </a:cxn>
              <a:cxn ang="0">
                <a:pos x="T4" y="T5"/>
              </a:cxn>
              <a:cxn ang="0">
                <a:pos x="T6" y="T7"/>
              </a:cxn>
              <a:cxn ang="0">
                <a:pos x="T8" y="T9"/>
              </a:cxn>
            </a:cxnLst>
            <a:rect l="0" t="0" r="r" b="b"/>
            <a:pathLst>
              <a:path w="3857" h="1266">
                <a:moveTo>
                  <a:pt x="3857" y="0"/>
                </a:moveTo>
                <a:lnTo>
                  <a:pt x="0" y="878"/>
                </a:lnTo>
                <a:lnTo>
                  <a:pt x="0" y="1266"/>
                </a:lnTo>
                <a:lnTo>
                  <a:pt x="3857" y="386"/>
                </a:lnTo>
                <a:lnTo>
                  <a:pt x="385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0">
            <a:extLst>
              <a:ext uri="{FF2B5EF4-FFF2-40B4-BE49-F238E27FC236}">
                <a16:creationId xmlns:a16="http://schemas.microsoft.com/office/drawing/2014/main" id="{B390857D-62C1-47CA-A67B-A29BB9961E61}"/>
              </a:ext>
            </a:extLst>
          </p:cNvPr>
          <p:cNvSpPr>
            <a:spLocks/>
          </p:cNvSpPr>
          <p:nvPr/>
        </p:nvSpPr>
        <p:spPr bwMode="auto">
          <a:xfrm>
            <a:off x="-4762" y="1103610"/>
            <a:ext cx="6220538" cy="1665288"/>
          </a:xfrm>
          <a:custGeom>
            <a:avLst/>
            <a:gdLst>
              <a:gd name="T0" fmla="*/ 0 w 3903"/>
              <a:gd name="T1" fmla="*/ 872 h 1049"/>
              <a:gd name="T2" fmla="*/ 0 w 3903"/>
              <a:gd name="T3" fmla="*/ 1049 h 1049"/>
              <a:gd name="T4" fmla="*/ 3903 w 3903"/>
              <a:gd name="T5" fmla="*/ 178 h 1049"/>
              <a:gd name="T6" fmla="*/ 3903 w 3903"/>
              <a:gd name="T7" fmla="*/ 0 h 1049"/>
              <a:gd name="T8" fmla="*/ 0 w 3903"/>
              <a:gd name="T9" fmla="*/ 872 h 1049"/>
            </a:gdLst>
            <a:ahLst/>
            <a:cxnLst>
              <a:cxn ang="0">
                <a:pos x="T0" y="T1"/>
              </a:cxn>
              <a:cxn ang="0">
                <a:pos x="T2" y="T3"/>
              </a:cxn>
              <a:cxn ang="0">
                <a:pos x="T4" y="T5"/>
              </a:cxn>
              <a:cxn ang="0">
                <a:pos x="T6" y="T7"/>
              </a:cxn>
              <a:cxn ang="0">
                <a:pos x="T8" y="T9"/>
              </a:cxn>
            </a:cxnLst>
            <a:rect l="0" t="0" r="r" b="b"/>
            <a:pathLst>
              <a:path w="3903" h="1049">
                <a:moveTo>
                  <a:pt x="0" y="872"/>
                </a:moveTo>
                <a:lnTo>
                  <a:pt x="0" y="1049"/>
                </a:lnTo>
                <a:lnTo>
                  <a:pt x="3903" y="178"/>
                </a:lnTo>
                <a:lnTo>
                  <a:pt x="3903" y="0"/>
                </a:lnTo>
                <a:lnTo>
                  <a:pt x="0" y="872"/>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99F48138-02DB-4037-8B58-1CFD66B25751}"/>
              </a:ext>
            </a:extLst>
          </p:cNvPr>
          <p:cNvSpPr>
            <a:spLocks/>
          </p:cNvSpPr>
          <p:nvPr/>
        </p:nvSpPr>
        <p:spPr bwMode="auto">
          <a:xfrm>
            <a:off x="6224589" y="265411"/>
            <a:ext cx="5965825" cy="1624013"/>
          </a:xfrm>
          <a:custGeom>
            <a:avLst/>
            <a:gdLst>
              <a:gd name="T0" fmla="*/ 0 w 3789"/>
              <a:gd name="T1" fmla="*/ 846 h 1023"/>
              <a:gd name="T2" fmla="*/ 0 w 3789"/>
              <a:gd name="T3" fmla="*/ 1023 h 1023"/>
              <a:gd name="T4" fmla="*/ 3789 w 3789"/>
              <a:gd name="T5" fmla="*/ 177 h 1023"/>
              <a:gd name="T6" fmla="*/ 3789 w 3789"/>
              <a:gd name="T7" fmla="*/ 0 h 1023"/>
              <a:gd name="T8" fmla="*/ 0 w 3789"/>
              <a:gd name="T9" fmla="*/ 846 h 1023"/>
            </a:gdLst>
            <a:ahLst/>
            <a:cxnLst>
              <a:cxn ang="0">
                <a:pos x="T0" y="T1"/>
              </a:cxn>
              <a:cxn ang="0">
                <a:pos x="T2" y="T3"/>
              </a:cxn>
              <a:cxn ang="0">
                <a:pos x="T4" y="T5"/>
              </a:cxn>
              <a:cxn ang="0">
                <a:pos x="T6" y="T7"/>
              </a:cxn>
              <a:cxn ang="0">
                <a:pos x="T8" y="T9"/>
              </a:cxn>
            </a:cxnLst>
            <a:rect l="0" t="0" r="r" b="b"/>
            <a:pathLst>
              <a:path w="3789" h="1023">
                <a:moveTo>
                  <a:pt x="0" y="846"/>
                </a:moveTo>
                <a:lnTo>
                  <a:pt x="0" y="1023"/>
                </a:lnTo>
                <a:lnTo>
                  <a:pt x="3789" y="177"/>
                </a:lnTo>
                <a:lnTo>
                  <a:pt x="3789" y="0"/>
                </a:lnTo>
                <a:lnTo>
                  <a:pt x="0" y="8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3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0F379-28E8-1F60-A072-42A210DF2F1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1360FE6-0BA7-8396-19FF-718FA25C5CCA}"/>
              </a:ext>
            </a:extLst>
          </p:cNvPr>
          <p:cNvSpPr/>
          <p:nvPr/>
        </p:nvSpPr>
        <p:spPr>
          <a:xfrm>
            <a:off x="493176" y="2900824"/>
            <a:ext cx="2196719"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IPO readiness assessment</a:t>
            </a:r>
          </a:p>
        </p:txBody>
      </p:sp>
      <p:sp>
        <p:nvSpPr>
          <p:cNvPr id="10" name="Rectangle 9">
            <a:extLst>
              <a:ext uri="{FF2B5EF4-FFF2-40B4-BE49-F238E27FC236}">
                <a16:creationId xmlns:a16="http://schemas.microsoft.com/office/drawing/2014/main" id="{9C870354-E1EE-BFBB-286F-B97591B0577A}"/>
              </a:ext>
            </a:extLst>
          </p:cNvPr>
          <p:cNvSpPr/>
          <p:nvPr/>
        </p:nvSpPr>
        <p:spPr>
          <a:xfrm>
            <a:off x="2779796" y="2900824"/>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Appointment of Intermediaries</a:t>
            </a:r>
          </a:p>
        </p:txBody>
      </p:sp>
      <p:sp>
        <p:nvSpPr>
          <p:cNvPr id="11" name="Rectangle 10">
            <a:extLst>
              <a:ext uri="{FF2B5EF4-FFF2-40B4-BE49-F238E27FC236}">
                <a16:creationId xmlns:a16="http://schemas.microsoft.com/office/drawing/2014/main" id="{D06DACB9-63C4-CD88-6FB0-D3E7A0213522}"/>
              </a:ext>
            </a:extLst>
          </p:cNvPr>
          <p:cNvSpPr/>
          <p:nvPr/>
        </p:nvSpPr>
        <p:spPr>
          <a:xfrm>
            <a:off x="5063227" y="2911487"/>
            <a:ext cx="2160425"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Completion of RFS and Audit finalisation</a:t>
            </a:r>
          </a:p>
        </p:txBody>
      </p:sp>
      <p:sp>
        <p:nvSpPr>
          <p:cNvPr id="12" name="Rectangle 11">
            <a:extLst>
              <a:ext uri="{FF2B5EF4-FFF2-40B4-BE49-F238E27FC236}">
                <a16:creationId xmlns:a16="http://schemas.microsoft.com/office/drawing/2014/main" id="{158E6E36-4B17-8698-F20E-B256612162E9}"/>
              </a:ext>
            </a:extLst>
          </p:cNvPr>
          <p:cNvSpPr/>
          <p:nvPr/>
        </p:nvSpPr>
        <p:spPr>
          <a:xfrm>
            <a:off x="7331827" y="2918086"/>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Respond to queries from SEBI and exchanges</a:t>
            </a:r>
          </a:p>
        </p:txBody>
      </p:sp>
      <p:sp>
        <p:nvSpPr>
          <p:cNvPr id="14" name="Rectangle 13">
            <a:extLst>
              <a:ext uri="{FF2B5EF4-FFF2-40B4-BE49-F238E27FC236}">
                <a16:creationId xmlns:a16="http://schemas.microsoft.com/office/drawing/2014/main" id="{83D19644-D2EC-2791-9371-D31522DD1722}"/>
              </a:ext>
            </a:extLst>
          </p:cNvPr>
          <p:cNvSpPr/>
          <p:nvPr/>
        </p:nvSpPr>
        <p:spPr>
          <a:xfrm>
            <a:off x="9596984" y="2916212"/>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Market timing analysis</a:t>
            </a:r>
          </a:p>
        </p:txBody>
      </p:sp>
      <p:sp>
        <p:nvSpPr>
          <p:cNvPr id="23" name="Rectangle 22">
            <a:extLst>
              <a:ext uri="{FF2B5EF4-FFF2-40B4-BE49-F238E27FC236}">
                <a16:creationId xmlns:a16="http://schemas.microsoft.com/office/drawing/2014/main" id="{FF17AAEF-3586-D083-A890-474210976C43}"/>
              </a:ext>
            </a:extLst>
          </p:cNvPr>
          <p:cNvSpPr/>
          <p:nvPr/>
        </p:nvSpPr>
        <p:spPr>
          <a:xfrm>
            <a:off x="493176" y="3608395"/>
            <a:ext cx="2196719"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Business Plan and Objects of the issue</a:t>
            </a:r>
          </a:p>
        </p:txBody>
      </p:sp>
      <p:sp>
        <p:nvSpPr>
          <p:cNvPr id="24" name="Rectangle 23">
            <a:extLst>
              <a:ext uri="{FF2B5EF4-FFF2-40B4-BE49-F238E27FC236}">
                <a16:creationId xmlns:a16="http://schemas.microsoft.com/office/drawing/2014/main" id="{CB47C9C7-0FB3-550D-73FF-F609883B5506}"/>
              </a:ext>
            </a:extLst>
          </p:cNvPr>
          <p:cNvSpPr/>
          <p:nvPr/>
        </p:nvSpPr>
        <p:spPr>
          <a:xfrm>
            <a:off x="2779796" y="3608395"/>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Building the roadmap for the IPO</a:t>
            </a:r>
          </a:p>
        </p:txBody>
      </p:sp>
      <p:sp>
        <p:nvSpPr>
          <p:cNvPr id="25" name="Rectangle 24">
            <a:extLst>
              <a:ext uri="{FF2B5EF4-FFF2-40B4-BE49-F238E27FC236}">
                <a16:creationId xmlns:a16="http://schemas.microsoft.com/office/drawing/2014/main" id="{6810000A-6703-C413-2D73-80BE66E4D696}"/>
              </a:ext>
            </a:extLst>
          </p:cNvPr>
          <p:cNvSpPr/>
          <p:nvPr/>
        </p:nvSpPr>
        <p:spPr>
          <a:xfrm>
            <a:off x="5053307" y="3608395"/>
            <a:ext cx="2160425"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Preparation of Industry Report</a:t>
            </a:r>
          </a:p>
        </p:txBody>
      </p:sp>
      <p:sp>
        <p:nvSpPr>
          <p:cNvPr id="26" name="Rectangle 25">
            <a:extLst>
              <a:ext uri="{FF2B5EF4-FFF2-40B4-BE49-F238E27FC236}">
                <a16:creationId xmlns:a16="http://schemas.microsoft.com/office/drawing/2014/main" id="{911830F6-9718-652B-803D-5F418DD6DFE7}"/>
              </a:ext>
            </a:extLst>
          </p:cNvPr>
          <p:cNvSpPr/>
          <p:nvPr/>
        </p:nvSpPr>
        <p:spPr>
          <a:xfrm>
            <a:off x="7331827" y="3612957"/>
            <a:ext cx="2193531" cy="6502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ptos" panose="020B0004020202020204" pitchFamily="34" charset="0"/>
                <a:cs typeface="Arial" pitchFamily="34" charset="0"/>
              </a:rPr>
              <a:t>Analyst Teach-in, Mock Meetings &amp; Roadshows</a:t>
            </a:r>
            <a:r>
              <a:rPr lang="en-IN" sz="1100" dirty="0">
                <a:solidFill>
                  <a:schemeClr val="tx1"/>
                </a:solidFill>
                <a:latin typeface="Aptos" panose="020B0004020202020204" pitchFamily="34" charset="0"/>
                <a:cs typeface="Arial" pitchFamily="34" charset="0"/>
              </a:rPr>
              <a:t> </a:t>
            </a:r>
          </a:p>
        </p:txBody>
      </p:sp>
      <p:sp>
        <p:nvSpPr>
          <p:cNvPr id="27" name="Rectangle 26">
            <a:extLst>
              <a:ext uri="{FF2B5EF4-FFF2-40B4-BE49-F238E27FC236}">
                <a16:creationId xmlns:a16="http://schemas.microsoft.com/office/drawing/2014/main" id="{083FA13F-65A2-7A4B-4745-44DA5DC03489}"/>
              </a:ext>
            </a:extLst>
          </p:cNvPr>
          <p:cNvSpPr/>
          <p:nvPr/>
        </p:nvSpPr>
        <p:spPr>
          <a:xfrm>
            <a:off x="9596984" y="3615317"/>
            <a:ext cx="2193531" cy="6407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Key Investors follow-up meetings, valuation finalization and securing Anchor Investors</a:t>
            </a:r>
          </a:p>
        </p:txBody>
      </p:sp>
      <p:sp>
        <p:nvSpPr>
          <p:cNvPr id="53" name="Rectangle 52">
            <a:extLst>
              <a:ext uri="{FF2B5EF4-FFF2-40B4-BE49-F238E27FC236}">
                <a16:creationId xmlns:a16="http://schemas.microsoft.com/office/drawing/2014/main" id="{F0D1BCAB-EE69-B6E6-D320-C4ED41671D6E}"/>
              </a:ext>
            </a:extLst>
          </p:cNvPr>
          <p:cNvSpPr/>
          <p:nvPr/>
        </p:nvSpPr>
        <p:spPr>
          <a:xfrm>
            <a:off x="5063227" y="4301745"/>
            <a:ext cx="2160425"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VDR collation and DRHP preparation</a:t>
            </a:r>
          </a:p>
        </p:txBody>
      </p:sp>
      <p:sp>
        <p:nvSpPr>
          <p:cNvPr id="92" name="Rectangle 91">
            <a:extLst>
              <a:ext uri="{FF2B5EF4-FFF2-40B4-BE49-F238E27FC236}">
                <a16:creationId xmlns:a16="http://schemas.microsoft.com/office/drawing/2014/main" id="{D1510B45-D4E1-93A7-5CBD-EB44ED53F067}"/>
              </a:ext>
            </a:extLst>
          </p:cNvPr>
          <p:cNvSpPr/>
          <p:nvPr/>
        </p:nvSpPr>
        <p:spPr>
          <a:xfrm>
            <a:off x="9596984" y="4301814"/>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Retail roadshows &amp; Launch</a:t>
            </a:r>
          </a:p>
        </p:txBody>
      </p:sp>
      <p:grpSp>
        <p:nvGrpSpPr>
          <p:cNvPr id="8" name="Group 7">
            <a:extLst>
              <a:ext uri="{FF2B5EF4-FFF2-40B4-BE49-F238E27FC236}">
                <a16:creationId xmlns:a16="http://schemas.microsoft.com/office/drawing/2014/main" id="{E2D7AB81-E661-6009-C729-776843149ADA}"/>
              </a:ext>
            </a:extLst>
          </p:cNvPr>
          <p:cNvGrpSpPr/>
          <p:nvPr/>
        </p:nvGrpSpPr>
        <p:grpSpPr>
          <a:xfrm>
            <a:off x="2779796" y="1838493"/>
            <a:ext cx="2193531" cy="1013384"/>
            <a:chOff x="3468300" y="2046704"/>
            <a:chExt cx="1784743" cy="916092"/>
          </a:xfrm>
        </p:grpSpPr>
        <p:sp>
          <p:nvSpPr>
            <p:cNvPr id="15" name="Rectangle 14">
              <a:extLst>
                <a:ext uri="{FF2B5EF4-FFF2-40B4-BE49-F238E27FC236}">
                  <a16:creationId xmlns:a16="http://schemas.microsoft.com/office/drawing/2014/main" id="{086CA767-7E30-C1F5-24C8-AD168FB49AC9}"/>
                </a:ext>
              </a:extLst>
            </p:cNvPr>
            <p:cNvSpPr/>
            <p:nvPr/>
          </p:nvSpPr>
          <p:spPr>
            <a:xfrm>
              <a:off x="3468300" y="2046704"/>
              <a:ext cx="1784743" cy="91609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TextBox 98">
              <a:extLst>
                <a:ext uri="{FF2B5EF4-FFF2-40B4-BE49-F238E27FC236}">
                  <a16:creationId xmlns:a16="http://schemas.microsoft.com/office/drawing/2014/main" id="{0A61DD53-64D2-4644-2506-F77AE082614C}"/>
                </a:ext>
              </a:extLst>
            </p:cNvPr>
            <p:cNvSpPr txBox="1"/>
            <p:nvPr/>
          </p:nvSpPr>
          <p:spPr>
            <a:xfrm>
              <a:off x="3547782" y="2443263"/>
              <a:ext cx="1662582" cy="288142"/>
            </a:xfrm>
            <a:prstGeom prst="rect">
              <a:avLst/>
            </a:prstGeom>
            <a:noFill/>
          </p:spPr>
          <p:txBody>
            <a:bodyPr wrap="square" lIns="0" tIns="0" rIns="0" bIns="0" rtlCol="0" anchor="ctr">
              <a:noAutofit/>
            </a:bodyPr>
            <a:lstStyle/>
            <a:p>
              <a:pPr algn="ctr"/>
              <a:r>
                <a:rPr lang="en-US" sz="1800" b="1" dirty="0">
                  <a:solidFill>
                    <a:schemeClr val="bg1"/>
                  </a:solidFill>
                </a:rPr>
                <a:t>IPO Kick-off</a:t>
              </a:r>
              <a:endParaRPr lang="en-IN" sz="1800" b="1" dirty="0">
                <a:solidFill>
                  <a:schemeClr val="bg1"/>
                </a:solidFill>
              </a:endParaRPr>
            </a:p>
          </p:txBody>
        </p:sp>
      </p:grpSp>
      <p:grpSp>
        <p:nvGrpSpPr>
          <p:cNvPr id="9" name="Group 8">
            <a:extLst>
              <a:ext uri="{FF2B5EF4-FFF2-40B4-BE49-F238E27FC236}">
                <a16:creationId xmlns:a16="http://schemas.microsoft.com/office/drawing/2014/main" id="{C47DEA9F-6EE1-EC27-C115-720F5DFCE971}"/>
              </a:ext>
            </a:extLst>
          </p:cNvPr>
          <p:cNvGrpSpPr/>
          <p:nvPr/>
        </p:nvGrpSpPr>
        <p:grpSpPr>
          <a:xfrm>
            <a:off x="5063227" y="1666268"/>
            <a:ext cx="2193531" cy="1177349"/>
            <a:chOff x="5305943" y="1785447"/>
            <a:chExt cx="1784743" cy="1177349"/>
          </a:xfrm>
        </p:grpSpPr>
        <p:sp>
          <p:nvSpPr>
            <p:cNvPr id="17" name="Rectangle 16">
              <a:extLst>
                <a:ext uri="{FF2B5EF4-FFF2-40B4-BE49-F238E27FC236}">
                  <a16:creationId xmlns:a16="http://schemas.microsoft.com/office/drawing/2014/main" id="{32D361AB-A1F4-F5E9-6188-CE66E6130934}"/>
                </a:ext>
              </a:extLst>
            </p:cNvPr>
            <p:cNvSpPr/>
            <p:nvPr/>
          </p:nvSpPr>
          <p:spPr>
            <a:xfrm>
              <a:off x="5305943" y="1785447"/>
              <a:ext cx="1784743" cy="11773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0" name="TextBox 99">
              <a:extLst>
                <a:ext uri="{FF2B5EF4-FFF2-40B4-BE49-F238E27FC236}">
                  <a16:creationId xmlns:a16="http://schemas.microsoft.com/office/drawing/2014/main" id="{379BE8C9-C7C8-E0A1-C431-49C661EEB420}"/>
                </a:ext>
              </a:extLst>
            </p:cNvPr>
            <p:cNvSpPr txBox="1"/>
            <p:nvPr/>
          </p:nvSpPr>
          <p:spPr>
            <a:xfrm>
              <a:off x="5367022" y="2347237"/>
              <a:ext cx="1662582" cy="288142"/>
            </a:xfrm>
            <a:prstGeom prst="rect">
              <a:avLst/>
            </a:prstGeom>
            <a:noFill/>
          </p:spPr>
          <p:txBody>
            <a:bodyPr wrap="square" lIns="0" tIns="0" rIns="0" bIns="0" rtlCol="0" anchor="ctr">
              <a:noAutofit/>
            </a:bodyPr>
            <a:lstStyle/>
            <a:p>
              <a:pPr algn="ctr"/>
              <a:r>
                <a:rPr lang="en-US" sz="1800" b="1" dirty="0">
                  <a:solidFill>
                    <a:schemeClr val="bg1"/>
                  </a:solidFill>
                </a:rPr>
                <a:t>DRHP Filing</a:t>
              </a:r>
              <a:endParaRPr lang="en-IN" sz="1800" b="1" dirty="0">
                <a:solidFill>
                  <a:schemeClr val="bg1"/>
                </a:solidFill>
              </a:endParaRPr>
            </a:p>
          </p:txBody>
        </p:sp>
      </p:grpSp>
      <p:grpSp>
        <p:nvGrpSpPr>
          <p:cNvPr id="13" name="Group 12">
            <a:extLst>
              <a:ext uri="{FF2B5EF4-FFF2-40B4-BE49-F238E27FC236}">
                <a16:creationId xmlns:a16="http://schemas.microsoft.com/office/drawing/2014/main" id="{4CF0D31E-CACD-F8F3-51D0-AC4E0A01F227}"/>
              </a:ext>
            </a:extLst>
          </p:cNvPr>
          <p:cNvGrpSpPr/>
          <p:nvPr/>
        </p:nvGrpSpPr>
        <p:grpSpPr>
          <a:xfrm>
            <a:off x="7331827" y="1402531"/>
            <a:ext cx="2193531" cy="1438606"/>
            <a:chOff x="7143587" y="1524190"/>
            <a:chExt cx="1784743" cy="1438606"/>
          </a:xfrm>
        </p:grpSpPr>
        <p:sp>
          <p:nvSpPr>
            <p:cNvPr id="19" name="Rectangle 18">
              <a:extLst>
                <a:ext uri="{FF2B5EF4-FFF2-40B4-BE49-F238E27FC236}">
                  <a16:creationId xmlns:a16="http://schemas.microsoft.com/office/drawing/2014/main" id="{43C86EE6-AA0C-057F-843B-65F01074580B}"/>
                </a:ext>
              </a:extLst>
            </p:cNvPr>
            <p:cNvSpPr/>
            <p:nvPr/>
          </p:nvSpPr>
          <p:spPr>
            <a:xfrm>
              <a:off x="7143587" y="1524190"/>
              <a:ext cx="1784743" cy="14386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1" name="TextBox 100">
              <a:extLst>
                <a:ext uri="{FF2B5EF4-FFF2-40B4-BE49-F238E27FC236}">
                  <a16:creationId xmlns:a16="http://schemas.microsoft.com/office/drawing/2014/main" id="{66F37564-0CD9-AB82-781F-23F590356B4E}"/>
                </a:ext>
              </a:extLst>
            </p:cNvPr>
            <p:cNvSpPr txBox="1"/>
            <p:nvPr/>
          </p:nvSpPr>
          <p:spPr>
            <a:xfrm>
              <a:off x="7203535" y="2216608"/>
              <a:ext cx="1662582" cy="288142"/>
            </a:xfrm>
            <a:prstGeom prst="rect">
              <a:avLst/>
            </a:prstGeom>
            <a:noFill/>
          </p:spPr>
          <p:txBody>
            <a:bodyPr wrap="square" lIns="0" tIns="0" rIns="0" bIns="0" rtlCol="0" anchor="ctr">
              <a:noAutofit/>
            </a:bodyPr>
            <a:lstStyle/>
            <a:p>
              <a:pPr algn="ctr"/>
              <a:r>
                <a:rPr lang="en-US" b="1" dirty="0">
                  <a:solidFill>
                    <a:schemeClr val="bg1"/>
                  </a:solidFill>
                </a:rPr>
                <a:t>Queries and Roadshows</a:t>
              </a:r>
            </a:p>
          </p:txBody>
        </p:sp>
      </p:grpSp>
      <p:grpSp>
        <p:nvGrpSpPr>
          <p:cNvPr id="16" name="Group 15">
            <a:extLst>
              <a:ext uri="{FF2B5EF4-FFF2-40B4-BE49-F238E27FC236}">
                <a16:creationId xmlns:a16="http://schemas.microsoft.com/office/drawing/2014/main" id="{5AF7417A-9418-D602-E39B-52DC82736288}"/>
              </a:ext>
            </a:extLst>
          </p:cNvPr>
          <p:cNvGrpSpPr/>
          <p:nvPr/>
        </p:nvGrpSpPr>
        <p:grpSpPr>
          <a:xfrm>
            <a:off x="9599037" y="1148223"/>
            <a:ext cx="2193531" cy="1699863"/>
            <a:chOff x="8981230" y="1262933"/>
            <a:chExt cx="1784743" cy="1699863"/>
          </a:xfrm>
        </p:grpSpPr>
        <p:sp>
          <p:nvSpPr>
            <p:cNvPr id="20" name="Rectangle 19">
              <a:extLst>
                <a:ext uri="{FF2B5EF4-FFF2-40B4-BE49-F238E27FC236}">
                  <a16:creationId xmlns:a16="http://schemas.microsoft.com/office/drawing/2014/main" id="{79E7720B-CBE8-AC83-F7A7-99A0D289BDCB}"/>
                </a:ext>
              </a:extLst>
            </p:cNvPr>
            <p:cNvSpPr/>
            <p:nvPr/>
          </p:nvSpPr>
          <p:spPr>
            <a:xfrm>
              <a:off x="8981230" y="1262933"/>
              <a:ext cx="1784743" cy="16998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2" name="TextBox 101">
              <a:extLst>
                <a:ext uri="{FF2B5EF4-FFF2-40B4-BE49-F238E27FC236}">
                  <a16:creationId xmlns:a16="http://schemas.microsoft.com/office/drawing/2014/main" id="{BC8AA63D-DBEF-E76A-8993-CDAC6A090C7B}"/>
                </a:ext>
              </a:extLst>
            </p:cNvPr>
            <p:cNvSpPr txBox="1"/>
            <p:nvPr/>
          </p:nvSpPr>
          <p:spPr>
            <a:xfrm>
              <a:off x="9042309" y="2029015"/>
              <a:ext cx="1662582" cy="288142"/>
            </a:xfrm>
            <a:prstGeom prst="rect">
              <a:avLst/>
            </a:prstGeom>
            <a:noFill/>
          </p:spPr>
          <p:txBody>
            <a:bodyPr wrap="square" lIns="0" tIns="0" rIns="0" bIns="0" rtlCol="0" anchor="ctr">
              <a:noAutofit/>
            </a:bodyPr>
            <a:lstStyle/>
            <a:p>
              <a:pPr algn="ctr"/>
              <a:r>
                <a:rPr lang="en-US" sz="1800" b="1" dirty="0">
                  <a:solidFill>
                    <a:schemeClr val="bg1"/>
                  </a:solidFill>
                </a:rPr>
                <a:t>Filing of the </a:t>
              </a:r>
              <a:r>
                <a:rPr lang="en-US" b="1" dirty="0">
                  <a:solidFill>
                    <a:schemeClr val="bg1"/>
                  </a:solidFill>
                </a:rPr>
                <a:t>UD</a:t>
              </a:r>
              <a:r>
                <a:rPr lang="en-US" sz="1800" b="1" dirty="0">
                  <a:solidFill>
                    <a:schemeClr val="bg1"/>
                  </a:solidFill>
                </a:rPr>
                <a:t>RHP, RHP and</a:t>
              </a:r>
            </a:p>
            <a:p>
              <a:pPr algn="ctr"/>
              <a:r>
                <a:rPr lang="en-US" sz="1800" b="1" dirty="0">
                  <a:solidFill>
                    <a:schemeClr val="bg1"/>
                  </a:solidFill>
                </a:rPr>
                <a:t> Launch</a:t>
              </a:r>
            </a:p>
          </p:txBody>
        </p:sp>
      </p:grpSp>
      <p:sp>
        <p:nvSpPr>
          <p:cNvPr id="109" name="Rectangle 108">
            <a:extLst>
              <a:ext uri="{FF2B5EF4-FFF2-40B4-BE49-F238E27FC236}">
                <a16:creationId xmlns:a16="http://schemas.microsoft.com/office/drawing/2014/main" id="{C4F1C81D-D73D-6428-80E1-C7DD11949D80}"/>
              </a:ext>
            </a:extLst>
          </p:cNvPr>
          <p:cNvSpPr/>
          <p:nvPr/>
        </p:nvSpPr>
        <p:spPr>
          <a:xfrm>
            <a:off x="1764577" y="4368553"/>
            <a:ext cx="1516898" cy="396432"/>
          </a:xfrm>
          <a:prstGeom prst="rect">
            <a:avLst/>
          </a:prstGeom>
        </p:spPr>
        <p:txBody>
          <a:bodyPr wrap="square" lIns="0" tIns="0" rIns="0" bIns="0" anchor="ctr">
            <a:noAutofit/>
          </a:bodyPr>
          <a:lstStyle/>
          <a:p>
            <a:endParaRPr lang="en-IN" sz="1200" dirty="0">
              <a:solidFill>
                <a:schemeClr val="tx1">
                  <a:lumMod val="75000"/>
                  <a:lumOff val="25000"/>
                </a:schemeClr>
              </a:solidFill>
              <a:cs typeface="Arial" pitchFamily="34" charset="0"/>
            </a:endParaRPr>
          </a:p>
        </p:txBody>
      </p:sp>
      <p:grpSp>
        <p:nvGrpSpPr>
          <p:cNvPr id="6" name="Group 5">
            <a:extLst>
              <a:ext uri="{FF2B5EF4-FFF2-40B4-BE49-F238E27FC236}">
                <a16:creationId xmlns:a16="http://schemas.microsoft.com/office/drawing/2014/main" id="{649BE207-24B9-5D8D-8C5A-160FC12D0F08}"/>
              </a:ext>
            </a:extLst>
          </p:cNvPr>
          <p:cNvGrpSpPr/>
          <p:nvPr/>
        </p:nvGrpSpPr>
        <p:grpSpPr>
          <a:xfrm>
            <a:off x="493177" y="2193252"/>
            <a:ext cx="2196719" cy="654834"/>
            <a:chOff x="1630656" y="2307962"/>
            <a:chExt cx="1784743" cy="654834"/>
          </a:xfrm>
        </p:grpSpPr>
        <p:sp>
          <p:nvSpPr>
            <p:cNvPr id="138" name="Rectangle 137">
              <a:extLst>
                <a:ext uri="{FF2B5EF4-FFF2-40B4-BE49-F238E27FC236}">
                  <a16:creationId xmlns:a16="http://schemas.microsoft.com/office/drawing/2014/main" id="{30A0D9B4-F4BB-7EA5-101A-F2C39BE002CE}"/>
                </a:ext>
              </a:extLst>
            </p:cNvPr>
            <p:cNvSpPr/>
            <p:nvPr/>
          </p:nvSpPr>
          <p:spPr>
            <a:xfrm>
              <a:off x="1630656" y="2307962"/>
              <a:ext cx="1784743" cy="65483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9" name="TextBox 138">
              <a:extLst>
                <a:ext uri="{FF2B5EF4-FFF2-40B4-BE49-F238E27FC236}">
                  <a16:creationId xmlns:a16="http://schemas.microsoft.com/office/drawing/2014/main" id="{BA6D5E8D-CABE-9A33-D5BA-7928A1ACFE9A}"/>
                </a:ext>
              </a:extLst>
            </p:cNvPr>
            <p:cNvSpPr txBox="1"/>
            <p:nvPr/>
          </p:nvSpPr>
          <p:spPr>
            <a:xfrm>
              <a:off x="1691735" y="2565088"/>
              <a:ext cx="1662582" cy="288142"/>
            </a:xfrm>
            <a:prstGeom prst="rect">
              <a:avLst/>
            </a:prstGeom>
            <a:noFill/>
          </p:spPr>
          <p:txBody>
            <a:bodyPr wrap="square" lIns="0" tIns="0" rIns="0" bIns="0" rtlCol="0" anchor="ctr">
              <a:noAutofit/>
            </a:bodyPr>
            <a:lstStyle/>
            <a:p>
              <a:pPr algn="ctr"/>
              <a:r>
                <a:rPr lang="en-US" sz="1800" b="1" dirty="0">
                  <a:solidFill>
                    <a:schemeClr val="bg1"/>
                  </a:solidFill>
                </a:rPr>
                <a:t>Pre-IPO</a:t>
              </a:r>
            </a:p>
          </p:txBody>
        </p:sp>
      </p:grpSp>
      <p:sp>
        <p:nvSpPr>
          <p:cNvPr id="140" name="Oval 139">
            <a:extLst>
              <a:ext uri="{FF2B5EF4-FFF2-40B4-BE49-F238E27FC236}">
                <a16:creationId xmlns:a16="http://schemas.microsoft.com/office/drawing/2014/main" id="{E5F276AE-818E-584B-0042-38BA5D73CECC}"/>
              </a:ext>
            </a:extLst>
          </p:cNvPr>
          <p:cNvSpPr/>
          <p:nvPr/>
        </p:nvSpPr>
        <p:spPr>
          <a:xfrm>
            <a:off x="1348901" y="1833486"/>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1" name="TextBox 140">
            <a:extLst>
              <a:ext uri="{FF2B5EF4-FFF2-40B4-BE49-F238E27FC236}">
                <a16:creationId xmlns:a16="http://schemas.microsoft.com/office/drawing/2014/main" id="{F6CCFEC9-3369-092F-BD27-DBB73BBA687B}"/>
              </a:ext>
            </a:extLst>
          </p:cNvPr>
          <p:cNvSpPr txBox="1"/>
          <p:nvPr/>
        </p:nvSpPr>
        <p:spPr>
          <a:xfrm>
            <a:off x="1462079" y="1964838"/>
            <a:ext cx="333736" cy="297388"/>
          </a:xfrm>
          <a:prstGeom prst="rect">
            <a:avLst/>
          </a:prstGeom>
          <a:noFill/>
          <a:ln>
            <a:noFill/>
          </a:ln>
        </p:spPr>
        <p:txBody>
          <a:bodyPr wrap="square" lIns="0" tIns="0" rIns="0" bIns="0" rtlCol="0" anchor="ctr">
            <a:noAutofit/>
          </a:bodyPr>
          <a:lstStyle/>
          <a:p>
            <a:pPr algn="ctr"/>
            <a:r>
              <a:rPr lang="en-US" sz="1600" b="1" dirty="0">
                <a:solidFill>
                  <a:srgbClr val="002060"/>
                </a:solidFill>
              </a:rPr>
              <a:t>01</a:t>
            </a:r>
            <a:endParaRPr lang="en-IN" sz="1600" b="1" dirty="0">
              <a:solidFill>
                <a:srgbClr val="002060"/>
              </a:solidFill>
            </a:endParaRPr>
          </a:p>
        </p:txBody>
      </p:sp>
      <p:grpSp>
        <p:nvGrpSpPr>
          <p:cNvPr id="142" name="Group 141">
            <a:extLst>
              <a:ext uri="{FF2B5EF4-FFF2-40B4-BE49-F238E27FC236}">
                <a16:creationId xmlns:a16="http://schemas.microsoft.com/office/drawing/2014/main" id="{6B349B70-74E9-E373-9470-F4474C00C6E2}"/>
              </a:ext>
            </a:extLst>
          </p:cNvPr>
          <p:cNvGrpSpPr/>
          <p:nvPr/>
        </p:nvGrpSpPr>
        <p:grpSpPr>
          <a:xfrm>
            <a:off x="3582024" y="1551600"/>
            <a:ext cx="560092" cy="560092"/>
            <a:chOff x="4897053" y="1650478"/>
            <a:chExt cx="560092" cy="560092"/>
          </a:xfrm>
        </p:grpSpPr>
        <p:sp>
          <p:nvSpPr>
            <p:cNvPr id="143" name="Oval 142">
              <a:extLst>
                <a:ext uri="{FF2B5EF4-FFF2-40B4-BE49-F238E27FC236}">
                  <a16:creationId xmlns:a16="http://schemas.microsoft.com/office/drawing/2014/main" id="{0E968CF9-967D-7BBE-62DE-B6D70E603647}"/>
                </a:ext>
              </a:extLst>
            </p:cNvPr>
            <p:cNvSpPr/>
            <p:nvPr/>
          </p:nvSpPr>
          <p:spPr>
            <a:xfrm>
              <a:off x="4897053" y="16504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4" name="TextBox 143">
              <a:extLst>
                <a:ext uri="{FF2B5EF4-FFF2-40B4-BE49-F238E27FC236}">
                  <a16:creationId xmlns:a16="http://schemas.microsoft.com/office/drawing/2014/main" id="{16A6FB33-B45B-28B5-295B-BB0A12B1E52E}"/>
                </a:ext>
              </a:extLst>
            </p:cNvPr>
            <p:cNvSpPr txBox="1"/>
            <p:nvPr/>
          </p:nvSpPr>
          <p:spPr>
            <a:xfrm>
              <a:off x="5001387" y="1766142"/>
              <a:ext cx="333736" cy="297388"/>
            </a:xfrm>
            <a:prstGeom prst="rect">
              <a:avLst/>
            </a:prstGeom>
            <a:noFill/>
            <a:ln>
              <a:noFill/>
            </a:ln>
          </p:spPr>
          <p:txBody>
            <a:bodyPr wrap="square" lIns="0" tIns="0" rIns="0" bIns="0" rtlCol="0" anchor="ctr">
              <a:noAutofit/>
            </a:bodyPr>
            <a:lstStyle/>
            <a:p>
              <a:pPr algn="ctr"/>
              <a:r>
                <a:rPr lang="en-US" sz="1600" b="1" dirty="0">
                  <a:solidFill>
                    <a:srgbClr val="002060"/>
                  </a:solidFill>
                </a:rPr>
                <a:t>02</a:t>
              </a:r>
              <a:endParaRPr lang="en-IN" sz="1600" b="1" dirty="0">
                <a:solidFill>
                  <a:srgbClr val="002060"/>
                </a:solidFill>
              </a:endParaRPr>
            </a:p>
          </p:txBody>
        </p:sp>
      </p:grpSp>
      <p:grpSp>
        <p:nvGrpSpPr>
          <p:cNvPr id="145" name="Group 144">
            <a:extLst>
              <a:ext uri="{FF2B5EF4-FFF2-40B4-BE49-F238E27FC236}">
                <a16:creationId xmlns:a16="http://schemas.microsoft.com/office/drawing/2014/main" id="{FE0B2FAB-431C-9D0C-E83A-C4BA39FFA705}"/>
              </a:ext>
            </a:extLst>
          </p:cNvPr>
          <p:cNvGrpSpPr/>
          <p:nvPr/>
        </p:nvGrpSpPr>
        <p:grpSpPr>
          <a:xfrm>
            <a:off x="5815147" y="1404560"/>
            <a:ext cx="560092" cy="560092"/>
            <a:chOff x="6734696" y="1421878"/>
            <a:chExt cx="560092" cy="560092"/>
          </a:xfrm>
        </p:grpSpPr>
        <p:sp>
          <p:nvSpPr>
            <p:cNvPr id="146" name="Oval 145">
              <a:extLst>
                <a:ext uri="{FF2B5EF4-FFF2-40B4-BE49-F238E27FC236}">
                  <a16:creationId xmlns:a16="http://schemas.microsoft.com/office/drawing/2014/main" id="{3E41F9DF-11FE-9581-9EA8-4ADF5DE8FEED}"/>
                </a:ext>
              </a:extLst>
            </p:cNvPr>
            <p:cNvSpPr/>
            <p:nvPr/>
          </p:nvSpPr>
          <p:spPr>
            <a:xfrm>
              <a:off x="6734696" y="14218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7" name="TextBox 146">
              <a:extLst>
                <a:ext uri="{FF2B5EF4-FFF2-40B4-BE49-F238E27FC236}">
                  <a16:creationId xmlns:a16="http://schemas.microsoft.com/office/drawing/2014/main" id="{03572D66-971F-F332-B3F4-3DC4A2793C1D}"/>
                </a:ext>
              </a:extLst>
            </p:cNvPr>
            <p:cNvSpPr txBox="1"/>
            <p:nvPr/>
          </p:nvSpPr>
          <p:spPr>
            <a:xfrm>
              <a:off x="6838653" y="1537542"/>
              <a:ext cx="333736" cy="297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r>
                <a:rPr lang="en-US" sz="1600" b="1" dirty="0">
                  <a:solidFill>
                    <a:srgbClr val="002060"/>
                  </a:solidFill>
                </a:rPr>
                <a:t>03</a:t>
              </a:r>
              <a:endParaRPr lang="en-IN" sz="1600" b="1" dirty="0">
                <a:solidFill>
                  <a:srgbClr val="002060"/>
                </a:solidFill>
              </a:endParaRPr>
            </a:p>
          </p:txBody>
        </p:sp>
      </p:grpSp>
      <p:grpSp>
        <p:nvGrpSpPr>
          <p:cNvPr id="148" name="Group 147">
            <a:extLst>
              <a:ext uri="{FF2B5EF4-FFF2-40B4-BE49-F238E27FC236}">
                <a16:creationId xmlns:a16="http://schemas.microsoft.com/office/drawing/2014/main" id="{EBABA4E9-C32E-4693-8CBD-8DF7B06897EF}"/>
              </a:ext>
            </a:extLst>
          </p:cNvPr>
          <p:cNvGrpSpPr/>
          <p:nvPr/>
        </p:nvGrpSpPr>
        <p:grpSpPr>
          <a:xfrm>
            <a:off x="8147155" y="1127450"/>
            <a:ext cx="560092" cy="560092"/>
            <a:chOff x="8572340" y="1129778"/>
            <a:chExt cx="560092" cy="560092"/>
          </a:xfrm>
        </p:grpSpPr>
        <p:sp>
          <p:nvSpPr>
            <p:cNvPr id="149" name="Oval 148">
              <a:extLst>
                <a:ext uri="{FF2B5EF4-FFF2-40B4-BE49-F238E27FC236}">
                  <a16:creationId xmlns:a16="http://schemas.microsoft.com/office/drawing/2014/main" id="{4E4151F7-9682-AC7E-4246-F39167FAF435}"/>
                </a:ext>
              </a:extLst>
            </p:cNvPr>
            <p:cNvSpPr/>
            <p:nvPr/>
          </p:nvSpPr>
          <p:spPr>
            <a:xfrm>
              <a:off x="8572340" y="11297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solidFill>
                  <a:srgbClr val="2959A4"/>
                </a:solidFill>
              </a:endParaRPr>
            </a:p>
          </p:txBody>
        </p:sp>
        <p:sp>
          <p:nvSpPr>
            <p:cNvPr id="150" name="TextBox 149">
              <a:extLst>
                <a:ext uri="{FF2B5EF4-FFF2-40B4-BE49-F238E27FC236}">
                  <a16:creationId xmlns:a16="http://schemas.microsoft.com/office/drawing/2014/main" id="{CC1EA32C-2B8F-66BF-785F-1F096366F489}"/>
                </a:ext>
              </a:extLst>
            </p:cNvPr>
            <p:cNvSpPr txBox="1"/>
            <p:nvPr/>
          </p:nvSpPr>
          <p:spPr>
            <a:xfrm>
              <a:off x="8684386" y="1275076"/>
              <a:ext cx="333736" cy="297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r>
                <a:rPr lang="en-US" sz="1600" b="1" dirty="0">
                  <a:solidFill>
                    <a:srgbClr val="002060"/>
                  </a:solidFill>
                </a:rPr>
                <a:t>04</a:t>
              </a:r>
              <a:endParaRPr lang="en-IN" sz="1600" b="1" dirty="0">
                <a:solidFill>
                  <a:srgbClr val="002060"/>
                </a:solidFill>
              </a:endParaRPr>
            </a:p>
          </p:txBody>
        </p:sp>
      </p:grpSp>
      <p:grpSp>
        <p:nvGrpSpPr>
          <p:cNvPr id="152" name="Group 151">
            <a:extLst>
              <a:ext uri="{FF2B5EF4-FFF2-40B4-BE49-F238E27FC236}">
                <a16:creationId xmlns:a16="http://schemas.microsoft.com/office/drawing/2014/main" id="{89CC81DE-A5CD-59A3-EACE-41E845214CED}"/>
              </a:ext>
            </a:extLst>
          </p:cNvPr>
          <p:cNvGrpSpPr/>
          <p:nvPr/>
        </p:nvGrpSpPr>
        <p:grpSpPr>
          <a:xfrm>
            <a:off x="10413703" y="861350"/>
            <a:ext cx="560092" cy="560092"/>
            <a:chOff x="10409983" y="863078"/>
            <a:chExt cx="560092" cy="560092"/>
          </a:xfrm>
        </p:grpSpPr>
        <p:sp>
          <p:nvSpPr>
            <p:cNvPr id="153" name="Oval 152">
              <a:extLst>
                <a:ext uri="{FF2B5EF4-FFF2-40B4-BE49-F238E27FC236}">
                  <a16:creationId xmlns:a16="http://schemas.microsoft.com/office/drawing/2014/main" id="{00099A1B-CF05-6CB3-E57E-5281163D3A4C}"/>
                </a:ext>
              </a:extLst>
            </p:cNvPr>
            <p:cNvSpPr/>
            <p:nvPr/>
          </p:nvSpPr>
          <p:spPr>
            <a:xfrm>
              <a:off x="10409983" y="863078"/>
              <a:ext cx="560092" cy="5600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2959A4"/>
                </a:solidFill>
              </a:endParaRPr>
            </a:p>
          </p:txBody>
        </p:sp>
        <p:sp>
          <p:nvSpPr>
            <p:cNvPr id="154" name="TextBox 153">
              <a:extLst>
                <a:ext uri="{FF2B5EF4-FFF2-40B4-BE49-F238E27FC236}">
                  <a16:creationId xmlns:a16="http://schemas.microsoft.com/office/drawing/2014/main" id="{020A3BB4-2545-82E8-EAFC-DF0A4F296F17}"/>
                </a:ext>
              </a:extLst>
            </p:cNvPr>
            <p:cNvSpPr txBox="1"/>
            <p:nvPr/>
          </p:nvSpPr>
          <p:spPr>
            <a:xfrm>
              <a:off x="10521653" y="995676"/>
              <a:ext cx="333736" cy="297388"/>
            </a:xfrm>
            <a:prstGeom prst="rect">
              <a:avLst/>
            </a:prstGeom>
            <a:noFill/>
            <a:ln>
              <a:solidFill>
                <a:schemeClr val="bg1"/>
              </a:solidFill>
            </a:ln>
          </p:spPr>
          <p:txBody>
            <a:bodyPr wrap="square" lIns="0" tIns="0" rIns="0" bIns="0" rtlCol="0" anchor="ctr">
              <a:noAutofit/>
            </a:bodyPr>
            <a:lstStyle/>
            <a:p>
              <a:pPr algn="ctr"/>
              <a:r>
                <a:rPr lang="en-US" sz="1600" b="1" dirty="0">
                  <a:solidFill>
                    <a:srgbClr val="002060"/>
                  </a:solidFill>
                </a:rPr>
                <a:t>05</a:t>
              </a:r>
              <a:endParaRPr lang="en-IN" sz="1600" b="1" dirty="0">
                <a:solidFill>
                  <a:srgbClr val="002060"/>
                </a:solidFill>
              </a:endParaRPr>
            </a:p>
          </p:txBody>
        </p:sp>
      </p:grpSp>
      <p:sp>
        <p:nvSpPr>
          <p:cNvPr id="3" name="Rectangle 2">
            <a:extLst>
              <a:ext uri="{FF2B5EF4-FFF2-40B4-BE49-F238E27FC236}">
                <a16:creationId xmlns:a16="http://schemas.microsoft.com/office/drawing/2014/main" id="{F036C02A-763F-FADC-95F8-37659BBD8FC1}"/>
              </a:ext>
            </a:extLst>
          </p:cNvPr>
          <p:cNvSpPr/>
          <p:nvPr/>
        </p:nvSpPr>
        <p:spPr>
          <a:xfrm>
            <a:off x="2781857" y="4301745"/>
            <a:ext cx="2191470"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Review of statutory compliances</a:t>
            </a:r>
          </a:p>
        </p:txBody>
      </p:sp>
      <p:sp>
        <p:nvSpPr>
          <p:cNvPr id="5" name="Rectangle 4">
            <a:extLst>
              <a:ext uri="{FF2B5EF4-FFF2-40B4-BE49-F238E27FC236}">
                <a16:creationId xmlns:a16="http://schemas.microsoft.com/office/drawing/2014/main" id="{7C96BCBA-A09B-5FC9-CC21-018A9EAD1F2D}"/>
              </a:ext>
            </a:extLst>
          </p:cNvPr>
          <p:cNvSpPr/>
          <p:nvPr/>
        </p:nvSpPr>
        <p:spPr>
          <a:xfrm>
            <a:off x="493176" y="4299640"/>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Capital and Group Structure optimisation</a:t>
            </a:r>
          </a:p>
        </p:txBody>
      </p:sp>
      <p:sp>
        <p:nvSpPr>
          <p:cNvPr id="29" name="Rectangle 28">
            <a:extLst>
              <a:ext uri="{FF2B5EF4-FFF2-40B4-BE49-F238E27FC236}">
                <a16:creationId xmlns:a16="http://schemas.microsoft.com/office/drawing/2014/main" id="{6A22CE84-4215-8EC4-1DB7-6BCE674D5456}"/>
              </a:ext>
            </a:extLst>
          </p:cNvPr>
          <p:cNvSpPr/>
          <p:nvPr/>
        </p:nvSpPr>
        <p:spPr>
          <a:xfrm>
            <a:off x="7330105" y="4299640"/>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Media and Investor communication strategy</a:t>
            </a:r>
          </a:p>
        </p:txBody>
      </p:sp>
      <p:sp>
        <p:nvSpPr>
          <p:cNvPr id="30" name="Rectangle 29">
            <a:extLst>
              <a:ext uri="{FF2B5EF4-FFF2-40B4-BE49-F238E27FC236}">
                <a16:creationId xmlns:a16="http://schemas.microsoft.com/office/drawing/2014/main" id="{16AC0F31-51AE-2D5B-9398-61C5927DA918}"/>
              </a:ext>
            </a:extLst>
          </p:cNvPr>
          <p:cNvSpPr/>
          <p:nvPr/>
        </p:nvSpPr>
        <p:spPr>
          <a:xfrm>
            <a:off x="5063227" y="5001925"/>
            <a:ext cx="2160425"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ptos" panose="020B0004020202020204" pitchFamily="34" charset="0"/>
                <a:cs typeface="Arial" pitchFamily="34" charset="0"/>
              </a:rPr>
              <a:t>Due diligence of all data provided; remediation of issues identified</a:t>
            </a:r>
            <a:endParaRPr lang="en-IN" sz="1100" dirty="0">
              <a:solidFill>
                <a:schemeClr val="tx1"/>
              </a:solidFill>
              <a:latin typeface="Aptos" panose="020B0004020202020204" pitchFamily="34" charset="0"/>
              <a:cs typeface="Arial" pitchFamily="34" charset="0"/>
            </a:endParaRPr>
          </a:p>
        </p:txBody>
      </p:sp>
      <p:sp>
        <p:nvSpPr>
          <p:cNvPr id="31" name="Rectangle 30">
            <a:extLst>
              <a:ext uri="{FF2B5EF4-FFF2-40B4-BE49-F238E27FC236}">
                <a16:creationId xmlns:a16="http://schemas.microsoft.com/office/drawing/2014/main" id="{884CEF97-C3F8-D572-7F66-E01402428954}"/>
              </a:ext>
            </a:extLst>
          </p:cNvPr>
          <p:cNvSpPr/>
          <p:nvPr/>
        </p:nvSpPr>
        <p:spPr>
          <a:xfrm>
            <a:off x="9596984" y="5001994"/>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Aptos" panose="020B0004020202020204" pitchFamily="34" charset="0"/>
                <a:cs typeface="Arial" pitchFamily="34" charset="0"/>
              </a:rPr>
              <a:t>Post-listing transition and Investor Relations setup</a:t>
            </a:r>
            <a:r>
              <a:rPr lang="en-IN" sz="1100" dirty="0">
                <a:solidFill>
                  <a:schemeClr val="tx1"/>
                </a:solidFill>
                <a:latin typeface="Aptos" panose="020B0004020202020204" pitchFamily="34" charset="0"/>
                <a:cs typeface="Arial" pitchFamily="34" charset="0"/>
              </a:rPr>
              <a:t> </a:t>
            </a:r>
          </a:p>
        </p:txBody>
      </p:sp>
      <p:sp>
        <p:nvSpPr>
          <p:cNvPr id="32" name="Rectangle 31">
            <a:extLst>
              <a:ext uri="{FF2B5EF4-FFF2-40B4-BE49-F238E27FC236}">
                <a16:creationId xmlns:a16="http://schemas.microsoft.com/office/drawing/2014/main" id="{EF5A6EA5-0F62-C6E9-37DD-553F03A9BF0E}"/>
              </a:ext>
            </a:extLst>
          </p:cNvPr>
          <p:cNvSpPr/>
          <p:nvPr/>
        </p:nvSpPr>
        <p:spPr>
          <a:xfrm>
            <a:off x="2781857" y="5001925"/>
            <a:ext cx="2191470"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Enhance governance (BOD, Committees, policies etc..)</a:t>
            </a:r>
          </a:p>
        </p:txBody>
      </p:sp>
      <p:sp>
        <p:nvSpPr>
          <p:cNvPr id="33" name="Rectangle 32">
            <a:extLst>
              <a:ext uri="{FF2B5EF4-FFF2-40B4-BE49-F238E27FC236}">
                <a16:creationId xmlns:a16="http://schemas.microsoft.com/office/drawing/2014/main" id="{AEE02345-DEB8-CBAD-7F12-52637882FA66}"/>
              </a:ext>
            </a:extLst>
          </p:cNvPr>
          <p:cNvSpPr/>
          <p:nvPr/>
        </p:nvSpPr>
        <p:spPr>
          <a:xfrm>
            <a:off x="493176" y="4999820"/>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Promoter and Promoter Group Assessment</a:t>
            </a:r>
          </a:p>
        </p:txBody>
      </p:sp>
      <p:sp>
        <p:nvSpPr>
          <p:cNvPr id="34" name="Rectangle 33">
            <a:extLst>
              <a:ext uri="{FF2B5EF4-FFF2-40B4-BE49-F238E27FC236}">
                <a16:creationId xmlns:a16="http://schemas.microsoft.com/office/drawing/2014/main" id="{DF2D267D-FE18-526B-99FC-13664A4A06DA}"/>
              </a:ext>
            </a:extLst>
          </p:cNvPr>
          <p:cNvSpPr/>
          <p:nvPr/>
        </p:nvSpPr>
        <p:spPr>
          <a:xfrm>
            <a:off x="7330105" y="4999820"/>
            <a:ext cx="2193531" cy="6548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100" dirty="0">
                <a:solidFill>
                  <a:schemeClr val="tx1"/>
                </a:solidFill>
                <a:latin typeface="Aptos" panose="020B0004020202020204" pitchFamily="34" charset="0"/>
                <a:cs typeface="Arial" pitchFamily="34" charset="0"/>
              </a:rPr>
              <a:t>Valuation and Deal Structure optimisation </a:t>
            </a:r>
          </a:p>
        </p:txBody>
      </p:sp>
      <p:grpSp>
        <p:nvGrpSpPr>
          <p:cNvPr id="37" name="Group 36">
            <a:extLst>
              <a:ext uri="{FF2B5EF4-FFF2-40B4-BE49-F238E27FC236}">
                <a16:creationId xmlns:a16="http://schemas.microsoft.com/office/drawing/2014/main" id="{31CA0C8E-5FEF-71CE-9AEB-D11EBB27E615}"/>
              </a:ext>
            </a:extLst>
          </p:cNvPr>
          <p:cNvGrpSpPr/>
          <p:nvPr/>
        </p:nvGrpSpPr>
        <p:grpSpPr>
          <a:xfrm>
            <a:off x="556235" y="5734722"/>
            <a:ext cx="11234279" cy="662516"/>
            <a:chOff x="1409319" y="5839884"/>
            <a:chExt cx="11249916" cy="396509"/>
          </a:xfrm>
          <a:solidFill>
            <a:srgbClr val="4472C4"/>
          </a:solidFill>
        </p:grpSpPr>
        <p:sp>
          <p:nvSpPr>
            <p:cNvPr id="38" name="Arrow: Pentagon 37">
              <a:extLst>
                <a:ext uri="{FF2B5EF4-FFF2-40B4-BE49-F238E27FC236}">
                  <a16:creationId xmlns:a16="http://schemas.microsoft.com/office/drawing/2014/main" id="{8DCD15A1-6B18-A88F-1FB3-CF6B72F51C4E}"/>
                </a:ext>
              </a:extLst>
            </p:cNvPr>
            <p:cNvSpPr/>
            <p:nvPr/>
          </p:nvSpPr>
          <p:spPr>
            <a:xfrm>
              <a:off x="1409319" y="5839884"/>
              <a:ext cx="2133437" cy="396509"/>
            </a:xfrm>
            <a:prstGeom prst="homePlate">
              <a:avLst>
                <a:gd name="adj" fmla="val 3035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ptos (Body)"/>
                </a:rPr>
                <a:t>2-3 Months before M1</a:t>
              </a:r>
              <a:endParaRPr lang="en-US" sz="1600" dirty="0">
                <a:latin typeface="Aptos (Body)"/>
              </a:endParaRPr>
            </a:p>
          </p:txBody>
        </p:sp>
        <p:sp>
          <p:nvSpPr>
            <p:cNvPr id="39" name="Arrow: Pentagon 38">
              <a:extLst>
                <a:ext uri="{FF2B5EF4-FFF2-40B4-BE49-F238E27FC236}">
                  <a16:creationId xmlns:a16="http://schemas.microsoft.com/office/drawing/2014/main" id="{7135CC0C-F806-6D3D-8599-8D886E2A906A}"/>
                </a:ext>
              </a:extLst>
            </p:cNvPr>
            <p:cNvSpPr/>
            <p:nvPr/>
          </p:nvSpPr>
          <p:spPr>
            <a:xfrm>
              <a:off x="3650897" y="5839884"/>
              <a:ext cx="2129134" cy="396509"/>
            </a:xfrm>
            <a:prstGeom prst="homePlate">
              <a:avLst>
                <a:gd name="adj" fmla="val 3035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ptos (Body)"/>
                </a:rPr>
                <a:t>M1</a:t>
              </a:r>
              <a:endParaRPr lang="en-IN" sz="1600" b="1" dirty="0">
                <a:latin typeface="Aptos (Body)"/>
              </a:endParaRPr>
            </a:p>
          </p:txBody>
        </p:sp>
        <p:sp>
          <p:nvSpPr>
            <p:cNvPr id="40" name="Arrow: Pentagon 39">
              <a:extLst>
                <a:ext uri="{FF2B5EF4-FFF2-40B4-BE49-F238E27FC236}">
                  <a16:creationId xmlns:a16="http://schemas.microsoft.com/office/drawing/2014/main" id="{FCE10955-7420-22FA-4EB4-462878DAFCC6}"/>
                </a:ext>
              </a:extLst>
            </p:cNvPr>
            <p:cNvSpPr/>
            <p:nvPr/>
          </p:nvSpPr>
          <p:spPr>
            <a:xfrm>
              <a:off x="5901130" y="5839884"/>
              <a:ext cx="2142863" cy="396509"/>
            </a:xfrm>
            <a:prstGeom prst="homePlate">
              <a:avLst>
                <a:gd name="adj" fmla="val 3035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ptos (Body)"/>
                </a:rPr>
                <a:t>M2 to M5</a:t>
              </a:r>
              <a:endParaRPr lang="en-IN" sz="1600" b="1" dirty="0">
                <a:latin typeface="Aptos (Body)"/>
              </a:endParaRPr>
            </a:p>
          </p:txBody>
        </p:sp>
        <p:sp>
          <p:nvSpPr>
            <p:cNvPr id="41" name="Arrow: Pentagon 40">
              <a:extLst>
                <a:ext uri="{FF2B5EF4-FFF2-40B4-BE49-F238E27FC236}">
                  <a16:creationId xmlns:a16="http://schemas.microsoft.com/office/drawing/2014/main" id="{EA3CC3ED-6A15-66F3-FCD1-3037555D00EB}"/>
                </a:ext>
              </a:extLst>
            </p:cNvPr>
            <p:cNvSpPr/>
            <p:nvPr/>
          </p:nvSpPr>
          <p:spPr>
            <a:xfrm>
              <a:off x="8192617" y="5839884"/>
              <a:ext cx="2196584" cy="396509"/>
            </a:xfrm>
            <a:prstGeom prst="homePlate">
              <a:avLst>
                <a:gd name="adj" fmla="val 3035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ptos (Body)"/>
                </a:rPr>
                <a:t>M6 to M9</a:t>
              </a:r>
              <a:endParaRPr lang="en-IN" sz="1600" b="1" dirty="0">
                <a:latin typeface="Aptos (Body)"/>
              </a:endParaRPr>
            </a:p>
          </p:txBody>
        </p:sp>
        <p:sp>
          <p:nvSpPr>
            <p:cNvPr id="42" name="Arrow: Pentagon 41">
              <a:extLst>
                <a:ext uri="{FF2B5EF4-FFF2-40B4-BE49-F238E27FC236}">
                  <a16:creationId xmlns:a16="http://schemas.microsoft.com/office/drawing/2014/main" id="{62C8BB64-C345-CE12-F884-BCC41C838E28}"/>
                </a:ext>
              </a:extLst>
            </p:cNvPr>
            <p:cNvSpPr/>
            <p:nvPr/>
          </p:nvSpPr>
          <p:spPr>
            <a:xfrm>
              <a:off x="10462652" y="5839884"/>
              <a:ext cx="2196583" cy="396509"/>
            </a:xfrm>
            <a:prstGeom prst="homePlate">
              <a:avLst>
                <a:gd name="adj" fmla="val 30352"/>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ptos (Body)"/>
                </a:rPr>
                <a:t>M10 to M12</a:t>
              </a:r>
              <a:endParaRPr lang="en-IN" sz="1600" b="1" dirty="0">
                <a:latin typeface="Aptos (Body)"/>
              </a:endParaRPr>
            </a:p>
          </p:txBody>
        </p:sp>
      </p:grpSp>
      <p:sp>
        <p:nvSpPr>
          <p:cNvPr id="52" name="Rectangle 51">
            <a:extLst>
              <a:ext uri="{FF2B5EF4-FFF2-40B4-BE49-F238E27FC236}">
                <a16:creationId xmlns:a16="http://schemas.microsoft.com/office/drawing/2014/main" id="{4374859D-93D3-7C2F-AB41-AF0249717A2A}"/>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IPO Journey &amp; Key Workstreams</a:t>
            </a:r>
          </a:p>
        </p:txBody>
      </p:sp>
      <p:sp>
        <p:nvSpPr>
          <p:cNvPr id="55" name="Slide Number Placeholder 1">
            <a:extLst>
              <a:ext uri="{FF2B5EF4-FFF2-40B4-BE49-F238E27FC236}">
                <a16:creationId xmlns:a16="http://schemas.microsoft.com/office/drawing/2014/main" id="{3CF87235-9833-1E6A-831D-E5BBBCD7AEC0}"/>
              </a:ext>
            </a:extLst>
          </p:cNvPr>
          <p:cNvSpPr>
            <a:spLocks noGrp="1"/>
          </p:cNvSpPr>
          <p:nvPr>
            <p:ph type="sldNum" sz="quarter" idx="12"/>
          </p:nvPr>
        </p:nvSpPr>
        <p:spPr>
          <a:xfrm>
            <a:off x="9438167" y="6490608"/>
            <a:ext cx="2743200" cy="365125"/>
          </a:xfrm>
        </p:spPr>
        <p:txBody>
          <a:bodyPr/>
          <a:lstStyle/>
          <a:p>
            <a:fld id="{5D8824BE-FFCD-4640-9893-33EF87AF9562}" type="slidenum">
              <a:rPr lang="en-US" smtClean="0">
                <a:latin typeface="Aptos" panose="020B0004020202020204" pitchFamily="34" charset="0"/>
              </a:rPr>
              <a:t>11</a:t>
            </a:fld>
            <a:endParaRPr lang="en-US" dirty="0">
              <a:latin typeface="Aptos" panose="020B0004020202020204" pitchFamily="34" charset="0"/>
            </a:endParaRPr>
          </a:p>
        </p:txBody>
      </p:sp>
      <p:sp>
        <p:nvSpPr>
          <p:cNvPr id="2" name="Rectangle 1">
            <a:extLst>
              <a:ext uri="{FF2B5EF4-FFF2-40B4-BE49-F238E27FC236}">
                <a16:creationId xmlns:a16="http://schemas.microsoft.com/office/drawing/2014/main" id="{3CCE5DB3-0DFA-95E1-49DF-B2E83B5C044E}"/>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9915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BEA19-8E10-2B6F-82A6-87C38D78D11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3B1C7AA-64F3-5E40-9AE9-203DA29E007A}"/>
              </a:ext>
            </a:extLst>
          </p:cNvPr>
          <p:cNvSpPr/>
          <p:nvPr/>
        </p:nvSpPr>
        <p:spPr>
          <a:xfrm>
            <a:off x="493176" y="2842404"/>
            <a:ext cx="2196719"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B8BB35F0-EC7E-DCA6-3589-E77A20AEEF93}"/>
              </a:ext>
            </a:extLst>
          </p:cNvPr>
          <p:cNvSpPr/>
          <p:nvPr/>
        </p:nvSpPr>
        <p:spPr>
          <a:xfrm>
            <a:off x="2779796" y="2842404"/>
            <a:ext cx="2193531"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a:extLst>
              <a:ext uri="{FF2B5EF4-FFF2-40B4-BE49-F238E27FC236}">
                <a16:creationId xmlns:a16="http://schemas.microsoft.com/office/drawing/2014/main" id="{FA889C0F-08AB-EDE2-E116-C10EF06BD8F8}"/>
              </a:ext>
            </a:extLst>
          </p:cNvPr>
          <p:cNvSpPr/>
          <p:nvPr/>
        </p:nvSpPr>
        <p:spPr>
          <a:xfrm>
            <a:off x="5063227" y="2853067"/>
            <a:ext cx="2160425"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a:extLst>
              <a:ext uri="{FF2B5EF4-FFF2-40B4-BE49-F238E27FC236}">
                <a16:creationId xmlns:a16="http://schemas.microsoft.com/office/drawing/2014/main" id="{5C32746A-4CBF-2F24-526A-A93DABE602B4}"/>
              </a:ext>
            </a:extLst>
          </p:cNvPr>
          <p:cNvSpPr/>
          <p:nvPr/>
        </p:nvSpPr>
        <p:spPr>
          <a:xfrm>
            <a:off x="7331827" y="2859666"/>
            <a:ext cx="2193531"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a:extLst>
              <a:ext uri="{FF2B5EF4-FFF2-40B4-BE49-F238E27FC236}">
                <a16:creationId xmlns:a16="http://schemas.microsoft.com/office/drawing/2014/main" id="{3091AED4-1F4E-AE4E-1DFB-767DC3550F5A}"/>
              </a:ext>
            </a:extLst>
          </p:cNvPr>
          <p:cNvSpPr/>
          <p:nvPr/>
        </p:nvSpPr>
        <p:spPr>
          <a:xfrm>
            <a:off x="9596984" y="2857792"/>
            <a:ext cx="2193531"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ectangle 22">
            <a:extLst>
              <a:ext uri="{FF2B5EF4-FFF2-40B4-BE49-F238E27FC236}">
                <a16:creationId xmlns:a16="http://schemas.microsoft.com/office/drawing/2014/main" id="{D8828761-851B-0F45-3236-1A8E693E854F}"/>
              </a:ext>
            </a:extLst>
          </p:cNvPr>
          <p:cNvSpPr/>
          <p:nvPr/>
        </p:nvSpPr>
        <p:spPr>
          <a:xfrm>
            <a:off x="493176" y="3424850"/>
            <a:ext cx="2196719"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Rectangle 23">
            <a:extLst>
              <a:ext uri="{FF2B5EF4-FFF2-40B4-BE49-F238E27FC236}">
                <a16:creationId xmlns:a16="http://schemas.microsoft.com/office/drawing/2014/main" id="{FA99A46C-BD30-6C49-C9E7-41677DF3C396}"/>
              </a:ext>
            </a:extLst>
          </p:cNvPr>
          <p:cNvSpPr/>
          <p:nvPr/>
        </p:nvSpPr>
        <p:spPr>
          <a:xfrm>
            <a:off x="2779796" y="3424850"/>
            <a:ext cx="2193531"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a:extLst>
              <a:ext uri="{FF2B5EF4-FFF2-40B4-BE49-F238E27FC236}">
                <a16:creationId xmlns:a16="http://schemas.microsoft.com/office/drawing/2014/main" id="{2CE15C99-E627-2401-33B0-9FC5CCC32E69}"/>
              </a:ext>
            </a:extLst>
          </p:cNvPr>
          <p:cNvSpPr/>
          <p:nvPr/>
        </p:nvSpPr>
        <p:spPr>
          <a:xfrm>
            <a:off x="5063227" y="3417653"/>
            <a:ext cx="2160425" cy="54256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100" dirty="0">
              <a:latin typeface="Aptos" panose="020B0004020202020204" pitchFamily="34" charset="0"/>
            </a:endParaRPr>
          </a:p>
        </p:txBody>
      </p:sp>
      <p:sp>
        <p:nvSpPr>
          <p:cNvPr id="26" name="Rectangle 25">
            <a:extLst>
              <a:ext uri="{FF2B5EF4-FFF2-40B4-BE49-F238E27FC236}">
                <a16:creationId xmlns:a16="http://schemas.microsoft.com/office/drawing/2014/main" id="{6F27E77D-CA92-9E4B-9250-6354D3A3357E}"/>
              </a:ext>
            </a:extLst>
          </p:cNvPr>
          <p:cNvSpPr/>
          <p:nvPr/>
        </p:nvSpPr>
        <p:spPr>
          <a:xfrm>
            <a:off x="7331827" y="3429412"/>
            <a:ext cx="2193531" cy="5387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100" dirty="0">
              <a:latin typeface="Aptos" panose="020B0004020202020204" pitchFamily="34" charset="0"/>
            </a:endParaRPr>
          </a:p>
        </p:txBody>
      </p:sp>
      <p:sp>
        <p:nvSpPr>
          <p:cNvPr id="27" name="Rectangle 26">
            <a:extLst>
              <a:ext uri="{FF2B5EF4-FFF2-40B4-BE49-F238E27FC236}">
                <a16:creationId xmlns:a16="http://schemas.microsoft.com/office/drawing/2014/main" id="{8DDDE96A-DA17-4F1B-3E71-05A8FEFAB55A}"/>
              </a:ext>
            </a:extLst>
          </p:cNvPr>
          <p:cNvSpPr/>
          <p:nvPr/>
        </p:nvSpPr>
        <p:spPr>
          <a:xfrm>
            <a:off x="9596984" y="3431772"/>
            <a:ext cx="2193531" cy="5308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Rectangle 52">
            <a:extLst>
              <a:ext uri="{FF2B5EF4-FFF2-40B4-BE49-F238E27FC236}">
                <a16:creationId xmlns:a16="http://schemas.microsoft.com/office/drawing/2014/main" id="{C33D3C19-1F53-359B-504E-957D2B0BC5D3}"/>
              </a:ext>
            </a:extLst>
          </p:cNvPr>
          <p:cNvSpPr/>
          <p:nvPr/>
        </p:nvSpPr>
        <p:spPr>
          <a:xfrm>
            <a:off x="5063227" y="3993069"/>
            <a:ext cx="2160425" cy="5644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2" name="Rectangle 91">
            <a:extLst>
              <a:ext uri="{FF2B5EF4-FFF2-40B4-BE49-F238E27FC236}">
                <a16:creationId xmlns:a16="http://schemas.microsoft.com/office/drawing/2014/main" id="{10C02F3A-FE5D-5FB1-9489-F58A74722CBD}"/>
              </a:ext>
            </a:extLst>
          </p:cNvPr>
          <p:cNvSpPr/>
          <p:nvPr/>
        </p:nvSpPr>
        <p:spPr>
          <a:xfrm>
            <a:off x="9596984" y="3993138"/>
            <a:ext cx="2193531" cy="5644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a16="http://schemas.microsoft.com/office/drawing/2014/main" id="{C93D812F-5D58-CF7E-CBB0-192D8FAB700C}"/>
              </a:ext>
            </a:extLst>
          </p:cNvPr>
          <p:cNvGrpSpPr/>
          <p:nvPr/>
        </p:nvGrpSpPr>
        <p:grpSpPr>
          <a:xfrm>
            <a:off x="2779796" y="1780073"/>
            <a:ext cx="2193531" cy="1013384"/>
            <a:chOff x="3468300" y="2046704"/>
            <a:chExt cx="1784743" cy="916092"/>
          </a:xfrm>
        </p:grpSpPr>
        <p:sp>
          <p:nvSpPr>
            <p:cNvPr id="15" name="Rectangle 14">
              <a:extLst>
                <a:ext uri="{FF2B5EF4-FFF2-40B4-BE49-F238E27FC236}">
                  <a16:creationId xmlns:a16="http://schemas.microsoft.com/office/drawing/2014/main" id="{B5BF430C-D102-6C48-02D5-6D4E004B19A5}"/>
                </a:ext>
              </a:extLst>
            </p:cNvPr>
            <p:cNvSpPr/>
            <p:nvPr/>
          </p:nvSpPr>
          <p:spPr>
            <a:xfrm>
              <a:off x="3468300" y="2046704"/>
              <a:ext cx="1784743" cy="91609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TextBox 98">
              <a:extLst>
                <a:ext uri="{FF2B5EF4-FFF2-40B4-BE49-F238E27FC236}">
                  <a16:creationId xmlns:a16="http://schemas.microsoft.com/office/drawing/2014/main" id="{8F03761A-B5F4-FA16-B3D9-5340ED75EEDD}"/>
                </a:ext>
              </a:extLst>
            </p:cNvPr>
            <p:cNvSpPr txBox="1"/>
            <p:nvPr/>
          </p:nvSpPr>
          <p:spPr>
            <a:xfrm>
              <a:off x="3547782" y="2443263"/>
              <a:ext cx="1662582" cy="288142"/>
            </a:xfrm>
            <a:prstGeom prst="rect">
              <a:avLst/>
            </a:prstGeom>
            <a:noFill/>
          </p:spPr>
          <p:txBody>
            <a:bodyPr wrap="square" lIns="0" tIns="0" rIns="0" bIns="0" rtlCol="0" anchor="ctr">
              <a:noAutofit/>
            </a:bodyPr>
            <a:lstStyle/>
            <a:p>
              <a:pPr algn="ctr"/>
              <a:r>
                <a:rPr lang="en-US" sz="1800" b="1" dirty="0">
                  <a:solidFill>
                    <a:schemeClr val="bg1"/>
                  </a:solidFill>
                </a:rPr>
                <a:t>IPO Kick-off</a:t>
              </a:r>
              <a:endParaRPr lang="en-IN" sz="1800" b="1" dirty="0">
                <a:solidFill>
                  <a:schemeClr val="bg1"/>
                </a:solidFill>
              </a:endParaRPr>
            </a:p>
          </p:txBody>
        </p:sp>
      </p:grpSp>
      <p:grpSp>
        <p:nvGrpSpPr>
          <p:cNvPr id="9" name="Group 8">
            <a:extLst>
              <a:ext uri="{FF2B5EF4-FFF2-40B4-BE49-F238E27FC236}">
                <a16:creationId xmlns:a16="http://schemas.microsoft.com/office/drawing/2014/main" id="{87769C1F-E06E-F758-D3EA-DDD297FF3A65}"/>
              </a:ext>
            </a:extLst>
          </p:cNvPr>
          <p:cNvGrpSpPr/>
          <p:nvPr/>
        </p:nvGrpSpPr>
        <p:grpSpPr>
          <a:xfrm>
            <a:off x="5063227" y="1607848"/>
            <a:ext cx="2193531" cy="1177349"/>
            <a:chOff x="5305943" y="1785447"/>
            <a:chExt cx="1784743" cy="1177349"/>
          </a:xfrm>
        </p:grpSpPr>
        <p:sp>
          <p:nvSpPr>
            <p:cNvPr id="17" name="Rectangle 16">
              <a:extLst>
                <a:ext uri="{FF2B5EF4-FFF2-40B4-BE49-F238E27FC236}">
                  <a16:creationId xmlns:a16="http://schemas.microsoft.com/office/drawing/2014/main" id="{54EB7706-5119-049B-545B-120C2599FA29}"/>
                </a:ext>
              </a:extLst>
            </p:cNvPr>
            <p:cNvSpPr/>
            <p:nvPr/>
          </p:nvSpPr>
          <p:spPr>
            <a:xfrm>
              <a:off x="5305943" y="1785447"/>
              <a:ext cx="1784743" cy="11773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0" name="TextBox 99">
              <a:extLst>
                <a:ext uri="{FF2B5EF4-FFF2-40B4-BE49-F238E27FC236}">
                  <a16:creationId xmlns:a16="http://schemas.microsoft.com/office/drawing/2014/main" id="{A81B30DB-027F-21CC-9F44-24102001B7E8}"/>
                </a:ext>
              </a:extLst>
            </p:cNvPr>
            <p:cNvSpPr txBox="1"/>
            <p:nvPr/>
          </p:nvSpPr>
          <p:spPr>
            <a:xfrm>
              <a:off x="5367022" y="2347237"/>
              <a:ext cx="1662582" cy="288142"/>
            </a:xfrm>
            <a:prstGeom prst="rect">
              <a:avLst/>
            </a:prstGeom>
            <a:noFill/>
          </p:spPr>
          <p:txBody>
            <a:bodyPr wrap="square" lIns="0" tIns="0" rIns="0" bIns="0" rtlCol="0" anchor="ctr">
              <a:noAutofit/>
            </a:bodyPr>
            <a:lstStyle/>
            <a:p>
              <a:pPr algn="ctr"/>
              <a:r>
                <a:rPr lang="en-US" b="1" dirty="0">
                  <a:solidFill>
                    <a:schemeClr val="bg1"/>
                  </a:solidFill>
                </a:rPr>
                <a:t>DRHP Filing</a:t>
              </a:r>
              <a:endParaRPr lang="en-IN" b="1" dirty="0">
                <a:solidFill>
                  <a:schemeClr val="bg1"/>
                </a:solidFill>
              </a:endParaRPr>
            </a:p>
          </p:txBody>
        </p:sp>
      </p:grpSp>
      <p:grpSp>
        <p:nvGrpSpPr>
          <p:cNvPr id="13" name="Group 12">
            <a:extLst>
              <a:ext uri="{FF2B5EF4-FFF2-40B4-BE49-F238E27FC236}">
                <a16:creationId xmlns:a16="http://schemas.microsoft.com/office/drawing/2014/main" id="{A0DB716A-2BC0-0D90-3715-1DADBCDD9645}"/>
              </a:ext>
            </a:extLst>
          </p:cNvPr>
          <p:cNvGrpSpPr/>
          <p:nvPr/>
        </p:nvGrpSpPr>
        <p:grpSpPr>
          <a:xfrm>
            <a:off x="7331827" y="1344111"/>
            <a:ext cx="2193531" cy="1438606"/>
            <a:chOff x="7143587" y="1524190"/>
            <a:chExt cx="1784743" cy="1438606"/>
          </a:xfrm>
        </p:grpSpPr>
        <p:sp>
          <p:nvSpPr>
            <p:cNvPr id="19" name="Rectangle 18">
              <a:extLst>
                <a:ext uri="{FF2B5EF4-FFF2-40B4-BE49-F238E27FC236}">
                  <a16:creationId xmlns:a16="http://schemas.microsoft.com/office/drawing/2014/main" id="{A15C1902-08B1-3CCF-39BD-53C7B927CBA1}"/>
                </a:ext>
              </a:extLst>
            </p:cNvPr>
            <p:cNvSpPr/>
            <p:nvPr/>
          </p:nvSpPr>
          <p:spPr>
            <a:xfrm>
              <a:off x="7143587" y="1524190"/>
              <a:ext cx="1784743" cy="143860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1" name="TextBox 100">
              <a:extLst>
                <a:ext uri="{FF2B5EF4-FFF2-40B4-BE49-F238E27FC236}">
                  <a16:creationId xmlns:a16="http://schemas.microsoft.com/office/drawing/2014/main" id="{03DD4A80-63BF-FEF7-73A6-4CAC60B9A570}"/>
                </a:ext>
              </a:extLst>
            </p:cNvPr>
            <p:cNvSpPr txBox="1"/>
            <p:nvPr/>
          </p:nvSpPr>
          <p:spPr>
            <a:xfrm>
              <a:off x="7203535" y="2216608"/>
              <a:ext cx="1662582" cy="288142"/>
            </a:xfrm>
            <a:prstGeom prst="rect">
              <a:avLst/>
            </a:prstGeom>
            <a:noFill/>
          </p:spPr>
          <p:txBody>
            <a:bodyPr wrap="square" lIns="0" tIns="0" rIns="0" bIns="0" rtlCol="0" anchor="ctr">
              <a:noAutofit/>
            </a:bodyPr>
            <a:lstStyle/>
            <a:p>
              <a:pPr algn="ctr"/>
              <a:r>
                <a:rPr lang="en-US" b="1" dirty="0">
                  <a:solidFill>
                    <a:schemeClr val="bg1"/>
                  </a:solidFill>
                </a:rPr>
                <a:t>Post-DRHP till Filing of the Prospectus</a:t>
              </a:r>
              <a:endParaRPr lang="en-IN" sz="1800" b="1" dirty="0">
                <a:solidFill>
                  <a:schemeClr val="bg1"/>
                </a:solidFill>
              </a:endParaRPr>
            </a:p>
          </p:txBody>
        </p:sp>
      </p:grpSp>
      <p:grpSp>
        <p:nvGrpSpPr>
          <p:cNvPr id="16" name="Group 15">
            <a:extLst>
              <a:ext uri="{FF2B5EF4-FFF2-40B4-BE49-F238E27FC236}">
                <a16:creationId xmlns:a16="http://schemas.microsoft.com/office/drawing/2014/main" id="{1B73DB28-D090-409E-B15E-1D10A9DB571F}"/>
              </a:ext>
            </a:extLst>
          </p:cNvPr>
          <p:cNvGrpSpPr/>
          <p:nvPr/>
        </p:nvGrpSpPr>
        <p:grpSpPr>
          <a:xfrm>
            <a:off x="9599037" y="1089803"/>
            <a:ext cx="2193531" cy="1699863"/>
            <a:chOff x="8981230" y="1262933"/>
            <a:chExt cx="1784743" cy="1699863"/>
          </a:xfrm>
        </p:grpSpPr>
        <p:sp>
          <p:nvSpPr>
            <p:cNvPr id="20" name="Rectangle 19">
              <a:extLst>
                <a:ext uri="{FF2B5EF4-FFF2-40B4-BE49-F238E27FC236}">
                  <a16:creationId xmlns:a16="http://schemas.microsoft.com/office/drawing/2014/main" id="{58C8227D-496B-81E5-DF5F-81839A617868}"/>
                </a:ext>
              </a:extLst>
            </p:cNvPr>
            <p:cNvSpPr/>
            <p:nvPr/>
          </p:nvSpPr>
          <p:spPr>
            <a:xfrm>
              <a:off x="8981230" y="1262933"/>
              <a:ext cx="1784743" cy="16998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2" name="TextBox 101">
              <a:extLst>
                <a:ext uri="{FF2B5EF4-FFF2-40B4-BE49-F238E27FC236}">
                  <a16:creationId xmlns:a16="http://schemas.microsoft.com/office/drawing/2014/main" id="{1286B202-D6D9-D018-994E-26694EFBDE0C}"/>
                </a:ext>
              </a:extLst>
            </p:cNvPr>
            <p:cNvSpPr txBox="1"/>
            <p:nvPr/>
          </p:nvSpPr>
          <p:spPr>
            <a:xfrm>
              <a:off x="9042309" y="2029015"/>
              <a:ext cx="1662582" cy="288142"/>
            </a:xfrm>
            <a:prstGeom prst="rect">
              <a:avLst/>
            </a:prstGeom>
            <a:noFill/>
          </p:spPr>
          <p:txBody>
            <a:bodyPr wrap="square" lIns="0" tIns="0" rIns="0" bIns="0" rtlCol="0" anchor="ctr">
              <a:noAutofit/>
            </a:bodyPr>
            <a:lstStyle/>
            <a:p>
              <a:pPr algn="ctr"/>
              <a:r>
                <a:rPr lang="en-US" sz="1800" b="1" dirty="0">
                  <a:solidFill>
                    <a:schemeClr val="bg1"/>
                  </a:solidFill>
                </a:rPr>
                <a:t>Post-Listing</a:t>
              </a:r>
              <a:endParaRPr lang="en-IN" sz="1800" b="1" dirty="0">
                <a:solidFill>
                  <a:schemeClr val="bg1"/>
                </a:solidFill>
              </a:endParaRPr>
            </a:p>
          </p:txBody>
        </p:sp>
      </p:grpSp>
      <p:sp>
        <p:nvSpPr>
          <p:cNvPr id="107" name="Rectangle 106">
            <a:extLst>
              <a:ext uri="{FF2B5EF4-FFF2-40B4-BE49-F238E27FC236}">
                <a16:creationId xmlns:a16="http://schemas.microsoft.com/office/drawing/2014/main" id="{ADA2561A-9864-2F20-5ED2-A8C88D1C8BBC}"/>
              </a:ext>
            </a:extLst>
          </p:cNvPr>
          <p:cNvSpPr/>
          <p:nvPr/>
        </p:nvSpPr>
        <p:spPr>
          <a:xfrm>
            <a:off x="627097" y="2890459"/>
            <a:ext cx="186704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Business Plan and Growth Story</a:t>
            </a:r>
          </a:p>
        </p:txBody>
      </p:sp>
      <p:sp>
        <p:nvSpPr>
          <p:cNvPr id="108" name="Rectangle 107">
            <a:extLst>
              <a:ext uri="{FF2B5EF4-FFF2-40B4-BE49-F238E27FC236}">
                <a16:creationId xmlns:a16="http://schemas.microsoft.com/office/drawing/2014/main" id="{E3D23B51-BE74-958E-2890-614DD15A705B}"/>
              </a:ext>
            </a:extLst>
          </p:cNvPr>
          <p:cNvSpPr/>
          <p:nvPr/>
        </p:nvSpPr>
        <p:spPr>
          <a:xfrm>
            <a:off x="627097" y="3430583"/>
            <a:ext cx="186704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Promoter &amp; Promoter Group Identification </a:t>
            </a:r>
          </a:p>
        </p:txBody>
      </p:sp>
      <p:sp>
        <p:nvSpPr>
          <p:cNvPr id="109" name="Rectangle 108">
            <a:extLst>
              <a:ext uri="{FF2B5EF4-FFF2-40B4-BE49-F238E27FC236}">
                <a16:creationId xmlns:a16="http://schemas.microsoft.com/office/drawing/2014/main" id="{CFEDB902-1C17-DF65-D301-5544DD349507}"/>
              </a:ext>
            </a:extLst>
          </p:cNvPr>
          <p:cNvSpPr/>
          <p:nvPr/>
        </p:nvSpPr>
        <p:spPr>
          <a:xfrm>
            <a:off x="1764577" y="4355853"/>
            <a:ext cx="1516898" cy="396432"/>
          </a:xfrm>
          <a:prstGeom prst="rect">
            <a:avLst/>
          </a:prstGeom>
        </p:spPr>
        <p:txBody>
          <a:bodyPr wrap="square" lIns="0" tIns="0" rIns="0" bIns="0" anchor="ctr">
            <a:noAutofit/>
          </a:bodyPr>
          <a:lstStyle/>
          <a:p>
            <a:endParaRPr lang="en-IN" sz="1200" dirty="0">
              <a:solidFill>
                <a:schemeClr val="tx1">
                  <a:lumMod val="75000"/>
                  <a:lumOff val="25000"/>
                </a:schemeClr>
              </a:solidFill>
              <a:cs typeface="Arial" pitchFamily="34" charset="0"/>
            </a:endParaRPr>
          </a:p>
        </p:txBody>
      </p:sp>
      <p:sp>
        <p:nvSpPr>
          <p:cNvPr id="111" name="Rectangle 110">
            <a:extLst>
              <a:ext uri="{FF2B5EF4-FFF2-40B4-BE49-F238E27FC236}">
                <a16:creationId xmlns:a16="http://schemas.microsoft.com/office/drawing/2014/main" id="{667EEE17-11C1-FFA2-E09C-3CA0631F3DF4}"/>
              </a:ext>
            </a:extLst>
          </p:cNvPr>
          <p:cNvSpPr/>
          <p:nvPr/>
        </p:nvSpPr>
        <p:spPr>
          <a:xfrm>
            <a:off x="2869873" y="2863559"/>
            <a:ext cx="2126611" cy="438534"/>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Capital build-up of the Company since incorporation </a:t>
            </a:r>
          </a:p>
        </p:txBody>
      </p:sp>
      <p:sp>
        <p:nvSpPr>
          <p:cNvPr id="112" name="Rectangle 111">
            <a:extLst>
              <a:ext uri="{FF2B5EF4-FFF2-40B4-BE49-F238E27FC236}">
                <a16:creationId xmlns:a16="http://schemas.microsoft.com/office/drawing/2014/main" id="{A83B3AD7-D623-3738-43F4-FBF96B025708}"/>
              </a:ext>
            </a:extLst>
          </p:cNvPr>
          <p:cNvSpPr/>
          <p:nvPr/>
        </p:nvSpPr>
        <p:spPr>
          <a:xfrm>
            <a:off x="2869873" y="3430583"/>
            <a:ext cx="1864337" cy="396431"/>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Statutory compliance diligence &amp; remediation</a:t>
            </a:r>
          </a:p>
        </p:txBody>
      </p:sp>
      <p:sp>
        <p:nvSpPr>
          <p:cNvPr id="115" name="Rectangle 114">
            <a:extLst>
              <a:ext uri="{FF2B5EF4-FFF2-40B4-BE49-F238E27FC236}">
                <a16:creationId xmlns:a16="http://schemas.microsoft.com/office/drawing/2014/main" id="{D0E1DA05-8401-FC4D-70B3-F440766A15A3}"/>
              </a:ext>
            </a:extLst>
          </p:cNvPr>
          <p:cNvSpPr/>
          <p:nvPr/>
        </p:nvSpPr>
        <p:spPr>
          <a:xfrm>
            <a:off x="5197148" y="4062166"/>
            <a:ext cx="2059610" cy="412419"/>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Backups, TEV, DPR and analysis for the Objects</a:t>
            </a:r>
          </a:p>
        </p:txBody>
      </p:sp>
      <p:sp>
        <p:nvSpPr>
          <p:cNvPr id="116" name="Rectangle 115">
            <a:extLst>
              <a:ext uri="{FF2B5EF4-FFF2-40B4-BE49-F238E27FC236}">
                <a16:creationId xmlns:a16="http://schemas.microsoft.com/office/drawing/2014/main" id="{099D4A92-094C-EC00-A323-8A731A2123D6}"/>
              </a:ext>
            </a:extLst>
          </p:cNvPr>
          <p:cNvSpPr/>
          <p:nvPr/>
        </p:nvSpPr>
        <p:spPr>
          <a:xfrm>
            <a:off x="5197149" y="2943767"/>
            <a:ext cx="1836200"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Objects of the Issue and finalization of Deal Structure</a:t>
            </a:r>
          </a:p>
        </p:txBody>
      </p:sp>
      <p:sp>
        <p:nvSpPr>
          <p:cNvPr id="117" name="Rectangle 116">
            <a:extLst>
              <a:ext uri="{FF2B5EF4-FFF2-40B4-BE49-F238E27FC236}">
                <a16:creationId xmlns:a16="http://schemas.microsoft.com/office/drawing/2014/main" id="{1151120F-64A2-B67B-E6A1-D4AAB79DC0DD}"/>
              </a:ext>
            </a:extLst>
          </p:cNvPr>
          <p:cNvSpPr/>
          <p:nvPr/>
        </p:nvSpPr>
        <p:spPr>
          <a:xfrm>
            <a:off x="5197148" y="3461307"/>
            <a:ext cx="189886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Financial Statements and Auditor/ ICA certificates </a:t>
            </a:r>
          </a:p>
        </p:txBody>
      </p:sp>
      <p:sp>
        <p:nvSpPr>
          <p:cNvPr id="119" name="Rectangle 118">
            <a:extLst>
              <a:ext uri="{FF2B5EF4-FFF2-40B4-BE49-F238E27FC236}">
                <a16:creationId xmlns:a16="http://schemas.microsoft.com/office/drawing/2014/main" id="{35A14C64-F992-9E34-19F5-FF2B22D06C4D}"/>
              </a:ext>
            </a:extLst>
          </p:cNvPr>
          <p:cNvSpPr/>
          <p:nvPr/>
        </p:nvSpPr>
        <p:spPr>
          <a:xfrm>
            <a:off x="7464617" y="2863559"/>
            <a:ext cx="2070823"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Differentiation through a Compelling Equity Story</a:t>
            </a:r>
          </a:p>
        </p:txBody>
      </p:sp>
      <p:sp>
        <p:nvSpPr>
          <p:cNvPr id="120" name="Rectangle 119">
            <a:extLst>
              <a:ext uri="{FF2B5EF4-FFF2-40B4-BE49-F238E27FC236}">
                <a16:creationId xmlns:a16="http://schemas.microsoft.com/office/drawing/2014/main" id="{8C2A5C51-61AC-9E14-841E-F3AFEC825843}"/>
              </a:ext>
            </a:extLst>
          </p:cNvPr>
          <p:cNvSpPr/>
          <p:nvPr/>
        </p:nvSpPr>
        <p:spPr>
          <a:xfrm>
            <a:off x="7464617" y="3430583"/>
            <a:ext cx="186433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Market momentum and timing</a:t>
            </a:r>
          </a:p>
        </p:txBody>
      </p:sp>
      <p:sp>
        <p:nvSpPr>
          <p:cNvPr id="123" name="Rectangle 122">
            <a:extLst>
              <a:ext uri="{FF2B5EF4-FFF2-40B4-BE49-F238E27FC236}">
                <a16:creationId xmlns:a16="http://schemas.microsoft.com/office/drawing/2014/main" id="{0C051995-631D-89FD-630C-1FFA4E87E389}"/>
              </a:ext>
            </a:extLst>
          </p:cNvPr>
          <p:cNvSpPr/>
          <p:nvPr/>
        </p:nvSpPr>
        <p:spPr>
          <a:xfrm>
            <a:off x="9720931" y="2944260"/>
            <a:ext cx="186433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Tight timelines for Quarterly results and disclosure</a:t>
            </a:r>
          </a:p>
        </p:txBody>
      </p:sp>
      <p:sp>
        <p:nvSpPr>
          <p:cNvPr id="124" name="Rectangle 123">
            <a:extLst>
              <a:ext uri="{FF2B5EF4-FFF2-40B4-BE49-F238E27FC236}">
                <a16:creationId xmlns:a16="http://schemas.microsoft.com/office/drawing/2014/main" id="{CB587C4C-5FBC-582F-6DCD-0A8EE7D50A4E}"/>
              </a:ext>
            </a:extLst>
          </p:cNvPr>
          <p:cNvSpPr/>
          <p:nvPr/>
        </p:nvSpPr>
        <p:spPr>
          <a:xfrm>
            <a:off x="9720931" y="3497831"/>
            <a:ext cx="1864337" cy="396432"/>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dirty="0">
                <a:solidFill>
                  <a:prstClr val="black"/>
                </a:solidFill>
                <a:latin typeface="Aptos" panose="020B0004020202020204" pitchFamily="34" charset="0"/>
                <a:cs typeface="Times New Roman" panose="02020603050405020304" pitchFamily="18" charset="0"/>
              </a:rPr>
              <a:t>Market focus shifts from growth story to quarter-on-quarter delivery</a:t>
            </a:r>
          </a:p>
        </p:txBody>
      </p:sp>
      <p:sp>
        <p:nvSpPr>
          <p:cNvPr id="125" name="Rectangle 124">
            <a:extLst>
              <a:ext uri="{FF2B5EF4-FFF2-40B4-BE49-F238E27FC236}">
                <a16:creationId xmlns:a16="http://schemas.microsoft.com/office/drawing/2014/main" id="{4E72F19E-49BD-F198-4D27-9CE900240962}"/>
              </a:ext>
            </a:extLst>
          </p:cNvPr>
          <p:cNvSpPr/>
          <p:nvPr/>
        </p:nvSpPr>
        <p:spPr>
          <a:xfrm>
            <a:off x="9720931" y="4110326"/>
            <a:ext cx="1864337" cy="412419"/>
          </a:xfrm>
          <a:prstGeom prst="rect">
            <a:avLst/>
          </a:prstGeom>
        </p:spPr>
        <p:txBody>
          <a:bodyPr wrap="square" lIns="0" tIns="0" rIns="0" bIns="0" anchor="ctr">
            <a:noAutofit/>
          </a:bodyPr>
          <a:lstStyle/>
          <a:p>
            <a:pPr marL="285750" lvl="0" indent="-285750">
              <a:buClr>
                <a:srgbClr val="C00000"/>
              </a:buClr>
              <a:buFont typeface="Times New Roman" panose="02020603050405020304" pitchFamily="18" charset="0"/>
              <a:buChar char="‼"/>
              <a:defRPr/>
            </a:pPr>
            <a:r>
              <a:rPr lang="en-US" sz="1100" i="1" dirty="0">
                <a:solidFill>
                  <a:prstClr val="black"/>
                </a:solidFill>
                <a:latin typeface="Aptos" panose="020B0004020202020204" pitchFamily="34" charset="0"/>
                <a:cs typeface="Times New Roman" panose="02020603050405020304" pitchFamily="18" charset="0"/>
              </a:rPr>
              <a:t>Expectation management is the single biggest post-IPO risk</a:t>
            </a:r>
          </a:p>
        </p:txBody>
      </p:sp>
      <p:grpSp>
        <p:nvGrpSpPr>
          <p:cNvPr id="6" name="Group 5">
            <a:extLst>
              <a:ext uri="{FF2B5EF4-FFF2-40B4-BE49-F238E27FC236}">
                <a16:creationId xmlns:a16="http://schemas.microsoft.com/office/drawing/2014/main" id="{FCDD47AA-EC7D-189C-B9F3-87BF9638B3AB}"/>
              </a:ext>
            </a:extLst>
          </p:cNvPr>
          <p:cNvGrpSpPr/>
          <p:nvPr/>
        </p:nvGrpSpPr>
        <p:grpSpPr>
          <a:xfrm>
            <a:off x="493177" y="2134832"/>
            <a:ext cx="2196719" cy="654834"/>
            <a:chOff x="1630656" y="2307962"/>
            <a:chExt cx="1784743" cy="654834"/>
          </a:xfrm>
        </p:grpSpPr>
        <p:sp>
          <p:nvSpPr>
            <p:cNvPr id="138" name="Rectangle 137">
              <a:extLst>
                <a:ext uri="{FF2B5EF4-FFF2-40B4-BE49-F238E27FC236}">
                  <a16:creationId xmlns:a16="http://schemas.microsoft.com/office/drawing/2014/main" id="{D0FD2220-DBFE-D194-1333-69D804BB6D6D}"/>
                </a:ext>
              </a:extLst>
            </p:cNvPr>
            <p:cNvSpPr/>
            <p:nvPr/>
          </p:nvSpPr>
          <p:spPr>
            <a:xfrm>
              <a:off x="1630656" y="2307962"/>
              <a:ext cx="1784743" cy="65483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9" name="TextBox 138">
              <a:extLst>
                <a:ext uri="{FF2B5EF4-FFF2-40B4-BE49-F238E27FC236}">
                  <a16:creationId xmlns:a16="http://schemas.microsoft.com/office/drawing/2014/main" id="{44814141-F6EC-C510-1726-AF44E8623C96}"/>
                </a:ext>
              </a:extLst>
            </p:cNvPr>
            <p:cNvSpPr txBox="1"/>
            <p:nvPr/>
          </p:nvSpPr>
          <p:spPr>
            <a:xfrm>
              <a:off x="1691735" y="2565088"/>
              <a:ext cx="1662582" cy="288142"/>
            </a:xfrm>
            <a:prstGeom prst="rect">
              <a:avLst/>
            </a:prstGeom>
            <a:noFill/>
          </p:spPr>
          <p:txBody>
            <a:bodyPr wrap="square" lIns="0" tIns="0" rIns="0" bIns="0" rtlCol="0" anchor="ctr">
              <a:noAutofit/>
            </a:bodyPr>
            <a:lstStyle/>
            <a:p>
              <a:pPr algn="ctr"/>
              <a:r>
                <a:rPr lang="en-US" sz="1800" b="1" dirty="0">
                  <a:solidFill>
                    <a:schemeClr val="bg1"/>
                  </a:solidFill>
                </a:rPr>
                <a:t>Pre-IPO</a:t>
              </a:r>
            </a:p>
          </p:txBody>
        </p:sp>
      </p:grpSp>
      <p:sp>
        <p:nvSpPr>
          <p:cNvPr id="140" name="Oval 139">
            <a:extLst>
              <a:ext uri="{FF2B5EF4-FFF2-40B4-BE49-F238E27FC236}">
                <a16:creationId xmlns:a16="http://schemas.microsoft.com/office/drawing/2014/main" id="{41B4FEB8-313B-FA2C-FBA5-A4E2DDB6986F}"/>
              </a:ext>
            </a:extLst>
          </p:cNvPr>
          <p:cNvSpPr/>
          <p:nvPr/>
        </p:nvSpPr>
        <p:spPr>
          <a:xfrm>
            <a:off x="1348901" y="1775066"/>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1" name="TextBox 140">
            <a:extLst>
              <a:ext uri="{FF2B5EF4-FFF2-40B4-BE49-F238E27FC236}">
                <a16:creationId xmlns:a16="http://schemas.microsoft.com/office/drawing/2014/main" id="{5F76F204-F01D-3BCA-DD0F-2A3C29FBD1C8}"/>
              </a:ext>
            </a:extLst>
          </p:cNvPr>
          <p:cNvSpPr txBox="1"/>
          <p:nvPr/>
        </p:nvSpPr>
        <p:spPr>
          <a:xfrm>
            <a:off x="1462079" y="1906418"/>
            <a:ext cx="333736" cy="297388"/>
          </a:xfrm>
          <a:prstGeom prst="rect">
            <a:avLst/>
          </a:prstGeom>
          <a:noFill/>
          <a:ln>
            <a:noFill/>
          </a:ln>
        </p:spPr>
        <p:txBody>
          <a:bodyPr wrap="square" lIns="0" tIns="0" rIns="0" bIns="0" rtlCol="0" anchor="ctr">
            <a:noAutofit/>
          </a:bodyPr>
          <a:lstStyle/>
          <a:p>
            <a:pPr algn="ctr"/>
            <a:r>
              <a:rPr lang="en-US" sz="1600" b="1" dirty="0">
                <a:solidFill>
                  <a:srgbClr val="002060"/>
                </a:solidFill>
              </a:rPr>
              <a:t>01</a:t>
            </a:r>
            <a:endParaRPr lang="en-IN" sz="1600" b="1" dirty="0">
              <a:solidFill>
                <a:srgbClr val="002060"/>
              </a:solidFill>
            </a:endParaRPr>
          </a:p>
        </p:txBody>
      </p:sp>
      <p:grpSp>
        <p:nvGrpSpPr>
          <p:cNvPr id="142" name="Group 141">
            <a:extLst>
              <a:ext uri="{FF2B5EF4-FFF2-40B4-BE49-F238E27FC236}">
                <a16:creationId xmlns:a16="http://schemas.microsoft.com/office/drawing/2014/main" id="{0ADA8C40-50FA-6649-D716-A3797EC9AA6A}"/>
              </a:ext>
            </a:extLst>
          </p:cNvPr>
          <p:cNvGrpSpPr/>
          <p:nvPr/>
        </p:nvGrpSpPr>
        <p:grpSpPr>
          <a:xfrm>
            <a:off x="3582024" y="1493180"/>
            <a:ext cx="560092" cy="560092"/>
            <a:chOff x="4897053" y="1650478"/>
            <a:chExt cx="560092" cy="560092"/>
          </a:xfrm>
        </p:grpSpPr>
        <p:sp>
          <p:nvSpPr>
            <p:cNvPr id="143" name="Oval 142">
              <a:extLst>
                <a:ext uri="{FF2B5EF4-FFF2-40B4-BE49-F238E27FC236}">
                  <a16:creationId xmlns:a16="http://schemas.microsoft.com/office/drawing/2014/main" id="{68CE9910-3304-412D-A546-07A32C8AF214}"/>
                </a:ext>
              </a:extLst>
            </p:cNvPr>
            <p:cNvSpPr/>
            <p:nvPr/>
          </p:nvSpPr>
          <p:spPr>
            <a:xfrm>
              <a:off x="4897053" y="16504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4" name="TextBox 143">
              <a:extLst>
                <a:ext uri="{FF2B5EF4-FFF2-40B4-BE49-F238E27FC236}">
                  <a16:creationId xmlns:a16="http://schemas.microsoft.com/office/drawing/2014/main" id="{FAEA9403-8299-7834-6611-5B88554AF13A}"/>
                </a:ext>
              </a:extLst>
            </p:cNvPr>
            <p:cNvSpPr txBox="1"/>
            <p:nvPr/>
          </p:nvSpPr>
          <p:spPr>
            <a:xfrm>
              <a:off x="5001387" y="1766142"/>
              <a:ext cx="333736" cy="297388"/>
            </a:xfrm>
            <a:prstGeom prst="rect">
              <a:avLst/>
            </a:prstGeom>
            <a:noFill/>
            <a:ln>
              <a:noFill/>
            </a:ln>
          </p:spPr>
          <p:txBody>
            <a:bodyPr wrap="square" lIns="0" tIns="0" rIns="0" bIns="0" rtlCol="0" anchor="ctr">
              <a:noAutofit/>
            </a:bodyPr>
            <a:lstStyle/>
            <a:p>
              <a:pPr algn="ctr"/>
              <a:r>
                <a:rPr lang="en-US" sz="1600" b="1" dirty="0">
                  <a:solidFill>
                    <a:srgbClr val="002060"/>
                  </a:solidFill>
                </a:rPr>
                <a:t>02</a:t>
              </a:r>
              <a:endParaRPr lang="en-IN" sz="1600" b="1" dirty="0">
                <a:solidFill>
                  <a:srgbClr val="002060"/>
                </a:solidFill>
              </a:endParaRPr>
            </a:p>
          </p:txBody>
        </p:sp>
      </p:grpSp>
      <p:grpSp>
        <p:nvGrpSpPr>
          <p:cNvPr id="145" name="Group 144">
            <a:extLst>
              <a:ext uri="{FF2B5EF4-FFF2-40B4-BE49-F238E27FC236}">
                <a16:creationId xmlns:a16="http://schemas.microsoft.com/office/drawing/2014/main" id="{D35D6083-0541-5AA2-06DA-D37904976880}"/>
              </a:ext>
            </a:extLst>
          </p:cNvPr>
          <p:cNvGrpSpPr/>
          <p:nvPr/>
        </p:nvGrpSpPr>
        <p:grpSpPr>
          <a:xfrm>
            <a:off x="5815147" y="1346140"/>
            <a:ext cx="560092" cy="560092"/>
            <a:chOff x="6734696" y="1421878"/>
            <a:chExt cx="560092" cy="560092"/>
          </a:xfrm>
        </p:grpSpPr>
        <p:sp>
          <p:nvSpPr>
            <p:cNvPr id="146" name="Oval 145">
              <a:extLst>
                <a:ext uri="{FF2B5EF4-FFF2-40B4-BE49-F238E27FC236}">
                  <a16:creationId xmlns:a16="http://schemas.microsoft.com/office/drawing/2014/main" id="{20614B07-8B6E-BEC5-7B60-24552785FABC}"/>
                </a:ext>
              </a:extLst>
            </p:cNvPr>
            <p:cNvSpPr/>
            <p:nvPr/>
          </p:nvSpPr>
          <p:spPr>
            <a:xfrm>
              <a:off x="6734696" y="14218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sp>
          <p:nvSpPr>
            <p:cNvPr id="147" name="TextBox 146">
              <a:extLst>
                <a:ext uri="{FF2B5EF4-FFF2-40B4-BE49-F238E27FC236}">
                  <a16:creationId xmlns:a16="http://schemas.microsoft.com/office/drawing/2014/main" id="{048368AF-2CCE-0BD4-ECBB-549184DB4717}"/>
                </a:ext>
              </a:extLst>
            </p:cNvPr>
            <p:cNvSpPr txBox="1"/>
            <p:nvPr/>
          </p:nvSpPr>
          <p:spPr>
            <a:xfrm>
              <a:off x="6838653" y="1537542"/>
              <a:ext cx="333736" cy="297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r>
                <a:rPr lang="en-US" sz="1600" b="1" dirty="0">
                  <a:solidFill>
                    <a:srgbClr val="002060"/>
                  </a:solidFill>
                </a:rPr>
                <a:t>03</a:t>
              </a:r>
              <a:endParaRPr lang="en-IN" sz="1600" b="1" dirty="0">
                <a:solidFill>
                  <a:srgbClr val="002060"/>
                </a:solidFill>
              </a:endParaRPr>
            </a:p>
          </p:txBody>
        </p:sp>
      </p:grpSp>
      <p:grpSp>
        <p:nvGrpSpPr>
          <p:cNvPr id="148" name="Group 147">
            <a:extLst>
              <a:ext uri="{FF2B5EF4-FFF2-40B4-BE49-F238E27FC236}">
                <a16:creationId xmlns:a16="http://schemas.microsoft.com/office/drawing/2014/main" id="{23C281E4-A265-7122-3659-9275ED99AC81}"/>
              </a:ext>
            </a:extLst>
          </p:cNvPr>
          <p:cNvGrpSpPr/>
          <p:nvPr/>
        </p:nvGrpSpPr>
        <p:grpSpPr>
          <a:xfrm>
            <a:off x="8147155" y="1069030"/>
            <a:ext cx="560092" cy="560092"/>
            <a:chOff x="8572340" y="1129778"/>
            <a:chExt cx="560092" cy="560092"/>
          </a:xfrm>
        </p:grpSpPr>
        <p:sp>
          <p:nvSpPr>
            <p:cNvPr id="149" name="Oval 148">
              <a:extLst>
                <a:ext uri="{FF2B5EF4-FFF2-40B4-BE49-F238E27FC236}">
                  <a16:creationId xmlns:a16="http://schemas.microsoft.com/office/drawing/2014/main" id="{DCE559DF-3DEB-ED7D-C585-819576CB708F}"/>
                </a:ext>
              </a:extLst>
            </p:cNvPr>
            <p:cNvSpPr/>
            <p:nvPr/>
          </p:nvSpPr>
          <p:spPr>
            <a:xfrm>
              <a:off x="8572340" y="1129778"/>
              <a:ext cx="560092" cy="56009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IN" dirty="0">
                <a:solidFill>
                  <a:srgbClr val="2959A4"/>
                </a:solidFill>
              </a:endParaRPr>
            </a:p>
          </p:txBody>
        </p:sp>
        <p:sp>
          <p:nvSpPr>
            <p:cNvPr id="150" name="TextBox 149">
              <a:extLst>
                <a:ext uri="{FF2B5EF4-FFF2-40B4-BE49-F238E27FC236}">
                  <a16:creationId xmlns:a16="http://schemas.microsoft.com/office/drawing/2014/main" id="{97890CF1-F2F0-B4D7-ECBF-63979F9EBBEA}"/>
                </a:ext>
              </a:extLst>
            </p:cNvPr>
            <p:cNvSpPr txBox="1"/>
            <p:nvPr/>
          </p:nvSpPr>
          <p:spPr>
            <a:xfrm>
              <a:off x="8684386" y="1275076"/>
              <a:ext cx="333736" cy="297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r>
                <a:rPr lang="en-US" sz="1600" b="1" dirty="0">
                  <a:solidFill>
                    <a:srgbClr val="002060"/>
                  </a:solidFill>
                </a:rPr>
                <a:t>04</a:t>
              </a:r>
              <a:endParaRPr lang="en-IN" sz="1600" b="1" dirty="0">
                <a:solidFill>
                  <a:srgbClr val="002060"/>
                </a:solidFill>
              </a:endParaRPr>
            </a:p>
          </p:txBody>
        </p:sp>
      </p:grpSp>
      <p:grpSp>
        <p:nvGrpSpPr>
          <p:cNvPr id="152" name="Group 151">
            <a:extLst>
              <a:ext uri="{FF2B5EF4-FFF2-40B4-BE49-F238E27FC236}">
                <a16:creationId xmlns:a16="http://schemas.microsoft.com/office/drawing/2014/main" id="{2BFE7A87-E59B-BDF6-50BF-ED2488E3054D}"/>
              </a:ext>
            </a:extLst>
          </p:cNvPr>
          <p:cNvGrpSpPr/>
          <p:nvPr/>
        </p:nvGrpSpPr>
        <p:grpSpPr>
          <a:xfrm>
            <a:off x="10413703" y="802930"/>
            <a:ext cx="560092" cy="560092"/>
            <a:chOff x="10409983" y="863078"/>
            <a:chExt cx="560092" cy="560092"/>
          </a:xfrm>
        </p:grpSpPr>
        <p:sp>
          <p:nvSpPr>
            <p:cNvPr id="153" name="Oval 152">
              <a:extLst>
                <a:ext uri="{FF2B5EF4-FFF2-40B4-BE49-F238E27FC236}">
                  <a16:creationId xmlns:a16="http://schemas.microsoft.com/office/drawing/2014/main" id="{975EBF6C-1F5D-E43E-114C-4FEE9C980496}"/>
                </a:ext>
              </a:extLst>
            </p:cNvPr>
            <p:cNvSpPr/>
            <p:nvPr/>
          </p:nvSpPr>
          <p:spPr>
            <a:xfrm>
              <a:off x="10409983" y="863078"/>
              <a:ext cx="560092" cy="56009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rgbClr val="2959A4"/>
                </a:solidFill>
              </a:endParaRPr>
            </a:p>
          </p:txBody>
        </p:sp>
        <p:sp>
          <p:nvSpPr>
            <p:cNvPr id="154" name="TextBox 153">
              <a:extLst>
                <a:ext uri="{FF2B5EF4-FFF2-40B4-BE49-F238E27FC236}">
                  <a16:creationId xmlns:a16="http://schemas.microsoft.com/office/drawing/2014/main" id="{545C1ABF-D695-67CE-30AE-0E3B36A4A0FF}"/>
                </a:ext>
              </a:extLst>
            </p:cNvPr>
            <p:cNvSpPr txBox="1"/>
            <p:nvPr/>
          </p:nvSpPr>
          <p:spPr>
            <a:xfrm>
              <a:off x="10521653" y="995676"/>
              <a:ext cx="333736" cy="297388"/>
            </a:xfrm>
            <a:prstGeom prst="rect">
              <a:avLst/>
            </a:prstGeom>
            <a:noFill/>
            <a:ln>
              <a:solidFill>
                <a:schemeClr val="bg1"/>
              </a:solidFill>
            </a:ln>
          </p:spPr>
          <p:txBody>
            <a:bodyPr wrap="square" lIns="0" tIns="0" rIns="0" bIns="0" rtlCol="0" anchor="ctr">
              <a:noAutofit/>
            </a:bodyPr>
            <a:lstStyle/>
            <a:p>
              <a:pPr algn="ctr"/>
              <a:r>
                <a:rPr lang="en-US" sz="1600" b="1" dirty="0">
                  <a:solidFill>
                    <a:srgbClr val="002060"/>
                  </a:solidFill>
                </a:rPr>
                <a:t>05</a:t>
              </a:r>
              <a:endParaRPr lang="en-IN" sz="1600" b="1" dirty="0">
                <a:solidFill>
                  <a:srgbClr val="002060"/>
                </a:solidFill>
              </a:endParaRPr>
            </a:p>
          </p:txBody>
        </p:sp>
      </p:grpSp>
      <p:sp>
        <p:nvSpPr>
          <p:cNvPr id="2" name="Google Shape;1447;p34">
            <a:extLst>
              <a:ext uri="{FF2B5EF4-FFF2-40B4-BE49-F238E27FC236}">
                <a16:creationId xmlns:a16="http://schemas.microsoft.com/office/drawing/2014/main" id="{683CA029-F8BE-1E3A-31B3-6660F62A9106}"/>
              </a:ext>
            </a:extLst>
          </p:cNvPr>
          <p:cNvSpPr/>
          <p:nvPr/>
        </p:nvSpPr>
        <p:spPr>
          <a:xfrm>
            <a:off x="493176" y="5058422"/>
            <a:ext cx="2196718" cy="1689445"/>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3F3F3"/>
          </a:solidFill>
          <a:ln>
            <a:noFill/>
          </a:ln>
        </p:spPr>
        <p:txBody>
          <a:bodyPr spcFirstLastPara="1" wrap="square" lIns="68575" tIns="252000" rIns="68575" bIns="252000" anchor="ctr" anchorCtr="0">
            <a:noAutofit/>
          </a:bodyPr>
          <a:lstStyle/>
          <a:p>
            <a:pPr marR="0" lvl="0" indent="0" algn="ctr" fontAlgn="auto">
              <a:lnSpc>
                <a:spcPct val="150000"/>
              </a:lnSpc>
              <a:spcBef>
                <a:spcPts val="0"/>
              </a:spcBef>
              <a:spcAft>
                <a:spcPts val="0"/>
              </a:spcAft>
              <a:buClrTx/>
              <a:buSzTx/>
              <a:buFontTx/>
              <a:buNone/>
              <a:tabLst/>
              <a:defRPr/>
            </a:pPr>
            <a:r>
              <a:rPr lang="en-US" sz="1100" b="1" i="1" dirty="0">
                <a:solidFill>
                  <a:srgbClr val="002060"/>
                </a:solidFill>
                <a:latin typeface="Aptos" panose="020B0004020202020204" pitchFamily="34" charset="0"/>
                <a:ea typeface="Calibri"/>
                <a:cs typeface="Times New Roman" panose="02020603050405020304" pitchFamily="18" charset="0"/>
                <a:sym typeface="Calibri"/>
              </a:rPr>
              <a:t>Address Pre-IPO bottlenecks by building institution-grade business plans, financial models, and pitch decks, and onboarding the right-fit merchant bankers</a:t>
            </a:r>
            <a:endParaRPr sz="1100" b="1" i="1" dirty="0">
              <a:solidFill>
                <a:srgbClr val="002060"/>
              </a:solidFill>
              <a:latin typeface="Aptos" panose="020B0004020202020204" pitchFamily="34" charset="0"/>
              <a:ea typeface="Calibri"/>
              <a:cs typeface="Times New Roman" panose="02020603050405020304" pitchFamily="18" charset="0"/>
              <a:sym typeface="Calibri"/>
            </a:endParaRPr>
          </a:p>
        </p:txBody>
      </p:sp>
      <p:sp>
        <p:nvSpPr>
          <p:cNvPr id="18" name="Google Shape;1447;p34">
            <a:extLst>
              <a:ext uri="{FF2B5EF4-FFF2-40B4-BE49-F238E27FC236}">
                <a16:creationId xmlns:a16="http://schemas.microsoft.com/office/drawing/2014/main" id="{42BA9F1C-17B4-ABAF-2FB0-25B567A4C8F7}"/>
              </a:ext>
            </a:extLst>
          </p:cNvPr>
          <p:cNvSpPr/>
          <p:nvPr/>
        </p:nvSpPr>
        <p:spPr>
          <a:xfrm>
            <a:off x="2785978" y="5058422"/>
            <a:ext cx="2196718" cy="1689445"/>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3F3F3"/>
          </a:solidFill>
          <a:ln>
            <a:noFill/>
          </a:ln>
        </p:spPr>
        <p:txBody>
          <a:bodyPr spcFirstLastPara="1" wrap="square" lIns="68575" tIns="252000" rIns="68575" bIns="252000" anchor="ctr" anchorCtr="0">
            <a:noAutofit/>
          </a:bodyPr>
          <a:lstStyle/>
          <a:p>
            <a:pPr algn="ctr">
              <a:lnSpc>
                <a:spcPct val="150000"/>
              </a:lnSpc>
              <a:defRPr/>
            </a:pPr>
            <a:endParaRPr lang="en-US" sz="1100" i="1" dirty="0">
              <a:solidFill>
                <a:srgbClr val="DEA63A"/>
              </a:solidFill>
              <a:latin typeface="Aptos" panose="020B0004020202020204" pitchFamily="34" charset="0"/>
              <a:ea typeface="Calibri"/>
              <a:cs typeface="Times New Roman" panose="02020603050405020304" pitchFamily="18" charset="0"/>
            </a:endParaRPr>
          </a:p>
          <a:p>
            <a:pPr algn="ctr">
              <a:lnSpc>
                <a:spcPct val="150000"/>
              </a:lnSpc>
              <a:defRPr/>
            </a:pPr>
            <a:r>
              <a:rPr lang="en-US" sz="1100" b="1" i="1" dirty="0">
                <a:solidFill>
                  <a:srgbClr val="002060"/>
                </a:solidFill>
                <a:latin typeface="Aptos" panose="020B0004020202020204" pitchFamily="34" charset="0"/>
                <a:ea typeface="Calibri"/>
                <a:cs typeface="Times New Roman" panose="02020603050405020304" pitchFamily="18" charset="0"/>
              </a:rPr>
              <a:t>Identify statutory compliance gaps and capital build-up issues, guide remediation, and appoint experienced intermediaries for SEBI ICDR compliance</a:t>
            </a:r>
          </a:p>
          <a:p>
            <a:pPr algn="ctr">
              <a:lnSpc>
                <a:spcPct val="150000"/>
              </a:lnSpc>
              <a:defRPr/>
            </a:pPr>
            <a:r>
              <a:rPr lang="en-US" sz="1100" i="1" dirty="0">
                <a:solidFill>
                  <a:srgbClr val="DEA63A"/>
                </a:solidFill>
                <a:latin typeface="Aptos" panose="020B0004020202020204" pitchFamily="34" charset="0"/>
                <a:ea typeface="Calibri"/>
                <a:cs typeface="Times New Roman" panose="02020603050405020304" pitchFamily="18" charset="0"/>
              </a:rPr>
              <a:t> </a:t>
            </a:r>
            <a:endParaRPr lang="en-US" sz="1100" i="1" dirty="0">
              <a:solidFill>
                <a:srgbClr val="DEA63A"/>
              </a:solidFill>
              <a:latin typeface="Aptos" panose="020B0004020202020204" pitchFamily="34" charset="0"/>
              <a:ea typeface="Calibri"/>
              <a:cs typeface="Times New Roman" panose="02020603050405020304" pitchFamily="18" charset="0"/>
              <a:sym typeface="Calibri"/>
            </a:endParaRPr>
          </a:p>
        </p:txBody>
      </p:sp>
      <p:sp>
        <p:nvSpPr>
          <p:cNvPr id="21" name="Google Shape;1447;p34">
            <a:extLst>
              <a:ext uri="{FF2B5EF4-FFF2-40B4-BE49-F238E27FC236}">
                <a16:creationId xmlns:a16="http://schemas.microsoft.com/office/drawing/2014/main" id="{1FA70462-B10A-866C-AF54-535C9D9F171B}"/>
              </a:ext>
            </a:extLst>
          </p:cNvPr>
          <p:cNvSpPr/>
          <p:nvPr/>
        </p:nvSpPr>
        <p:spPr>
          <a:xfrm>
            <a:off x="5078780" y="5058422"/>
            <a:ext cx="2196718" cy="1689445"/>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3F3F3"/>
          </a:solidFill>
          <a:ln>
            <a:noFill/>
          </a:ln>
        </p:spPr>
        <p:txBody>
          <a:bodyPr spcFirstLastPara="1" wrap="square" lIns="68575" tIns="252000" rIns="68575" bIns="252000" anchor="ctr" anchorCtr="0">
            <a:noAutofit/>
          </a:bodyPr>
          <a:lstStyle/>
          <a:p>
            <a:pPr marR="0" lvl="0" indent="0" algn="ctr" fontAlgn="auto">
              <a:lnSpc>
                <a:spcPct val="150000"/>
              </a:lnSpc>
              <a:spcBef>
                <a:spcPts val="0"/>
              </a:spcBef>
              <a:spcAft>
                <a:spcPts val="0"/>
              </a:spcAft>
              <a:buClrTx/>
              <a:buSzTx/>
              <a:buFontTx/>
              <a:buNone/>
              <a:tabLst/>
              <a:defRPr/>
            </a:pPr>
            <a:r>
              <a:rPr lang="en-US" sz="1100" b="1" i="1" dirty="0">
                <a:solidFill>
                  <a:srgbClr val="002060"/>
                </a:solidFill>
                <a:latin typeface="Aptos" panose="020B0004020202020204" pitchFamily="34" charset="0"/>
                <a:ea typeface="Calibri"/>
                <a:cs typeface="Times New Roman" panose="02020603050405020304" pitchFamily="18" charset="0"/>
                <a:sym typeface="Calibri"/>
              </a:rPr>
              <a:t>Act as the central execution SPOC, driving IPO workstreams and ensuring timely collation and submission of all information required for IPO</a:t>
            </a:r>
          </a:p>
        </p:txBody>
      </p:sp>
      <p:sp>
        <p:nvSpPr>
          <p:cNvPr id="22" name="Google Shape;1447;p34">
            <a:extLst>
              <a:ext uri="{FF2B5EF4-FFF2-40B4-BE49-F238E27FC236}">
                <a16:creationId xmlns:a16="http://schemas.microsoft.com/office/drawing/2014/main" id="{A550E325-700F-4BEA-D386-DFAB1A4E2349}"/>
              </a:ext>
            </a:extLst>
          </p:cNvPr>
          <p:cNvSpPr/>
          <p:nvPr/>
        </p:nvSpPr>
        <p:spPr>
          <a:xfrm>
            <a:off x="7331827" y="5058421"/>
            <a:ext cx="2196718" cy="1689445"/>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3F3F3"/>
          </a:solidFill>
          <a:ln>
            <a:noFill/>
          </a:ln>
        </p:spPr>
        <p:txBody>
          <a:bodyPr spcFirstLastPara="1" wrap="square" lIns="68575" tIns="252000" rIns="68575" bIns="252000" anchor="ctr" anchorCtr="0">
            <a:noAutofit/>
          </a:bodyPr>
          <a:lstStyle/>
          <a:p>
            <a:pPr marR="0" lvl="0" indent="0" algn="ctr" fontAlgn="auto">
              <a:lnSpc>
                <a:spcPct val="150000"/>
              </a:lnSpc>
              <a:spcBef>
                <a:spcPts val="0"/>
              </a:spcBef>
              <a:spcAft>
                <a:spcPts val="0"/>
              </a:spcAft>
              <a:buClrTx/>
              <a:buSzTx/>
              <a:buFontTx/>
              <a:buNone/>
              <a:tabLst/>
              <a:defRPr/>
            </a:pPr>
            <a:r>
              <a:rPr lang="en-US" sz="1100" b="1" i="1" dirty="0">
                <a:solidFill>
                  <a:srgbClr val="002060"/>
                </a:solidFill>
                <a:latin typeface="Aptos" panose="020B0004020202020204" pitchFamily="34" charset="0"/>
                <a:ea typeface="Calibri"/>
                <a:cs typeface="Times New Roman" panose="02020603050405020304" pitchFamily="18" charset="0"/>
                <a:sym typeface="Calibri"/>
              </a:rPr>
              <a:t>Guide management through IPO roadshows by refining the equity story, advising on market timing, fixing valuation, and leveraging existing investor relationships</a:t>
            </a:r>
          </a:p>
        </p:txBody>
      </p:sp>
      <p:sp>
        <p:nvSpPr>
          <p:cNvPr id="28" name="Google Shape;1447;p34">
            <a:extLst>
              <a:ext uri="{FF2B5EF4-FFF2-40B4-BE49-F238E27FC236}">
                <a16:creationId xmlns:a16="http://schemas.microsoft.com/office/drawing/2014/main" id="{36CD287B-A1F8-D911-9C49-0ADF98E2EFD5}"/>
              </a:ext>
            </a:extLst>
          </p:cNvPr>
          <p:cNvSpPr/>
          <p:nvPr/>
        </p:nvSpPr>
        <p:spPr>
          <a:xfrm>
            <a:off x="9596984" y="5053874"/>
            <a:ext cx="2196718" cy="1689445"/>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3F3F3"/>
          </a:solidFill>
          <a:ln>
            <a:noFill/>
          </a:ln>
        </p:spPr>
        <p:txBody>
          <a:bodyPr spcFirstLastPara="1" wrap="square" lIns="68575" tIns="252000" rIns="68575" bIns="252000" anchor="ctr" anchorCtr="0">
            <a:noAutofit/>
          </a:bodyPr>
          <a:lstStyle/>
          <a:p>
            <a:pPr marR="0" lvl="0" indent="0" algn="ctr" fontAlgn="auto">
              <a:lnSpc>
                <a:spcPct val="150000"/>
              </a:lnSpc>
              <a:spcBef>
                <a:spcPts val="0"/>
              </a:spcBef>
              <a:spcAft>
                <a:spcPts val="0"/>
              </a:spcAft>
              <a:buClrTx/>
              <a:buSzTx/>
              <a:buFontTx/>
              <a:buNone/>
              <a:tabLst/>
              <a:defRPr/>
            </a:pPr>
            <a:r>
              <a:rPr lang="en-US" sz="1100" b="1" i="1" dirty="0">
                <a:solidFill>
                  <a:srgbClr val="002060"/>
                </a:solidFill>
                <a:latin typeface="Aptos" panose="020B0004020202020204" pitchFamily="34" charset="0"/>
                <a:ea typeface="Calibri"/>
                <a:cs typeface="Times New Roman" panose="02020603050405020304" pitchFamily="18" charset="0"/>
                <a:sym typeface="Calibri"/>
              </a:rPr>
              <a:t>Support in building a structured investor relations framework post listing, enabling timely quarterly disclosures &amp; effective expectation management</a:t>
            </a:r>
          </a:p>
        </p:txBody>
      </p:sp>
      <p:sp>
        <p:nvSpPr>
          <p:cNvPr id="29" name="Rectangle 28">
            <a:extLst>
              <a:ext uri="{FF2B5EF4-FFF2-40B4-BE49-F238E27FC236}">
                <a16:creationId xmlns:a16="http://schemas.microsoft.com/office/drawing/2014/main" id="{D6EFB399-F24A-C62C-634E-77056B1834E2}"/>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Typical Long Lead, High Priority Items during an IPO  </a:t>
            </a:r>
          </a:p>
        </p:txBody>
      </p:sp>
      <p:sp>
        <p:nvSpPr>
          <p:cNvPr id="31" name="Slide Number Placeholder 1">
            <a:extLst>
              <a:ext uri="{FF2B5EF4-FFF2-40B4-BE49-F238E27FC236}">
                <a16:creationId xmlns:a16="http://schemas.microsoft.com/office/drawing/2014/main" id="{3F3F740A-300C-3B77-0CF0-37A3B51AC1CC}"/>
              </a:ext>
            </a:extLst>
          </p:cNvPr>
          <p:cNvSpPr>
            <a:spLocks noGrp="1"/>
          </p:cNvSpPr>
          <p:nvPr>
            <p:ph type="sldNum" sz="quarter" idx="12"/>
          </p:nvPr>
        </p:nvSpPr>
        <p:spPr>
          <a:xfrm>
            <a:off x="9438167" y="6432188"/>
            <a:ext cx="2743200" cy="365125"/>
          </a:xfrm>
        </p:spPr>
        <p:txBody>
          <a:bodyPr/>
          <a:lstStyle/>
          <a:p>
            <a:fld id="{5D8824BE-FFCD-4640-9893-33EF87AF9562}" type="slidenum">
              <a:rPr lang="en-US" smtClean="0">
                <a:latin typeface="Aptos" panose="020B0004020202020204" pitchFamily="34" charset="0"/>
              </a:rPr>
              <a:t>12</a:t>
            </a:fld>
            <a:endParaRPr lang="en-US" dirty="0">
              <a:latin typeface="Aptos" panose="020B0004020202020204" pitchFamily="34" charset="0"/>
            </a:endParaRPr>
          </a:p>
        </p:txBody>
      </p:sp>
      <p:sp>
        <p:nvSpPr>
          <p:cNvPr id="3" name="Rectangle 2">
            <a:extLst>
              <a:ext uri="{FF2B5EF4-FFF2-40B4-BE49-F238E27FC236}">
                <a16:creationId xmlns:a16="http://schemas.microsoft.com/office/drawing/2014/main" id="{8C7A85E6-F653-C1C8-995A-82F3520D9D5E}"/>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4" name="TextBox 3">
            <a:extLst>
              <a:ext uri="{FF2B5EF4-FFF2-40B4-BE49-F238E27FC236}">
                <a16:creationId xmlns:a16="http://schemas.microsoft.com/office/drawing/2014/main" id="{10CBF4F2-F63C-630B-EEF7-F2C380945E55}"/>
              </a:ext>
            </a:extLst>
          </p:cNvPr>
          <p:cNvSpPr txBox="1"/>
          <p:nvPr/>
        </p:nvSpPr>
        <p:spPr>
          <a:xfrm>
            <a:off x="115657" y="4674827"/>
            <a:ext cx="11960683" cy="276999"/>
          </a:xfrm>
          <a:prstGeom prst="rect">
            <a:avLst/>
          </a:prstGeom>
          <a:solidFill>
            <a:srgbClr val="002060"/>
          </a:solidFill>
          <a:ln>
            <a:noFill/>
          </a:ln>
        </p:spPr>
        <p:txBody>
          <a:bodyPr wrap="square" rtlCol="0">
            <a:spAutoFit/>
          </a:bodyPr>
          <a:lstStyle/>
          <a:p>
            <a:pPr algn="ctr"/>
            <a:r>
              <a:rPr lang="en-IN" sz="1200" b="1" dirty="0">
                <a:solidFill>
                  <a:schemeClr val="bg1"/>
                </a:solidFill>
                <a:latin typeface="Aptos" panose="020B0004020202020204" pitchFamily="34" charset="0"/>
              </a:rPr>
              <a:t>Role of an IPO Advisor</a:t>
            </a:r>
          </a:p>
        </p:txBody>
      </p:sp>
    </p:spTree>
    <p:extLst>
      <p:ext uri="{BB962C8B-B14F-4D97-AF65-F5344CB8AC3E}">
        <p14:creationId xmlns:p14="http://schemas.microsoft.com/office/powerpoint/2010/main" val="27396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0CF9A-9649-C573-AFF8-7BF0300024B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CE3576-1622-CC90-48D6-57E0BD2B9ABF}"/>
              </a:ext>
            </a:extLst>
          </p:cNvPr>
          <p:cNvSpPr>
            <a:spLocks noGrp="1"/>
          </p:cNvSpPr>
          <p:nvPr>
            <p:ph type="title"/>
          </p:nvPr>
        </p:nvSpPr>
        <p:spPr>
          <a:xfrm>
            <a:off x="163285" y="37408"/>
            <a:ext cx="10515600" cy="697669"/>
          </a:xfr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IN" sz="3200" b="1" dirty="0">
                <a:solidFill>
                  <a:prstClr val="black"/>
                </a:solidFill>
                <a:latin typeface="Californian FB" panose="0207040306080B030204" pitchFamily="18" charset="0"/>
                <a:ea typeface="+mn-ea"/>
                <a:cs typeface="+mn-cs"/>
              </a:rPr>
              <a:t>Business Positioning and Pitch Deck</a:t>
            </a:r>
          </a:p>
        </p:txBody>
      </p:sp>
      <p:sp>
        <p:nvSpPr>
          <p:cNvPr id="3" name="Rectangle: Rounded Corners 2">
            <a:extLst>
              <a:ext uri="{FF2B5EF4-FFF2-40B4-BE49-F238E27FC236}">
                <a16:creationId xmlns:a16="http://schemas.microsoft.com/office/drawing/2014/main" id="{8813A5B3-B62B-FB65-D5C4-50AA0EDD979B}"/>
              </a:ext>
            </a:extLst>
          </p:cNvPr>
          <p:cNvSpPr/>
          <p:nvPr/>
        </p:nvSpPr>
        <p:spPr>
          <a:xfrm>
            <a:off x="600144" y="1193868"/>
            <a:ext cx="11330599" cy="1119959"/>
          </a:xfrm>
          <a:prstGeom prst="roundRect">
            <a:avLst>
              <a:gd name="adj" fmla="val 11205"/>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6" name="Rectangle: Rounded Corners 5">
            <a:extLst>
              <a:ext uri="{FF2B5EF4-FFF2-40B4-BE49-F238E27FC236}">
                <a16:creationId xmlns:a16="http://schemas.microsoft.com/office/drawing/2014/main" id="{D3B5C0D3-D7DD-26C0-BDDE-46482BB3F8EE}"/>
              </a:ext>
            </a:extLst>
          </p:cNvPr>
          <p:cNvSpPr/>
          <p:nvPr/>
        </p:nvSpPr>
        <p:spPr>
          <a:xfrm>
            <a:off x="600143" y="2471685"/>
            <a:ext cx="11330599" cy="1119959"/>
          </a:xfrm>
          <a:prstGeom prst="roundRect">
            <a:avLst>
              <a:gd name="adj" fmla="val 11205"/>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8" name="Rectangle: Rounded Corners 7">
            <a:extLst>
              <a:ext uri="{FF2B5EF4-FFF2-40B4-BE49-F238E27FC236}">
                <a16:creationId xmlns:a16="http://schemas.microsoft.com/office/drawing/2014/main" id="{5551ABFE-E81E-F78B-6620-BF5ABA51030B}"/>
              </a:ext>
            </a:extLst>
          </p:cNvPr>
          <p:cNvSpPr/>
          <p:nvPr/>
        </p:nvSpPr>
        <p:spPr>
          <a:xfrm>
            <a:off x="600142" y="3713921"/>
            <a:ext cx="11330599" cy="1119959"/>
          </a:xfrm>
          <a:prstGeom prst="roundRect">
            <a:avLst>
              <a:gd name="adj" fmla="val 11205"/>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9" name="Rectangle: Rounded Corners 8">
            <a:extLst>
              <a:ext uri="{FF2B5EF4-FFF2-40B4-BE49-F238E27FC236}">
                <a16:creationId xmlns:a16="http://schemas.microsoft.com/office/drawing/2014/main" id="{90892FB4-CD5C-C1A6-B66C-6E373607E1E1}"/>
              </a:ext>
            </a:extLst>
          </p:cNvPr>
          <p:cNvSpPr/>
          <p:nvPr/>
        </p:nvSpPr>
        <p:spPr>
          <a:xfrm>
            <a:off x="600144" y="4973953"/>
            <a:ext cx="11330599" cy="1119959"/>
          </a:xfrm>
          <a:prstGeom prst="roundRect">
            <a:avLst>
              <a:gd name="adj" fmla="val 11205"/>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grpSp>
        <p:nvGrpSpPr>
          <p:cNvPr id="10" name="Group 9">
            <a:extLst>
              <a:ext uri="{FF2B5EF4-FFF2-40B4-BE49-F238E27FC236}">
                <a16:creationId xmlns:a16="http://schemas.microsoft.com/office/drawing/2014/main" id="{01A89E3E-4E19-A2E9-35EE-71E457490555}"/>
              </a:ext>
            </a:extLst>
          </p:cNvPr>
          <p:cNvGrpSpPr/>
          <p:nvPr/>
        </p:nvGrpSpPr>
        <p:grpSpPr>
          <a:xfrm>
            <a:off x="2511135" y="1189921"/>
            <a:ext cx="274320" cy="4903991"/>
            <a:chOff x="3430116" y="1372937"/>
            <a:chExt cx="274320" cy="4903991"/>
          </a:xfrm>
        </p:grpSpPr>
        <p:sp>
          <p:nvSpPr>
            <p:cNvPr id="11" name="Freeform: Shape 10">
              <a:extLst>
                <a:ext uri="{FF2B5EF4-FFF2-40B4-BE49-F238E27FC236}">
                  <a16:creationId xmlns:a16="http://schemas.microsoft.com/office/drawing/2014/main" id="{BA085B2A-0D78-DC0E-EC86-3E6A90A75147}"/>
                </a:ext>
              </a:extLst>
            </p:cNvPr>
            <p:cNvSpPr/>
            <p:nvPr/>
          </p:nvSpPr>
          <p:spPr>
            <a:xfrm>
              <a:off x="3430116" y="1372937"/>
              <a:ext cx="274320"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gradFill flip="none" rotWithShape="1">
              <a:gsLst>
                <a:gs pos="0">
                  <a:schemeClr val="tx1">
                    <a:alpha val="13000"/>
                  </a:schemeClr>
                </a:gs>
                <a:gs pos="9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12" name="Freeform: Shape 11">
              <a:extLst>
                <a:ext uri="{FF2B5EF4-FFF2-40B4-BE49-F238E27FC236}">
                  <a16:creationId xmlns:a16="http://schemas.microsoft.com/office/drawing/2014/main" id="{8A81B9C4-CBBF-51F2-05A1-97797ABFF927}"/>
                </a:ext>
              </a:extLst>
            </p:cNvPr>
            <p:cNvSpPr/>
            <p:nvPr/>
          </p:nvSpPr>
          <p:spPr>
            <a:xfrm>
              <a:off x="3430116" y="2636912"/>
              <a:ext cx="274320"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gradFill flip="none" rotWithShape="1">
              <a:gsLst>
                <a:gs pos="0">
                  <a:schemeClr val="tx1">
                    <a:alpha val="13000"/>
                  </a:schemeClr>
                </a:gs>
                <a:gs pos="9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13" name="Freeform: Shape 12">
              <a:extLst>
                <a:ext uri="{FF2B5EF4-FFF2-40B4-BE49-F238E27FC236}">
                  <a16:creationId xmlns:a16="http://schemas.microsoft.com/office/drawing/2014/main" id="{5FC27EAC-1FD0-4529-1718-ABF090E3F2E0}"/>
                </a:ext>
              </a:extLst>
            </p:cNvPr>
            <p:cNvSpPr/>
            <p:nvPr/>
          </p:nvSpPr>
          <p:spPr>
            <a:xfrm>
              <a:off x="3430116" y="3896940"/>
              <a:ext cx="274320"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gradFill flip="none" rotWithShape="1">
              <a:gsLst>
                <a:gs pos="0">
                  <a:schemeClr val="tx1">
                    <a:alpha val="13000"/>
                  </a:schemeClr>
                </a:gs>
                <a:gs pos="9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14" name="Freeform: Shape 13">
              <a:extLst>
                <a:ext uri="{FF2B5EF4-FFF2-40B4-BE49-F238E27FC236}">
                  <a16:creationId xmlns:a16="http://schemas.microsoft.com/office/drawing/2014/main" id="{F14323C4-320C-9B27-D04C-BB008F4BC8BB}"/>
                </a:ext>
              </a:extLst>
            </p:cNvPr>
            <p:cNvSpPr/>
            <p:nvPr/>
          </p:nvSpPr>
          <p:spPr>
            <a:xfrm>
              <a:off x="3430116" y="5156969"/>
              <a:ext cx="274320"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gradFill flip="none" rotWithShape="1">
              <a:gsLst>
                <a:gs pos="0">
                  <a:schemeClr val="tx1">
                    <a:alpha val="13000"/>
                  </a:schemeClr>
                </a:gs>
                <a:gs pos="9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Body)"/>
                <a:ea typeface="+mn-ea"/>
                <a:cs typeface="+mn-cs"/>
              </a:endParaRPr>
            </a:p>
          </p:txBody>
        </p:sp>
      </p:grpSp>
      <p:sp>
        <p:nvSpPr>
          <p:cNvPr id="35" name="Freeform: Shape 34">
            <a:extLst>
              <a:ext uri="{FF2B5EF4-FFF2-40B4-BE49-F238E27FC236}">
                <a16:creationId xmlns:a16="http://schemas.microsoft.com/office/drawing/2014/main" id="{6EC98973-9992-D041-5ABC-3C872C9B6137}"/>
              </a:ext>
            </a:extLst>
          </p:cNvPr>
          <p:cNvSpPr/>
          <p:nvPr/>
        </p:nvSpPr>
        <p:spPr>
          <a:xfrm>
            <a:off x="926959" y="1189921"/>
            <a:ext cx="1584176"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Body)"/>
              <a:ea typeface="+mn-ea"/>
              <a:cs typeface="+mn-cs"/>
            </a:endParaRPr>
          </a:p>
        </p:txBody>
      </p:sp>
      <p:sp>
        <p:nvSpPr>
          <p:cNvPr id="37" name="Freeform: Shape 36">
            <a:extLst>
              <a:ext uri="{FF2B5EF4-FFF2-40B4-BE49-F238E27FC236}">
                <a16:creationId xmlns:a16="http://schemas.microsoft.com/office/drawing/2014/main" id="{E401EDA1-86AB-45A2-9745-A1FEAEEE72EC}"/>
              </a:ext>
            </a:extLst>
          </p:cNvPr>
          <p:cNvSpPr/>
          <p:nvPr/>
        </p:nvSpPr>
        <p:spPr>
          <a:xfrm>
            <a:off x="926959" y="2449949"/>
            <a:ext cx="1584176"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Body)"/>
              <a:ea typeface="+mn-ea"/>
              <a:cs typeface="+mn-cs"/>
            </a:endParaRPr>
          </a:p>
        </p:txBody>
      </p:sp>
      <p:sp>
        <p:nvSpPr>
          <p:cNvPr id="38" name="Freeform: Shape 37">
            <a:extLst>
              <a:ext uri="{FF2B5EF4-FFF2-40B4-BE49-F238E27FC236}">
                <a16:creationId xmlns:a16="http://schemas.microsoft.com/office/drawing/2014/main" id="{EE3CFD02-2BF2-DF84-7CDC-C70E45592C37}"/>
              </a:ext>
            </a:extLst>
          </p:cNvPr>
          <p:cNvSpPr/>
          <p:nvPr/>
        </p:nvSpPr>
        <p:spPr>
          <a:xfrm>
            <a:off x="926959" y="3709977"/>
            <a:ext cx="1584176"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Body)"/>
              <a:ea typeface="+mn-ea"/>
              <a:cs typeface="+mn-cs"/>
            </a:endParaRPr>
          </a:p>
        </p:txBody>
      </p:sp>
      <p:sp>
        <p:nvSpPr>
          <p:cNvPr id="42" name="Freeform: Shape 41">
            <a:extLst>
              <a:ext uri="{FF2B5EF4-FFF2-40B4-BE49-F238E27FC236}">
                <a16:creationId xmlns:a16="http://schemas.microsoft.com/office/drawing/2014/main" id="{0A9E8C7E-F287-90D2-E383-F893783A3395}"/>
              </a:ext>
            </a:extLst>
          </p:cNvPr>
          <p:cNvSpPr/>
          <p:nvPr/>
        </p:nvSpPr>
        <p:spPr>
          <a:xfrm>
            <a:off x="926959" y="4970006"/>
            <a:ext cx="1584176" cy="1119959"/>
          </a:xfrm>
          <a:custGeom>
            <a:avLst/>
            <a:gdLst>
              <a:gd name="connsiteX0" fmla="*/ 0 w 1584176"/>
              <a:gd name="connsiteY0" fmla="*/ 0 h 1119959"/>
              <a:gd name="connsiteX1" fmla="*/ 1584176 w 1584176"/>
              <a:gd name="connsiteY1" fmla="*/ 0 h 1119959"/>
              <a:gd name="connsiteX2" fmla="*/ 1584176 w 1584176"/>
              <a:gd name="connsiteY2" fmla="*/ 1119959 h 1119959"/>
              <a:gd name="connsiteX3" fmla="*/ 0 w 1584176"/>
              <a:gd name="connsiteY3" fmla="*/ 1119959 h 1119959"/>
              <a:gd name="connsiteX4" fmla="*/ 0 w 1584176"/>
              <a:gd name="connsiteY4" fmla="*/ 0 h 11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119959">
                <a:moveTo>
                  <a:pt x="0" y="0"/>
                </a:moveTo>
                <a:lnTo>
                  <a:pt x="1584176" y="0"/>
                </a:lnTo>
                <a:lnTo>
                  <a:pt x="1584176" y="1119959"/>
                </a:lnTo>
                <a:lnTo>
                  <a:pt x="0" y="1119959"/>
                </a:lnTo>
                <a:lnTo>
                  <a:pt x="0" y="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Body)"/>
              <a:ea typeface="+mn-ea"/>
              <a:cs typeface="+mn-cs"/>
            </a:endParaRPr>
          </a:p>
        </p:txBody>
      </p:sp>
      <p:sp>
        <p:nvSpPr>
          <p:cNvPr id="43" name="Rectangle 42">
            <a:extLst>
              <a:ext uri="{FF2B5EF4-FFF2-40B4-BE49-F238E27FC236}">
                <a16:creationId xmlns:a16="http://schemas.microsoft.com/office/drawing/2014/main" id="{9262EDAA-01A9-207D-CFD1-EE069B006321}"/>
              </a:ext>
            </a:extLst>
          </p:cNvPr>
          <p:cNvSpPr/>
          <p:nvPr/>
        </p:nvSpPr>
        <p:spPr>
          <a:xfrm>
            <a:off x="5116285" y="1524060"/>
            <a:ext cx="6814457" cy="459575"/>
          </a:xfrm>
          <a:prstGeom prst="rect">
            <a:avLst/>
          </a:prstGeom>
        </p:spPr>
        <p:txBody>
          <a:bodyPr wrap="square" lIns="0" tIns="0" rIns="0" bIns="0" anchor="ctr">
            <a:no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Defining 5 year business plan of the company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Highlight planned capex and expected revenue from new initiatives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Articulate how IPO proceeds will accelerate execution of the strategic plan</a:t>
            </a:r>
            <a:r>
              <a:rPr kumimoji="0" lang="en-IN"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 </a:t>
            </a:r>
          </a:p>
        </p:txBody>
      </p:sp>
      <p:sp>
        <p:nvSpPr>
          <p:cNvPr id="44" name="Rectangle 43">
            <a:extLst>
              <a:ext uri="{FF2B5EF4-FFF2-40B4-BE49-F238E27FC236}">
                <a16:creationId xmlns:a16="http://schemas.microsoft.com/office/drawing/2014/main" id="{3580BCB8-BB30-D149-07D8-45C0BE46CA97}"/>
              </a:ext>
            </a:extLst>
          </p:cNvPr>
          <p:cNvSpPr/>
          <p:nvPr/>
        </p:nvSpPr>
        <p:spPr>
          <a:xfrm>
            <a:off x="5116286" y="2768628"/>
            <a:ext cx="6814458" cy="459575"/>
          </a:xfrm>
          <a:prstGeom prst="rect">
            <a:avLst/>
          </a:prstGeom>
        </p:spPr>
        <p:txBody>
          <a:bodyPr wrap="square" lIns="0" tIns="0" rIns="0" bIns="0" anchor="ctr">
            <a:no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Identify key positioning themes and positioning statements for the company’s investment story</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Certain key positioning statements regarding the company will be ratified by the Industry Agency appointed for the IPO process</a:t>
            </a:r>
          </a:p>
        </p:txBody>
      </p:sp>
      <p:sp>
        <p:nvSpPr>
          <p:cNvPr id="46" name="Rectangle 45">
            <a:extLst>
              <a:ext uri="{FF2B5EF4-FFF2-40B4-BE49-F238E27FC236}">
                <a16:creationId xmlns:a16="http://schemas.microsoft.com/office/drawing/2014/main" id="{6AD18628-B650-A088-7EA9-F1860FA2E648}"/>
              </a:ext>
            </a:extLst>
          </p:cNvPr>
          <p:cNvSpPr/>
          <p:nvPr/>
        </p:nvSpPr>
        <p:spPr>
          <a:xfrm>
            <a:off x="5116285" y="5304145"/>
            <a:ext cx="6836455" cy="459575"/>
          </a:xfrm>
          <a:prstGeom prst="rect">
            <a:avLst/>
          </a:prstGeom>
        </p:spPr>
        <p:txBody>
          <a:bodyPr wrap="square" lIns="0" tIns="0" rIns="0" bIns="0" anchor="ctr">
            <a:no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Pitch deck translates business plan and positioning statements into investor-ready narrative</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It articulates competitive advantages, market opportunity, growth strategy, and financial matrices to support IPO valuation thesis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Compelling pitch deck drives investor engagement during roadshows</a:t>
            </a:r>
            <a:endParaRPr kumimoji="0" lang="en-IN"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endParaRPr>
          </a:p>
        </p:txBody>
      </p:sp>
      <p:sp>
        <p:nvSpPr>
          <p:cNvPr id="47" name="Rectangle 46">
            <a:extLst>
              <a:ext uri="{FF2B5EF4-FFF2-40B4-BE49-F238E27FC236}">
                <a16:creationId xmlns:a16="http://schemas.microsoft.com/office/drawing/2014/main" id="{58FB14C1-D991-83F9-DFE6-46EB90BA2CBD}"/>
              </a:ext>
            </a:extLst>
          </p:cNvPr>
          <p:cNvSpPr/>
          <p:nvPr/>
        </p:nvSpPr>
        <p:spPr>
          <a:xfrm>
            <a:off x="2863113" y="1544818"/>
            <a:ext cx="1616639" cy="459575"/>
          </a:xfrm>
          <a:prstGeom prst="rect">
            <a:avLst/>
          </a:prstGeom>
        </p:spPr>
        <p:txBody>
          <a:bodyPr wrap="squar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Body)"/>
                <a:ea typeface="+mn-ea"/>
                <a:cs typeface="Arial" pitchFamily="34" charset="0"/>
              </a:rPr>
              <a:t>Business Plan</a:t>
            </a:r>
            <a:endParaRPr kumimoji="0" lang="en-IN" sz="1600" b="1"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id="{E95C981E-DC3D-504C-EAB7-F0C235564BDE}"/>
              </a:ext>
            </a:extLst>
          </p:cNvPr>
          <p:cNvSpPr/>
          <p:nvPr/>
        </p:nvSpPr>
        <p:spPr>
          <a:xfrm>
            <a:off x="2837950" y="2804846"/>
            <a:ext cx="1545188" cy="459575"/>
          </a:xfrm>
          <a:prstGeom prst="rect">
            <a:avLst/>
          </a:prstGeom>
        </p:spPr>
        <p:txBody>
          <a:bodyPr wrap="squar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Positioning Themes</a:t>
            </a:r>
          </a:p>
        </p:txBody>
      </p:sp>
      <p:sp>
        <p:nvSpPr>
          <p:cNvPr id="49" name="Rectangle 48">
            <a:extLst>
              <a:ext uri="{FF2B5EF4-FFF2-40B4-BE49-F238E27FC236}">
                <a16:creationId xmlns:a16="http://schemas.microsoft.com/office/drawing/2014/main" id="{4AF77014-6D13-1C3E-1AEE-8593BBDC6322}"/>
              </a:ext>
            </a:extLst>
          </p:cNvPr>
          <p:cNvSpPr/>
          <p:nvPr/>
        </p:nvSpPr>
        <p:spPr>
          <a:xfrm>
            <a:off x="2866173" y="4032755"/>
            <a:ext cx="2162703" cy="459575"/>
          </a:xfrm>
          <a:prstGeom prst="rect">
            <a:avLst/>
          </a:prstGeom>
        </p:spPr>
        <p:txBody>
          <a:bodyPr wrap="squar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KPIs</a:t>
            </a:r>
          </a:p>
        </p:txBody>
      </p:sp>
      <p:sp>
        <p:nvSpPr>
          <p:cNvPr id="50" name="Rectangle 49">
            <a:extLst>
              <a:ext uri="{FF2B5EF4-FFF2-40B4-BE49-F238E27FC236}">
                <a16:creationId xmlns:a16="http://schemas.microsoft.com/office/drawing/2014/main" id="{0324E33D-2654-91A2-2508-507091580561}"/>
              </a:ext>
            </a:extLst>
          </p:cNvPr>
          <p:cNvSpPr/>
          <p:nvPr/>
        </p:nvSpPr>
        <p:spPr>
          <a:xfrm>
            <a:off x="2837950" y="5300196"/>
            <a:ext cx="2162703" cy="459575"/>
          </a:xfrm>
          <a:prstGeom prst="rect">
            <a:avLst/>
          </a:prstGeom>
        </p:spPr>
        <p:txBody>
          <a:bodyPr wrap="squar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Pitch Deck</a:t>
            </a:r>
          </a:p>
        </p:txBody>
      </p:sp>
      <p:sp>
        <p:nvSpPr>
          <p:cNvPr id="51" name="TextBox 50">
            <a:extLst>
              <a:ext uri="{FF2B5EF4-FFF2-40B4-BE49-F238E27FC236}">
                <a16:creationId xmlns:a16="http://schemas.microsoft.com/office/drawing/2014/main" id="{F4470AA4-E6E9-EF7D-0265-7D16FEDA5F8A}"/>
              </a:ext>
            </a:extLst>
          </p:cNvPr>
          <p:cNvSpPr txBox="1"/>
          <p:nvPr/>
        </p:nvSpPr>
        <p:spPr>
          <a:xfrm>
            <a:off x="1280894" y="1373443"/>
            <a:ext cx="876306" cy="752912"/>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Body)"/>
                <a:ea typeface="Segoe UI Black" panose="020B0A02040204020203" pitchFamily="34" charset="0"/>
                <a:cs typeface="+mn-cs"/>
              </a:rPr>
              <a:t>01</a:t>
            </a:r>
          </a:p>
        </p:txBody>
      </p:sp>
      <p:sp>
        <p:nvSpPr>
          <p:cNvPr id="52" name="TextBox 51">
            <a:extLst>
              <a:ext uri="{FF2B5EF4-FFF2-40B4-BE49-F238E27FC236}">
                <a16:creationId xmlns:a16="http://schemas.microsoft.com/office/drawing/2014/main" id="{06A1EEDF-C987-C5F5-2470-7CF653F224A5}"/>
              </a:ext>
            </a:extLst>
          </p:cNvPr>
          <p:cNvSpPr txBox="1"/>
          <p:nvPr/>
        </p:nvSpPr>
        <p:spPr>
          <a:xfrm>
            <a:off x="1280894" y="2633471"/>
            <a:ext cx="876306" cy="752912"/>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Body)"/>
                <a:ea typeface="Segoe UI Black" panose="020B0A02040204020203" pitchFamily="34" charset="0"/>
                <a:cs typeface="+mn-cs"/>
              </a:rPr>
              <a:t>02</a:t>
            </a:r>
          </a:p>
        </p:txBody>
      </p:sp>
      <p:sp>
        <p:nvSpPr>
          <p:cNvPr id="53" name="TextBox 52">
            <a:extLst>
              <a:ext uri="{FF2B5EF4-FFF2-40B4-BE49-F238E27FC236}">
                <a16:creationId xmlns:a16="http://schemas.microsoft.com/office/drawing/2014/main" id="{ACEDDAC5-697A-C43C-AFFA-1D22FD05A55B}"/>
              </a:ext>
            </a:extLst>
          </p:cNvPr>
          <p:cNvSpPr txBox="1"/>
          <p:nvPr/>
        </p:nvSpPr>
        <p:spPr>
          <a:xfrm>
            <a:off x="1280894" y="3893499"/>
            <a:ext cx="876306" cy="752912"/>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Body)"/>
                <a:ea typeface="Segoe UI Black" panose="020B0A02040204020203" pitchFamily="34" charset="0"/>
                <a:cs typeface="+mn-cs"/>
              </a:rPr>
              <a:t>03</a:t>
            </a:r>
          </a:p>
        </p:txBody>
      </p:sp>
      <p:sp>
        <p:nvSpPr>
          <p:cNvPr id="54" name="TextBox 53">
            <a:extLst>
              <a:ext uri="{FF2B5EF4-FFF2-40B4-BE49-F238E27FC236}">
                <a16:creationId xmlns:a16="http://schemas.microsoft.com/office/drawing/2014/main" id="{D8DB48AF-1F80-E034-4E18-396B55105916}"/>
              </a:ext>
            </a:extLst>
          </p:cNvPr>
          <p:cNvSpPr txBox="1"/>
          <p:nvPr/>
        </p:nvSpPr>
        <p:spPr>
          <a:xfrm>
            <a:off x="1280894" y="5153528"/>
            <a:ext cx="876306" cy="752912"/>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ptos (Body)"/>
                <a:ea typeface="Segoe UI Black" panose="020B0A02040204020203" pitchFamily="34" charset="0"/>
                <a:cs typeface="+mn-cs"/>
              </a:rPr>
              <a:t>04</a:t>
            </a:r>
          </a:p>
        </p:txBody>
      </p:sp>
      <p:sp>
        <p:nvSpPr>
          <p:cNvPr id="59" name="Rectangle 58">
            <a:extLst>
              <a:ext uri="{FF2B5EF4-FFF2-40B4-BE49-F238E27FC236}">
                <a16:creationId xmlns:a16="http://schemas.microsoft.com/office/drawing/2014/main" id="{F1E50F0D-DA08-8F03-DB8F-2402D98644CB}"/>
              </a:ext>
            </a:extLst>
          </p:cNvPr>
          <p:cNvSpPr/>
          <p:nvPr/>
        </p:nvSpPr>
        <p:spPr>
          <a:xfrm>
            <a:off x="5116285" y="4044114"/>
            <a:ext cx="6814457" cy="459575"/>
          </a:xfrm>
          <a:prstGeom prst="rect">
            <a:avLst/>
          </a:prstGeom>
        </p:spPr>
        <p:txBody>
          <a:bodyPr wrap="square" lIns="0" tIns="0" rIns="0" bIns="0" anchor="ctr">
            <a:no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KPIs benchmark company's operational performance vs. peers to demonstrates competitive advantages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KPIs are critical for business positioning</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Aptos (Body)"/>
                <a:ea typeface="Open Sans" panose="020B0606030504020204" pitchFamily="34" charset="0"/>
                <a:cs typeface="Open Sans" panose="020B0606030504020204" pitchFamily="34" charset="0"/>
              </a:rPr>
              <a:t>Financial KPIs are certified by Statutory Auditor while operational KPIs are certified by ICA</a:t>
            </a:r>
          </a:p>
        </p:txBody>
      </p:sp>
      <p:sp>
        <p:nvSpPr>
          <p:cNvPr id="4" name="Slide Number Placeholder 1">
            <a:extLst>
              <a:ext uri="{FF2B5EF4-FFF2-40B4-BE49-F238E27FC236}">
                <a16:creationId xmlns:a16="http://schemas.microsoft.com/office/drawing/2014/main" id="{1459EEAD-F31B-BFC7-CDEC-E2BE8247AC18}"/>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13</a:t>
            </a:fld>
            <a:endParaRPr lang="en-US" dirty="0">
              <a:latin typeface="Aptos" panose="020B0004020202020204" pitchFamily="34" charset="0"/>
            </a:endParaRPr>
          </a:p>
        </p:txBody>
      </p:sp>
      <p:sp>
        <p:nvSpPr>
          <p:cNvPr id="7" name="Rectangle 6">
            <a:extLst>
              <a:ext uri="{FF2B5EF4-FFF2-40B4-BE49-F238E27FC236}">
                <a16:creationId xmlns:a16="http://schemas.microsoft.com/office/drawing/2014/main" id="{EE00DB95-564B-0B82-AA1F-57FC3F7D4DC3}"/>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2168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94CF-3A87-6233-76BC-C5B1BAF63123}"/>
            </a:ext>
          </a:extLst>
        </p:cNvPr>
        <p:cNvGrpSpPr/>
        <p:nvPr/>
      </p:nvGrpSpPr>
      <p:grpSpPr>
        <a:xfrm>
          <a:off x="0" y="0"/>
          <a:ext cx="0" cy="0"/>
          <a:chOff x="0" y="0"/>
          <a:chExt cx="0" cy="0"/>
        </a:xfrm>
      </p:grpSpPr>
      <p:sp>
        <p:nvSpPr>
          <p:cNvPr id="61" name="Slide Number Placeholder 2">
            <a:extLst>
              <a:ext uri="{FF2B5EF4-FFF2-40B4-BE49-F238E27FC236}">
                <a16:creationId xmlns:a16="http://schemas.microsoft.com/office/drawing/2014/main" id="{2CBA449A-57B1-538D-C5D3-48B205BB1F78}"/>
              </a:ext>
            </a:extLst>
          </p:cNvPr>
          <p:cNvSpPr>
            <a:spLocks noGrp="1"/>
          </p:cNvSpPr>
          <p:nvPr>
            <p:ph type="sldNum" sz="quarter" idx="12"/>
          </p:nvPr>
        </p:nvSpPr>
        <p:spPr>
          <a:xfrm>
            <a:off x="9495773" y="65458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FA76-4919-4147-B1A4-3349A19EC472}" type="slidenum">
              <a:rPr kumimoji="0" lang="en-IN"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079700FE-39E8-7F42-7DFA-D968A5CA35A0}"/>
              </a:ext>
            </a:extLst>
          </p:cNvPr>
          <p:cNvSpPr/>
          <p:nvPr/>
        </p:nvSpPr>
        <p:spPr>
          <a:xfrm>
            <a:off x="0"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Objects Of The IPO – Key Considerations</a:t>
            </a:r>
          </a:p>
        </p:txBody>
      </p:sp>
      <p:grpSp>
        <p:nvGrpSpPr>
          <p:cNvPr id="6" name="Group 5">
            <a:extLst>
              <a:ext uri="{FF2B5EF4-FFF2-40B4-BE49-F238E27FC236}">
                <a16:creationId xmlns:a16="http://schemas.microsoft.com/office/drawing/2014/main" id="{C8AEA5D8-4000-2CF8-7916-89745B793500}"/>
              </a:ext>
            </a:extLst>
          </p:cNvPr>
          <p:cNvGrpSpPr/>
          <p:nvPr/>
        </p:nvGrpSpPr>
        <p:grpSpPr>
          <a:xfrm>
            <a:off x="215229" y="3565132"/>
            <a:ext cx="3777025" cy="2587599"/>
            <a:chOff x="215231" y="4461545"/>
            <a:chExt cx="3777025" cy="2587599"/>
          </a:xfrm>
        </p:grpSpPr>
        <p:sp>
          <p:nvSpPr>
            <p:cNvPr id="64" name="TextBox 16">
              <a:extLst>
                <a:ext uri="{FF2B5EF4-FFF2-40B4-BE49-F238E27FC236}">
                  <a16:creationId xmlns:a16="http://schemas.microsoft.com/office/drawing/2014/main" id="{A73DEC1C-FA76-6F41-52AB-414E55E784DC}"/>
                </a:ext>
              </a:extLst>
            </p:cNvPr>
            <p:cNvSpPr txBox="1"/>
            <p:nvPr/>
          </p:nvSpPr>
          <p:spPr>
            <a:xfrm>
              <a:off x="215231" y="4620110"/>
              <a:ext cx="3777025" cy="2429034"/>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endParaRPr lang="en-US" sz="1200" dirty="0">
                <a:solidFill>
                  <a:prstClr val="black"/>
                </a:solidFill>
                <a:latin typeface="Aptos" panose="020B0004020202020204" pitchFamily="34" charset="0"/>
              </a:endParaRP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Target to be identified with full details of the acquisition including transaction documents, consideration, means of funding etc.</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Certified financial statements for last 3 FYs of Target/ Business; Proforma financials, as maybe required</a:t>
              </a:r>
              <a:endParaRPr lang="en-IN" sz="1200" spc="-20" dirty="0">
                <a:solidFill>
                  <a:prstClr val="black"/>
                </a:solidFill>
                <a:latin typeface="Aptos" panose="020B0004020202020204" pitchFamily="34" charset="0"/>
                <a:cs typeface="Calibri"/>
              </a:endParaRPr>
            </a:p>
            <a:p>
              <a:pPr marL="12700" lvl="0">
                <a:spcBef>
                  <a:spcPts val="495"/>
                </a:spcBef>
                <a:tabLst>
                  <a:tab pos="241300" algn="l"/>
                </a:tabLst>
                <a:defRPr/>
              </a:pPr>
              <a:endParaRPr lang="en-US" sz="1200" spc="-20" dirty="0">
                <a:solidFill>
                  <a:prstClr val="black"/>
                </a:solidFill>
                <a:latin typeface="Aptos" panose="020B0004020202020204" pitchFamily="34" charset="0"/>
                <a:cs typeface="Calibri"/>
              </a:endParaRPr>
            </a:p>
            <a:p>
              <a:pPr marL="12700" lvl="0">
                <a:spcBef>
                  <a:spcPts val="495"/>
                </a:spcBef>
                <a:tabLst>
                  <a:tab pos="241300" algn="l"/>
                </a:tabLst>
                <a:defRPr/>
              </a:pPr>
              <a:br>
                <a:rPr lang="en-US" sz="1200" spc="-20" dirty="0">
                  <a:solidFill>
                    <a:prstClr val="black"/>
                  </a:solidFill>
                  <a:latin typeface="Aptos" panose="020B0004020202020204" pitchFamily="34" charset="0"/>
                  <a:cs typeface="Calibri"/>
                </a:rPr>
              </a:br>
              <a:endParaRPr lang="en-IN" sz="1200" spc="-20" dirty="0">
                <a:solidFill>
                  <a:prstClr val="black"/>
                </a:solidFill>
                <a:latin typeface="Aptos" panose="020B0004020202020204" pitchFamily="34" charset="0"/>
                <a:cs typeface="Calibri"/>
              </a:endParaRPr>
            </a:p>
          </p:txBody>
        </p:sp>
        <p:sp>
          <p:nvSpPr>
            <p:cNvPr id="57" name="Rectangle: Rounded Corners 56">
              <a:extLst>
                <a:ext uri="{FF2B5EF4-FFF2-40B4-BE49-F238E27FC236}">
                  <a16:creationId xmlns:a16="http://schemas.microsoft.com/office/drawing/2014/main" id="{DAB90A47-CA90-1F26-4274-BB49C9AD1EF0}"/>
                </a:ext>
              </a:extLst>
            </p:cNvPr>
            <p:cNvSpPr/>
            <p:nvPr/>
          </p:nvSpPr>
          <p:spPr>
            <a:xfrm>
              <a:off x="447391" y="4461545"/>
              <a:ext cx="3314075" cy="321680"/>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300" b="1" dirty="0">
                  <a:solidFill>
                    <a:prstClr val="white"/>
                  </a:solidFill>
                  <a:latin typeface="Aptos" panose="020B0004020202020204" pitchFamily="34" charset="0"/>
                </a:rPr>
                <a:t>Identified Acquisition Funding</a:t>
              </a:r>
            </a:p>
          </p:txBody>
        </p:sp>
      </p:grpSp>
      <p:grpSp>
        <p:nvGrpSpPr>
          <p:cNvPr id="7" name="Group 6">
            <a:extLst>
              <a:ext uri="{FF2B5EF4-FFF2-40B4-BE49-F238E27FC236}">
                <a16:creationId xmlns:a16="http://schemas.microsoft.com/office/drawing/2014/main" id="{FCD8F7D6-8D10-C208-6FBC-FEFF3181EE03}"/>
              </a:ext>
            </a:extLst>
          </p:cNvPr>
          <p:cNvGrpSpPr/>
          <p:nvPr/>
        </p:nvGrpSpPr>
        <p:grpSpPr>
          <a:xfrm>
            <a:off x="4207484" y="3568018"/>
            <a:ext cx="3777025" cy="2617320"/>
            <a:chOff x="4207486" y="4461545"/>
            <a:chExt cx="3777025" cy="2617320"/>
          </a:xfrm>
        </p:grpSpPr>
        <p:sp>
          <p:nvSpPr>
            <p:cNvPr id="67" name="TextBox 16">
              <a:extLst>
                <a:ext uri="{FF2B5EF4-FFF2-40B4-BE49-F238E27FC236}">
                  <a16:creationId xmlns:a16="http://schemas.microsoft.com/office/drawing/2014/main" id="{2329CD35-FD7E-5D29-B6F9-96222DEEB2F1}"/>
                </a:ext>
              </a:extLst>
            </p:cNvPr>
            <p:cNvSpPr txBox="1"/>
            <p:nvPr/>
          </p:nvSpPr>
          <p:spPr>
            <a:xfrm>
              <a:off x="4207486" y="4615779"/>
              <a:ext cx="3777025" cy="2463086"/>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endParaRPr lang="en-US" sz="1300" dirty="0">
                <a:solidFill>
                  <a:prstClr val="black"/>
                </a:solidFill>
                <a:latin typeface="Aptos" panose="020B0004020202020204" pitchFamily="34" charset="0"/>
              </a:endParaRP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Refers to purposes for which no specific allocation is disclosed in the Offer Document</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Funds may be used to support day-to-day operations and business requirements</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Total allocation towards GCP shall not exceed 25% of the funds raised in the Offer</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25% GCP included amount required for IPO expenses</a:t>
              </a:r>
            </a:p>
            <a:p>
              <a:pPr lvl="0">
                <a:defRPr/>
              </a:pPr>
              <a:endParaRPr lang="en-IN" sz="1300" dirty="0">
                <a:solidFill>
                  <a:prstClr val="black"/>
                </a:solidFill>
                <a:latin typeface="Aptos" panose="020B0004020202020204" pitchFamily="34" charset="0"/>
              </a:endParaRPr>
            </a:p>
          </p:txBody>
        </p:sp>
        <p:sp>
          <p:nvSpPr>
            <p:cNvPr id="66" name="Rectangle: Rounded Corners 65">
              <a:extLst>
                <a:ext uri="{FF2B5EF4-FFF2-40B4-BE49-F238E27FC236}">
                  <a16:creationId xmlns:a16="http://schemas.microsoft.com/office/drawing/2014/main" id="{A855D872-876B-4610-1339-0BB1E8ECEF48}"/>
                </a:ext>
              </a:extLst>
            </p:cNvPr>
            <p:cNvSpPr/>
            <p:nvPr/>
          </p:nvSpPr>
          <p:spPr>
            <a:xfrm>
              <a:off x="4448584" y="4461545"/>
              <a:ext cx="3314075" cy="321680"/>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300" b="1" dirty="0">
                  <a:solidFill>
                    <a:prstClr val="white"/>
                  </a:solidFill>
                  <a:latin typeface="Aptos" panose="020B0004020202020204" pitchFamily="34" charset="0"/>
                </a:rPr>
                <a:t>General Corporate Purpose (GCP)</a:t>
              </a:r>
            </a:p>
          </p:txBody>
        </p:sp>
      </p:grpSp>
      <p:grpSp>
        <p:nvGrpSpPr>
          <p:cNvPr id="3" name="Group 2">
            <a:extLst>
              <a:ext uri="{FF2B5EF4-FFF2-40B4-BE49-F238E27FC236}">
                <a16:creationId xmlns:a16="http://schemas.microsoft.com/office/drawing/2014/main" id="{D2F6A368-7D69-EB4C-A74F-BEC9C07B5338}"/>
              </a:ext>
            </a:extLst>
          </p:cNvPr>
          <p:cNvGrpSpPr/>
          <p:nvPr/>
        </p:nvGrpSpPr>
        <p:grpSpPr>
          <a:xfrm>
            <a:off x="215231" y="933473"/>
            <a:ext cx="3777024" cy="2495528"/>
            <a:chOff x="215231" y="1506227"/>
            <a:chExt cx="3777024" cy="2854905"/>
          </a:xfrm>
        </p:grpSpPr>
        <p:sp>
          <p:nvSpPr>
            <p:cNvPr id="71" name="TextBox 16">
              <a:extLst>
                <a:ext uri="{FF2B5EF4-FFF2-40B4-BE49-F238E27FC236}">
                  <a16:creationId xmlns:a16="http://schemas.microsoft.com/office/drawing/2014/main" id="{CE223A04-DAEF-84D6-9836-1F21E4362B1A}"/>
                </a:ext>
              </a:extLst>
            </p:cNvPr>
            <p:cNvSpPr txBox="1"/>
            <p:nvPr/>
          </p:nvSpPr>
          <p:spPr>
            <a:xfrm>
              <a:off x="215231" y="1642657"/>
              <a:ext cx="3777024" cy="2718475"/>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Funding for new projects in the pipeline on already acquired land</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Expansion and capacity augmentation of existing facilities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Details of project scope, estimated cost, and implementation timeline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Status of approvals, key risks, and expected operational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0" name="Rectangle: Rounded Corners 69">
              <a:extLst>
                <a:ext uri="{FF2B5EF4-FFF2-40B4-BE49-F238E27FC236}">
                  <a16:creationId xmlns:a16="http://schemas.microsoft.com/office/drawing/2014/main" id="{32C6B25D-6B41-EC4A-64EF-593594C73138}"/>
                </a:ext>
              </a:extLst>
            </p:cNvPr>
            <p:cNvSpPr/>
            <p:nvPr/>
          </p:nvSpPr>
          <p:spPr>
            <a:xfrm>
              <a:off x="446020" y="1506227"/>
              <a:ext cx="3315446" cy="301485"/>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Funding Capex</a:t>
              </a:r>
            </a:p>
          </p:txBody>
        </p:sp>
      </p:grpSp>
      <p:grpSp>
        <p:nvGrpSpPr>
          <p:cNvPr id="4" name="Group 3">
            <a:extLst>
              <a:ext uri="{FF2B5EF4-FFF2-40B4-BE49-F238E27FC236}">
                <a16:creationId xmlns:a16="http://schemas.microsoft.com/office/drawing/2014/main" id="{ABCE5970-5E8E-DA17-A052-918ABE15B172}"/>
              </a:ext>
            </a:extLst>
          </p:cNvPr>
          <p:cNvGrpSpPr/>
          <p:nvPr/>
        </p:nvGrpSpPr>
        <p:grpSpPr>
          <a:xfrm>
            <a:off x="4207486" y="934915"/>
            <a:ext cx="3777023" cy="2483125"/>
            <a:chOff x="4207486" y="1506227"/>
            <a:chExt cx="3777023" cy="2840716"/>
          </a:xfrm>
        </p:grpSpPr>
        <p:sp>
          <p:nvSpPr>
            <p:cNvPr id="73" name="TextBox 16">
              <a:extLst>
                <a:ext uri="{FF2B5EF4-FFF2-40B4-BE49-F238E27FC236}">
                  <a16:creationId xmlns:a16="http://schemas.microsoft.com/office/drawing/2014/main" id="{473E2863-73FF-5ACC-F520-DD4B077769F5}"/>
                </a:ext>
              </a:extLst>
            </p:cNvPr>
            <p:cNvSpPr txBox="1"/>
            <p:nvPr/>
          </p:nvSpPr>
          <p:spPr>
            <a:xfrm>
              <a:off x="4207486" y="1642657"/>
              <a:ext cx="3777023" cy="2704286"/>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Repayment/pre-payment of Company and/or subsidiary loans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For subsidiary loans, SEBI may require audited Ind AS financials (last 3 FYs + interim)</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Loan-wise disclosures (lender, terms, outstanding, covenants)</a:t>
              </a:r>
            </a:p>
            <a:p>
              <a:pPr marL="171450" marR="0" lvl="0" indent="-1714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Auditor</a:t>
              </a:r>
              <a:r>
                <a:rPr kumimoji="0" lang="en-US" sz="1200" b="0" i="0" u="none" strike="noStrike" kern="1200" cap="none" spc="-40" normalizeH="0" baseline="0" noProof="0" dirty="0">
                  <a:ln>
                    <a:noFill/>
                  </a:ln>
                  <a:solidFill>
                    <a:prstClr val="black"/>
                  </a:solidFill>
                  <a:effectLst/>
                  <a:uLnTx/>
                  <a:uFillTx/>
                  <a:latin typeface="Aptos" panose="020B0004020202020204" pitchFamily="34" charset="0"/>
                  <a:ea typeface="+mn-ea"/>
                  <a:cs typeface="Calibri"/>
                </a:rPr>
                <a:t>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Certificate</a:t>
              </a:r>
              <a:r>
                <a:rPr kumimoji="0" lang="en-US" sz="1200" b="0" i="0" u="none" strike="noStrike" kern="1200" cap="none" spc="-35" normalizeH="0" baseline="0" noProof="0" dirty="0">
                  <a:ln>
                    <a:noFill/>
                  </a:ln>
                  <a:solidFill>
                    <a:prstClr val="black"/>
                  </a:solidFill>
                  <a:effectLst/>
                  <a:uLnTx/>
                  <a:uFillTx/>
                  <a:latin typeface="Aptos" panose="020B0004020202020204" pitchFamily="34" charset="0"/>
                  <a:ea typeface="+mn-ea"/>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confirming</a:t>
              </a:r>
              <a:r>
                <a:rPr kumimoji="0" lang="en-US" sz="1200" b="0" i="0" u="none" strike="noStrike" kern="1200" cap="none" spc="-40" normalizeH="0" baseline="0" noProof="0" dirty="0">
                  <a:ln>
                    <a:noFill/>
                  </a:ln>
                  <a:solidFill>
                    <a:prstClr val="black"/>
                  </a:solidFill>
                  <a:effectLst/>
                  <a:uLnTx/>
                  <a:uFillTx/>
                  <a:latin typeface="Aptos" panose="020B0004020202020204" pitchFamily="34" charset="0"/>
                  <a:ea typeface="+mn-ea"/>
                  <a:cs typeface="Calibri"/>
                </a:rPr>
                <a:t> utilization of the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loan</a:t>
              </a:r>
              <a:r>
                <a:rPr kumimoji="0" lang="en-US" sz="1200" b="0"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for its intended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Lender Consents for</a:t>
              </a:r>
              <a:r>
                <a:rPr kumimoji="0" lang="en-US" sz="1200" b="0" i="0" u="none" strike="noStrike" kern="1200" cap="none" spc="-20" normalizeH="0" baseline="0" noProof="0" dirty="0">
                  <a:ln>
                    <a:noFill/>
                  </a:ln>
                  <a:solidFill>
                    <a:prstClr val="black"/>
                  </a:solidFill>
                  <a:effectLst/>
                  <a:uLnTx/>
                  <a:uFillTx/>
                  <a:latin typeface="Aptos" panose="020B0004020202020204" pitchFamily="34" charset="0"/>
                  <a:ea typeface="+mn-ea"/>
                  <a:cs typeface="Calibri"/>
                </a:rPr>
                <a:t>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repayment/</a:t>
              </a:r>
              <a:r>
                <a:rPr kumimoji="0" lang="en-US" sz="1200" b="0" i="0" u="none" strike="noStrike" kern="1200" cap="none" spc="-60" normalizeH="0" baseline="0" noProof="0" dirty="0">
                  <a:ln>
                    <a:noFill/>
                  </a:ln>
                  <a:solidFill>
                    <a:prstClr val="black"/>
                  </a:solidFill>
                  <a:effectLst/>
                  <a:uLnTx/>
                  <a:uFillTx/>
                  <a:latin typeface="Aptos" panose="020B0004020202020204" pitchFamily="34" charset="0"/>
                  <a:ea typeface="+mn-ea"/>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pre-</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t>payment</a:t>
              </a:r>
              <a:br>
                <a:rPr kumimoji="0" lang="en-IN" sz="1200" b="0" i="0" u="none" strike="noStrike" kern="1200" cap="none" spc="-10" normalizeH="0" baseline="0" noProof="0" dirty="0">
                  <a:ln>
                    <a:noFill/>
                  </a:ln>
                  <a:solidFill>
                    <a:prstClr val="black"/>
                  </a:solidFill>
                  <a:effectLst/>
                  <a:uLnTx/>
                  <a:uFillTx/>
                  <a:latin typeface="Aptos" panose="020B0004020202020204" pitchFamily="34" charset="0"/>
                  <a:ea typeface="+mn-ea"/>
                  <a:cs typeface="Calibri"/>
                </a:rPr>
              </a:b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72" name="Rectangle: Rounded Corners 71">
              <a:extLst>
                <a:ext uri="{FF2B5EF4-FFF2-40B4-BE49-F238E27FC236}">
                  <a16:creationId xmlns:a16="http://schemas.microsoft.com/office/drawing/2014/main" id="{EBA31BEE-C01C-F0D8-A6D7-3285C1BD117D}"/>
                </a:ext>
              </a:extLst>
            </p:cNvPr>
            <p:cNvSpPr/>
            <p:nvPr/>
          </p:nvSpPr>
          <p:spPr>
            <a:xfrm>
              <a:off x="4427644" y="1506227"/>
              <a:ext cx="3315446" cy="301485"/>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Repayment of Existing Debt</a:t>
              </a:r>
            </a:p>
          </p:txBody>
        </p:sp>
      </p:grpSp>
      <p:grpSp>
        <p:nvGrpSpPr>
          <p:cNvPr id="5" name="Group 4">
            <a:extLst>
              <a:ext uri="{FF2B5EF4-FFF2-40B4-BE49-F238E27FC236}">
                <a16:creationId xmlns:a16="http://schemas.microsoft.com/office/drawing/2014/main" id="{607B3067-C31C-90C9-A8AA-AC17ADA8C437}"/>
              </a:ext>
            </a:extLst>
          </p:cNvPr>
          <p:cNvGrpSpPr/>
          <p:nvPr/>
        </p:nvGrpSpPr>
        <p:grpSpPr>
          <a:xfrm>
            <a:off x="8178479" y="927944"/>
            <a:ext cx="3804408" cy="2468350"/>
            <a:chOff x="8178479" y="1506227"/>
            <a:chExt cx="3804408" cy="2823814"/>
          </a:xfrm>
        </p:grpSpPr>
        <p:sp>
          <p:nvSpPr>
            <p:cNvPr id="75" name="TextBox 16">
              <a:extLst>
                <a:ext uri="{FF2B5EF4-FFF2-40B4-BE49-F238E27FC236}">
                  <a16:creationId xmlns:a16="http://schemas.microsoft.com/office/drawing/2014/main" id="{46F555E4-92B2-74A1-B3E7-B40859351845}"/>
                </a:ext>
              </a:extLst>
            </p:cNvPr>
            <p:cNvSpPr txBox="1"/>
            <p:nvPr/>
          </p:nvSpPr>
          <p:spPr>
            <a:xfrm>
              <a:off x="8178479" y="1656969"/>
              <a:ext cx="3804408" cy="2673072"/>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Projected working capital needs with basis of estimation and key assumptions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Assumptions to be certified by the statutory auditor or an independent chartered accountant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Rationale for raising additional working capital</a:t>
              </a:r>
              <a:b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b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Historical trends and expected impact on operations and growth</a:t>
              </a:r>
            </a:p>
            <a:p>
              <a:pPr marR="0" lvl="0" algn="l" defTabSz="914400" rtl="0" eaLnBrk="1" fontAlgn="auto" latinLnBrk="0" hangingPunct="1">
                <a:lnSpc>
                  <a:spcPct val="100000"/>
                </a:lnSpc>
                <a:spcBef>
                  <a:spcPts val="0"/>
                </a:spcBef>
                <a:spcAft>
                  <a:spcPts val="0"/>
                </a:spcAft>
                <a:buClrTx/>
                <a:buSzTx/>
                <a:tabLst/>
                <a:defRPr/>
              </a:pPr>
              <a:endParaRPr lang="en-US" sz="900" dirty="0">
                <a:solidFill>
                  <a:prstClr val="black"/>
                </a:solidFill>
                <a:latin typeface="Aptos" panose="020B00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74" name="Rectangle: Rounded Corners 73">
              <a:extLst>
                <a:ext uri="{FF2B5EF4-FFF2-40B4-BE49-F238E27FC236}">
                  <a16:creationId xmlns:a16="http://schemas.microsoft.com/office/drawing/2014/main" id="{88A0298F-DD11-8999-043D-ED6AE99ADB3B}"/>
                </a:ext>
              </a:extLst>
            </p:cNvPr>
            <p:cNvSpPr/>
            <p:nvPr/>
          </p:nvSpPr>
          <p:spPr>
            <a:xfrm>
              <a:off x="8438499" y="1506227"/>
              <a:ext cx="3315446" cy="301485"/>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300" b="1" dirty="0">
                  <a:solidFill>
                    <a:prstClr val="white"/>
                  </a:solidFill>
                  <a:latin typeface="Aptos" panose="020B0004020202020204" pitchFamily="34" charset="0"/>
                </a:rPr>
                <a:t>Working Capital Requirements</a:t>
              </a:r>
            </a:p>
          </p:txBody>
        </p:sp>
      </p:grpSp>
      <p:grpSp>
        <p:nvGrpSpPr>
          <p:cNvPr id="9" name="Group 8">
            <a:extLst>
              <a:ext uri="{FF2B5EF4-FFF2-40B4-BE49-F238E27FC236}">
                <a16:creationId xmlns:a16="http://schemas.microsoft.com/office/drawing/2014/main" id="{67483C30-B2D4-E633-F485-DDEA7B84D1A0}"/>
              </a:ext>
            </a:extLst>
          </p:cNvPr>
          <p:cNvGrpSpPr/>
          <p:nvPr/>
        </p:nvGrpSpPr>
        <p:grpSpPr>
          <a:xfrm>
            <a:off x="8172359" y="3560767"/>
            <a:ext cx="3804408" cy="2647880"/>
            <a:chOff x="8178479" y="1506227"/>
            <a:chExt cx="3804408" cy="2647880"/>
          </a:xfrm>
        </p:grpSpPr>
        <p:sp>
          <p:nvSpPr>
            <p:cNvPr id="10" name="TextBox 16">
              <a:extLst>
                <a:ext uri="{FF2B5EF4-FFF2-40B4-BE49-F238E27FC236}">
                  <a16:creationId xmlns:a16="http://schemas.microsoft.com/office/drawing/2014/main" id="{134ADA1D-645B-C6C3-30C1-300A17DDCCBF}"/>
                </a:ext>
              </a:extLst>
            </p:cNvPr>
            <p:cNvSpPr txBox="1"/>
            <p:nvPr/>
          </p:nvSpPr>
          <p:spPr>
            <a:xfrm>
              <a:off x="8178479" y="1656969"/>
              <a:ext cx="3804408" cy="2497138"/>
            </a:xfrm>
            <a:prstGeom prst="roundRect">
              <a:avLst/>
            </a:prstGeom>
            <a:noFill/>
            <a:ln>
              <a:solidFill>
                <a:schemeClr val="bg2">
                  <a:lumMod val="50000"/>
                </a:schemeClr>
              </a:solidFill>
              <a:prstDash val="solid"/>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defRPr/>
              </a:pPr>
              <a:endParaRPr lang="en-US" sz="1600" dirty="0">
                <a:solidFill>
                  <a:prstClr val="black"/>
                </a:solidFill>
                <a:latin typeface="Aptos" panose="020B0004020202020204" pitchFamily="34" charset="0"/>
              </a:endParaRP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Pool for inorganic growth for utilisation of Fresh Issue Proceeds permissible</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The proposed utilisation of such pool to be consistent with nature of historical activities/ investment by Company</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Amount to be capped at 25% of Fresh Issue Proceeds</a:t>
              </a:r>
            </a:p>
            <a:p>
              <a:pPr marL="184150" lvl="0" indent="-171450">
                <a:spcBef>
                  <a:spcPts val="495"/>
                </a:spcBef>
                <a:buFont typeface="Arial" panose="020B0604020202020204" pitchFamily="34" charset="0"/>
                <a:buChar char="•"/>
                <a:tabLst>
                  <a:tab pos="241300" algn="l"/>
                </a:tabLst>
                <a:defRPr/>
              </a:pPr>
              <a:r>
                <a:rPr lang="en-US" sz="1200" spc="-20" dirty="0">
                  <a:solidFill>
                    <a:prstClr val="black"/>
                  </a:solidFill>
                  <a:latin typeface="Aptos" panose="020B0004020202020204" pitchFamily="34" charset="0"/>
                  <a:cs typeface="Calibri"/>
                </a:rPr>
                <a:t>Funds being raised for inorganic growth + GCP should not exceed 35% of Fresh Issue Proceeds</a:t>
              </a:r>
            </a:p>
          </p:txBody>
        </p:sp>
        <p:sp>
          <p:nvSpPr>
            <p:cNvPr id="11" name="Rectangle: Rounded Corners 10">
              <a:extLst>
                <a:ext uri="{FF2B5EF4-FFF2-40B4-BE49-F238E27FC236}">
                  <a16:creationId xmlns:a16="http://schemas.microsoft.com/office/drawing/2014/main" id="{EA3E2B8E-B034-B4AF-A2FB-4184E1135FF9}"/>
                </a:ext>
              </a:extLst>
            </p:cNvPr>
            <p:cNvSpPr/>
            <p:nvPr/>
          </p:nvSpPr>
          <p:spPr>
            <a:xfrm>
              <a:off x="8438499" y="1506227"/>
              <a:ext cx="3315446" cy="301485"/>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sz="1300" b="1" dirty="0">
                  <a:solidFill>
                    <a:prstClr val="white"/>
                  </a:solidFill>
                  <a:latin typeface="Aptos" panose="020B0004020202020204" pitchFamily="34" charset="0"/>
                </a:rPr>
                <a:t>Pool for Inorganic Growth</a:t>
              </a:r>
            </a:p>
          </p:txBody>
        </p:sp>
      </p:grpSp>
      <p:sp>
        <p:nvSpPr>
          <p:cNvPr id="8" name="Rectangle 7">
            <a:extLst>
              <a:ext uri="{FF2B5EF4-FFF2-40B4-BE49-F238E27FC236}">
                <a16:creationId xmlns:a16="http://schemas.microsoft.com/office/drawing/2014/main" id="{1316AA51-B89B-3FC4-2EAD-F4B91270180A}"/>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12" name="TextBox 11">
            <a:extLst>
              <a:ext uri="{FF2B5EF4-FFF2-40B4-BE49-F238E27FC236}">
                <a16:creationId xmlns:a16="http://schemas.microsoft.com/office/drawing/2014/main" id="{04A63415-16E9-F519-5E07-E207AB345985}"/>
              </a:ext>
            </a:extLst>
          </p:cNvPr>
          <p:cNvSpPr txBox="1"/>
          <p:nvPr/>
        </p:nvSpPr>
        <p:spPr>
          <a:xfrm>
            <a:off x="215229" y="6274332"/>
            <a:ext cx="11761538" cy="477054"/>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nchor="ctr">
            <a:spAutoFit/>
          </a:bodyPr>
          <a:lstStyle/>
          <a:p>
            <a:r>
              <a:rPr lang="en-US" sz="1300" b="1" dirty="0">
                <a:latin typeface="Aptos (Body)"/>
              </a:rPr>
              <a:t>Notes:</a:t>
            </a:r>
            <a:r>
              <a:rPr lang="en-US" sz="1200" b="1" dirty="0">
                <a:latin typeface="Aptos (Body)"/>
              </a:rPr>
              <a:t> </a:t>
            </a:r>
            <a:r>
              <a:rPr lang="en-US" sz="1200" dirty="0">
                <a:latin typeface="Aptos (Body)"/>
              </a:rPr>
              <a:t>1) In case of fresh issue,</a:t>
            </a:r>
            <a:r>
              <a:rPr lang="en-US" sz="1200" b="1" dirty="0">
                <a:latin typeface="Aptos (Body)"/>
              </a:rPr>
              <a:t> </a:t>
            </a:r>
            <a:r>
              <a:rPr lang="en-US" sz="1200" dirty="0">
                <a:latin typeface="Aptos (Body)"/>
              </a:rPr>
              <a:t>funds raised are monitored by the </a:t>
            </a:r>
            <a:r>
              <a:rPr lang="en-US" sz="1200" b="1" dirty="0">
                <a:latin typeface="Aptos (Body)"/>
              </a:rPr>
              <a:t>designated monitoring agency</a:t>
            </a:r>
            <a:r>
              <a:rPr lang="en-US" sz="1200" dirty="0">
                <a:latin typeface="Aptos (Body)"/>
              </a:rPr>
              <a:t> to ensure compliance with objects stated in the DRHP/ RHP. </a:t>
            </a:r>
          </a:p>
          <a:p>
            <a:r>
              <a:rPr lang="en-US" sz="1200" dirty="0">
                <a:latin typeface="Aptos (Body)"/>
              </a:rPr>
              <a:t>2) Apart from fresh issue, existing shareholders can do an Offer for Sale, subject to a </a:t>
            </a:r>
            <a:r>
              <a:rPr lang="en-US" sz="1200" b="1" dirty="0">
                <a:latin typeface="Aptos (Body)"/>
              </a:rPr>
              <a:t>minimum holding period of 12 months</a:t>
            </a:r>
            <a:r>
              <a:rPr lang="en-US" sz="1200" dirty="0">
                <a:latin typeface="Aptos (Body)"/>
              </a:rPr>
              <a:t> for those shares as of DRHP filing date</a:t>
            </a:r>
            <a:endParaRPr lang="en-IN" sz="1200" dirty="0">
              <a:latin typeface="Aptos (Body)"/>
            </a:endParaRPr>
          </a:p>
        </p:txBody>
      </p:sp>
    </p:spTree>
    <p:extLst>
      <p:ext uri="{BB962C8B-B14F-4D97-AF65-F5344CB8AC3E}">
        <p14:creationId xmlns:p14="http://schemas.microsoft.com/office/powerpoint/2010/main" val="419261534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BFDC-E8F0-16C1-6F33-8B556124A936}"/>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D7F4C517-80AB-7B60-CBBA-6EB1EB64E0AA}"/>
              </a:ext>
            </a:extLst>
          </p:cNvPr>
          <p:cNvSpPr/>
          <p:nvPr/>
        </p:nvSpPr>
        <p:spPr>
          <a:xfrm>
            <a:off x="339851" y="3560961"/>
            <a:ext cx="1188720" cy="1705594"/>
          </a:xfrm>
          <a:prstGeom prst="rect">
            <a:avLst/>
          </a:prstGeom>
          <a:solidFill>
            <a:srgbClr val="F1F2F2"/>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dirty="0">
              <a:ln>
                <a:noFill/>
              </a:ln>
              <a:solidFill>
                <a:prstClr val="white"/>
              </a:solidFill>
              <a:effectLst/>
              <a:uLnTx/>
              <a:uFillTx/>
              <a:latin typeface="Aptos" panose="02110004020202020204"/>
            </a:endParaRPr>
          </a:p>
        </p:txBody>
      </p:sp>
      <p:sp>
        <p:nvSpPr>
          <p:cNvPr id="9" name="Rectangle 8">
            <a:extLst>
              <a:ext uri="{FF2B5EF4-FFF2-40B4-BE49-F238E27FC236}">
                <a16:creationId xmlns:a16="http://schemas.microsoft.com/office/drawing/2014/main" id="{56281A7B-AA0C-1B38-A6A6-5CBE2C648482}"/>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4" name="object 17">
            <a:extLst>
              <a:ext uri="{FF2B5EF4-FFF2-40B4-BE49-F238E27FC236}">
                <a16:creationId xmlns:a16="http://schemas.microsoft.com/office/drawing/2014/main" id="{169E1728-51B4-10FB-CF7A-31B9141AAF24}"/>
              </a:ext>
            </a:extLst>
          </p:cNvPr>
          <p:cNvSpPr txBox="1">
            <a:spLocks/>
          </p:cNvSpPr>
          <p:nvPr/>
        </p:nvSpPr>
        <p:spPr>
          <a:xfrm>
            <a:off x="11732859" y="6983821"/>
            <a:ext cx="232409" cy="183235"/>
          </a:xfrm>
          <a:prstGeom prst="rect">
            <a:avLst/>
          </a:prstGeom>
        </p:spPr>
        <p:txBody>
          <a:bodyPr vert="horz" wrap="square" lIns="0" tIns="0" rIns="0" bIns="0" rtlCol="0">
            <a:spAutoFit/>
          </a:bodyPr>
          <a:lstStyle>
            <a:defPPr>
              <a:defRPr lang="en-US" kern="0"/>
            </a:defPPr>
            <a:lvl1pPr marL="0" algn="l" defTabSz="914400" rtl="0" eaLnBrk="1" latinLnBrk="0" hangingPunct="1">
              <a:defRPr sz="11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220" marR="0" lvl="0" indent="0" algn="l" defTabSz="914400" rtl="0" eaLnBrk="1" fontAlgn="auto" latinLnBrk="0" hangingPunct="1">
              <a:lnSpc>
                <a:spcPts val="1150"/>
              </a:lnSpc>
              <a:spcBef>
                <a:spcPts val="0"/>
              </a:spcBef>
              <a:spcAft>
                <a:spcPts val="0"/>
              </a:spcAft>
              <a:buClrTx/>
              <a:buSzTx/>
              <a:buFontTx/>
              <a:buNone/>
              <a:tabLst/>
              <a:defRPr/>
            </a:pPr>
            <a:fld id="{81D60167-4931-47E6-BA6A-407CBD079E47}" type="slidenum">
              <a:rPr kumimoji="0" lang="en-IN" sz="1100" b="0" i="0" u="none" strike="noStrike" kern="1200" cap="none" spc="-50" normalizeH="0" baseline="0" noProof="0" smtClean="0">
                <a:ln>
                  <a:noFill/>
                </a:ln>
                <a:solidFill>
                  <a:prstClr val="white"/>
                </a:solidFill>
                <a:effectLst/>
                <a:uLnTx/>
                <a:uFillTx/>
                <a:latin typeface="Calibri"/>
                <a:ea typeface="+mn-ea"/>
                <a:cs typeface="Calibri"/>
              </a:rPr>
              <a:pPr marL="109220" marR="0" lvl="0" indent="0" algn="l" defTabSz="914400" rtl="0" eaLnBrk="1" fontAlgn="auto" latinLnBrk="0" hangingPunct="1">
                <a:lnSpc>
                  <a:spcPts val="1150"/>
                </a:lnSpc>
                <a:spcBef>
                  <a:spcPts val="0"/>
                </a:spcBef>
                <a:spcAft>
                  <a:spcPts val="0"/>
                </a:spcAft>
                <a:buClrTx/>
                <a:buSzTx/>
                <a:buFontTx/>
                <a:buNone/>
                <a:tabLst/>
                <a:defRPr/>
              </a:pPr>
              <a:t>15</a:t>
            </a:fld>
            <a:endParaRPr kumimoji="0" lang="en-IN" sz="1100" b="0" i="0" u="none" strike="noStrike" kern="1200" cap="none" spc="-25" normalizeH="0" baseline="0" noProof="0" dirty="0">
              <a:ln>
                <a:noFill/>
              </a:ln>
              <a:solidFill>
                <a:prstClr val="white"/>
              </a:solidFill>
              <a:effectLst/>
              <a:uLnTx/>
              <a:uFillTx/>
              <a:latin typeface="Calibri"/>
              <a:ea typeface="+mn-ea"/>
              <a:cs typeface="Calibri"/>
            </a:endParaRPr>
          </a:p>
        </p:txBody>
      </p:sp>
      <p:sp>
        <p:nvSpPr>
          <p:cNvPr id="20" name="object 4">
            <a:extLst>
              <a:ext uri="{FF2B5EF4-FFF2-40B4-BE49-F238E27FC236}">
                <a16:creationId xmlns:a16="http://schemas.microsoft.com/office/drawing/2014/main" id="{48BA9872-125A-DD88-10BA-CA84F0D9BD8C}"/>
              </a:ext>
            </a:extLst>
          </p:cNvPr>
          <p:cNvSpPr txBox="1"/>
          <p:nvPr/>
        </p:nvSpPr>
        <p:spPr>
          <a:xfrm>
            <a:off x="339851" y="6628080"/>
            <a:ext cx="8014334" cy="167354"/>
          </a:xfrm>
          <a:prstGeom prst="rect">
            <a:avLst/>
          </a:prstGeom>
        </p:spPr>
        <p:txBody>
          <a:bodyPr vert="horz" wrap="square" lIns="0" tIns="13335" rIns="0" bIns="0" rtlCol="0">
            <a:spAutoFit/>
          </a:bodyPr>
          <a:lstStyle/>
          <a:p>
            <a:pPr marL="12700">
              <a:spcBef>
                <a:spcPts val="105"/>
              </a:spcBef>
              <a:defRPr/>
            </a:pPr>
            <a:r>
              <a:rPr sz="1000" i="1" dirty="0">
                <a:solidFill>
                  <a:prstClr val="black"/>
                </a:solidFill>
                <a:latin typeface="Aptos (Body)"/>
                <a:cs typeface="Calibri"/>
              </a:rPr>
              <a:t>SEBI</a:t>
            </a:r>
            <a:r>
              <a:rPr sz="1000" i="1" spc="-40" dirty="0">
                <a:solidFill>
                  <a:prstClr val="black"/>
                </a:solidFill>
                <a:latin typeface="Aptos (Body)"/>
                <a:cs typeface="Calibri"/>
              </a:rPr>
              <a:t> </a:t>
            </a:r>
            <a:r>
              <a:rPr sz="1000" i="1" dirty="0">
                <a:solidFill>
                  <a:prstClr val="black"/>
                </a:solidFill>
                <a:latin typeface="Aptos (Body)"/>
                <a:cs typeface="Calibri"/>
              </a:rPr>
              <a:t>will</a:t>
            </a:r>
            <a:r>
              <a:rPr sz="1000" i="1" spc="-30" dirty="0">
                <a:solidFill>
                  <a:prstClr val="black"/>
                </a:solidFill>
                <a:latin typeface="Aptos (Body)"/>
                <a:cs typeface="Calibri"/>
              </a:rPr>
              <a:t> </a:t>
            </a:r>
            <a:r>
              <a:rPr sz="1000" i="1" dirty="0">
                <a:solidFill>
                  <a:prstClr val="black"/>
                </a:solidFill>
                <a:latin typeface="Aptos (Body)"/>
                <a:cs typeface="Calibri"/>
              </a:rPr>
              <a:t>run</a:t>
            </a:r>
            <a:r>
              <a:rPr sz="1000" i="1" spc="-35" dirty="0">
                <a:solidFill>
                  <a:prstClr val="black"/>
                </a:solidFill>
                <a:latin typeface="Aptos (Body)"/>
                <a:cs typeface="Calibri"/>
              </a:rPr>
              <a:t> </a:t>
            </a:r>
            <a:r>
              <a:rPr sz="1000" i="1" dirty="0">
                <a:solidFill>
                  <a:prstClr val="black"/>
                </a:solidFill>
                <a:latin typeface="Aptos (Body)"/>
                <a:cs typeface="Calibri"/>
              </a:rPr>
              <a:t>an</a:t>
            </a:r>
            <a:r>
              <a:rPr sz="1000" i="1" spc="-25" dirty="0">
                <a:solidFill>
                  <a:prstClr val="black"/>
                </a:solidFill>
                <a:latin typeface="Aptos (Body)"/>
                <a:cs typeface="Calibri"/>
              </a:rPr>
              <a:t> </a:t>
            </a:r>
            <a:r>
              <a:rPr sz="1000" i="1" dirty="0">
                <a:solidFill>
                  <a:prstClr val="black"/>
                </a:solidFill>
                <a:latin typeface="Aptos (Body)"/>
                <a:cs typeface="Calibri"/>
              </a:rPr>
              <a:t>independent</a:t>
            </a:r>
            <a:r>
              <a:rPr sz="1000" i="1" spc="-25" dirty="0">
                <a:solidFill>
                  <a:prstClr val="black"/>
                </a:solidFill>
                <a:latin typeface="Aptos (Body)"/>
                <a:cs typeface="Calibri"/>
              </a:rPr>
              <a:t> </a:t>
            </a:r>
            <a:r>
              <a:rPr sz="1000" i="1" dirty="0">
                <a:solidFill>
                  <a:prstClr val="black"/>
                </a:solidFill>
                <a:latin typeface="Aptos (Body)"/>
                <a:cs typeface="Calibri"/>
              </a:rPr>
              <a:t>check</a:t>
            </a:r>
            <a:r>
              <a:rPr sz="1000" i="1" spc="-35" dirty="0">
                <a:solidFill>
                  <a:prstClr val="black"/>
                </a:solidFill>
                <a:latin typeface="Aptos (Body)"/>
                <a:cs typeface="Calibri"/>
              </a:rPr>
              <a:t> </a:t>
            </a:r>
            <a:r>
              <a:rPr sz="1000" i="1" dirty="0">
                <a:solidFill>
                  <a:prstClr val="black"/>
                </a:solidFill>
                <a:latin typeface="Aptos (Body)"/>
                <a:cs typeface="Calibri"/>
              </a:rPr>
              <a:t>on</a:t>
            </a:r>
            <a:r>
              <a:rPr sz="1000" i="1" spc="-45" dirty="0">
                <a:solidFill>
                  <a:prstClr val="black"/>
                </a:solidFill>
                <a:latin typeface="Aptos (Body)"/>
                <a:cs typeface="Calibri"/>
              </a:rPr>
              <a:t> </a:t>
            </a:r>
            <a:r>
              <a:rPr sz="1000" i="1" dirty="0">
                <a:solidFill>
                  <a:prstClr val="black"/>
                </a:solidFill>
                <a:latin typeface="Aptos (Body)"/>
                <a:cs typeface="Calibri"/>
              </a:rPr>
              <a:t>persons</a:t>
            </a:r>
            <a:r>
              <a:rPr sz="1000" i="1" spc="-40" dirty="0">
                <a:solidFill>
                  <a:prstClr val="black"/>
                </a:solidFill>
                <a:latin typeface="Aptos (Body)"/>
                <a:cs typeface="Calibri"/>
              </a:rPr>
              <a:t> </a:t>
            </a:r>
            <a:r>
              <a:rPr sz="1000" i="1" dirty="0">
                <a:solidFill>
                  <a:prstClr val="black"/>
                </a:solidFill>
                <a:latin typeface="Aptos (Body)"/>
                <a:cs typeface="Calibri"/>
              </a:rPr>
              <a:t>named</a:t>
            </a:r>
            <a:r>
              <a:rPr sz="1000" i="1" spc="-30" dirty="0">
                <a:solidFill>
                  <a:prstClr val="black"/>
                </a:solidFill>
                <a:latin typeface="Aptos (Body)"/>
                <a:cs typeface="Calibri"/>
              </a:rPr>
              <a:t> </a:t>
            </a:r>
            <a:r>
              <a:rPr sz="1000" i="1" dirty="0">
                <a:solidFill>
                  <a:prstClr val="black"/>
                </a:solidFill>
                <a:latin typeface="Aptos (Body)"/>
                <a:cs typeface="Calibri"/>
              </a:rPr>
              <a:t>as</a:t>
            </a:r>
            <a:r>
              <a:rPr sz="1000" i="1" spc="-15" dirty="0">
                <a:solidFill>
                  <a:prstClr val="black"/>
                </a:solidFill>
                <a:latin typeface="Aptos (Body)"/>
                <a:cs typeface="Calibri"/>
              </a:rPr>
              <a:t> </a:t>
            </a:r>
            <a:r>
              <a:rPr sz="1000" i="1" dirty="0">
                <a:solidFill>
                  <a:prstClr val="black"/>
                </a:solidFill>
                <a:latin typeface="Aptos (Body)"/>
                <a:cs typeface="Calibri"/>
              </a:rPr>
              <a:t>Promoter</a:t>
            </a:r>
            <a:r>
              <a:rPr sz="1000" i="1" spc="-65" dirty="0">
                <a:solidFill>
                  <a:prstClr val="black"/>
                </a:solidFill>
                <a:latin typeface="Aptos (Body)"/>
                <a:cs typeface="Calibri"/>
              </a:rPr>
              <a:t> </a:t>
            </a:r>
            <a:r>
              <a:rPr sz="1000" i="1" dirty="0">
                <a:solidFill>
                  <a:prstClr val="black"/>
                </a:solidFill>
                <a:latin typeface="Aptos (Body)"/>
                <a:cs typeface="Calibri"/>
              </a:rPr>
              <a:t>and</a:t>
            </a:r>
            <a:r>
              <a:rPr sz="1000" i="1" spc="-20" dirty="0">
                <a:solidFill>
                  <a:prstClr val="black"/>
                </a:solidFill>
                <a:latin typeface="Aptos (Body)"/>
                <a:cs typeface="Calibri"/>
              </a:rPr>
              <a:t> </a:t>
            </a:r>
            <a:r>
              <a:rPr sz="1000" i="1" dirty="0">
                <a:solidFill>
                  <a:prstClr val="black"/>
                </a:solidFill>
                <a:latin typeface="Aptos (Body)"/>
                <a:cs typeface="Calibri"/>
              </a:rPr>
              <a:t>Promoter</a:t>
            </a:r>
            <a:r>
              <a:rPr sz="1000" i="1" spc="-65" dirty="0">
                <a:solidFill>
                  <a:prstClr val="black"/>
                </a:solidFill>
                <a:latin typeface="Aptos (Body)"/>
                <a:cs typeface="Calibri"/>
              </a:rPr>
              <a:t> </a:t>
            </a:r>
            <a:r>
              <a:rPr sz="1000" i="1" dirty="0">
                <a:solidFill>
                  <a:prstClr val="black"/>
                </a:solidFill>
                <a:latin typeface="Aptos (Body)"/>
                <a:cs typeface="Calibri"/>
              </a:rPr>
              <a:t>Group</a:t>
            </a:r>
            <a:r>
              <a:rPr sz="1000" i="1" spc="-35" dirty="0">
                <a:solidFill>
                  <a:prstClr val="black"/>
                </a:solidFill>
                <a:latin typeface="Aptos (Body)"/>
                <a:cs typeface="Calibri"/>
              </a:rPr>
              <a:t> </a:t>
            </a:r>
            <a:r>
              <a:rPr sz="1000" i="1" dirty="0">
                <a:solidFill>
                  <a:prstClr val="black"/>
                </a:solidFill>
                <a:latin typeface="Aptos (Body)"/>
                <a:cs typeface="Calibri"/>
              </a:rPr>
              <a:t>in</a:t>
            </a:r>
            <a:r>
              <a:rPr sz="1000" i="1" spc="-35" dirty="0">
                <a:solidFill>
                  <a:prstClr val="black"/>
                </a:solidFill>
                <a:latin typeface="Aptos (Body)"/>
                <a:cs typeface="Calibri"/>
              </a:rPr>
              <a:t> </a:t>
            </a:r>
            <a:r>
              <a:rPr sz="1000" i="1" dirty="0">
                <a:solidFill>
                  <a:prstClr val="black"/>
                </a:solidFill>
                <a:latin typeface="Aptos (Body)"/>
                <a:cs typeface="Calibri"/>
              </a:rPr>
              <a:t>its</a:t>
            </a:r>
            <a:r>
              <a:rPr sz="1000" i="1" spc="-20" dirty="0">
                <a:solidFill>
                  <a:prstClr val="black"/>
                </a:solidFill>
                <a:latin typeface="Aptos (Body)"/>
                <a:cs typeface="Calibri"/>
              </a:rPr>
              <a:t> </a:t>
            </a:r>
            <a:r>
              <a:rPr sz="1000" i="1" dirty="0">
                <a:solidFill>
                  <a:prstClr val="black"/>
                </a:solidFill>
                <a:latin typeface="Aptos (Body)"/>
                <a:cs typeface="Calibri"/>
              </a:rPr>
              <a:t>internal</a:t>
            </a:r>
            <a:r>
              <a:rPr sz="1000" i="1" spc="-35" dirty="0">
                <a:solidFill>
                  <a:prstClr val="black"/>
                </a:solidFill>
                <a:latin typeface="Aptos (Body)"/>
                <a:cs typeface="Calibri"/>
              </a:rPr>
              <a:t> </a:t>
            </a:r>
            <a:r>
              <a:rPr sz="1000" i="1" spc="-10" dirty="0">
                <a:solidFill>
                  <a:prstClr val="black"/>
                </a:solidFill>
                <a:latin typeface="Aptos (Body)"/>
                <a:cs typeface="Calibri"/>
              </a:rPr>
              <a:t>database</a:t>
            </a:r>
            <a:endParaRPr sz="1000" dirty="0">
              <a:solidFill>
                <a:prstClr val="black"/>
              </a:solidFill>
              <a:latin typeface="Aptos (Body)"/>
              <a:cs typeface="Calibri"/>
            </a:endParaRPr>
          </a:p>
        </p:txBody>
      </p:sp>
      <p:sp>
        <p:nvSpPr>
          <p:cNvPr id="27" name="object 6">
            <a:extLst>
              <a:ext uri="{FF2B5EF4-FFF2-40B4-BE49-F238E27FC236}">
                <a16:creationId xmlns:a16="http://schemas.microsoft.com/office/drawing/2014/main" id="{6186D062-B469-EC68-8E90-8ACD1F54FF3C}"/>
              </a:ext>
            </a:extLst>
          </p:cNvPr>
          <p:cNvSpPr txBox="1"/>
          <p:nvPr/>
        </p:nvSpPr>
        <p:spPr>
          <a:xfrm>
            <a:off x="339851" y="1179862"/>
            <a:ext cx="1188720" cy="939360"/>
          </a:xfrm>
          <a:prstGeom prst="rect">
            <a:avLst/>
          </a:prstGeom>
          <a:solidFill>
            <a:srgbClr val="F1F2F2"/>
          </a:solidFill>
          <a:ln w="6350">
            <a:noFill/>
          </a:ln>
        </p:spPr>
        <p:txBody>
          <a:bodyPr vert="horz" wrap="square" lIns="72000" tIns="76835" rIns="72000" bIns="0" rtlCol="0" anchor="ctr" anchorCtr="0">
            <a:spAutoFit/>
          </a:bodyPr>
          <a:lstStyle/>
          <a:p>
            <a:pPr algn="ctr">
              <a:spcBef>
                <a:spcPts val="605"/>
              </a:spcBef>
              <a:defRPr/>
            </a:pPr>
            <a:br>
              <a:rPr lang="en-IN" sz="1200" b="1" dirty="0">
                <a:solidFill>
                  <a:prstClr val="black"/>
                </a:solidFill>
                <a:latin typeface="Aptos" panose="020B0004020202020204" pitchFamily="34" charset="0"/>
                <a:cs typeface="Times New Roman"/>
              </a:rPr>
            </a:br>
            <a:r>
              <a:rPr lang="en-IN" sz="1200" b="1" dirty="0">
                <a:solidFill>
                  <a:prstClr val="black"/>
                </a:solidFill>
                <a:latin typeface="Aptos" panose="020B0004020202020204" pitchFamily="34" charset="0"/>
                <a:cs typeface="Times New Roman"/>
              </a:rPr>
              <a:t>Identification of Promoters</a:t>
            </a:r>
            <a:br>
              <a:rPr lang="en-IN" sz="1200" b="1" dirty="0">
                <a:solidFill>
                  <a:prstClr val="black"/>
                </a:solidFill>
                <a:latin typeface="Aptos" panose="020B0004020202020204" pitchFamily="34" charset="0"/>
                <a:cs typeface="Times New Roman"/>
              </a:rPr>
            </a:br>
            <a:endParaRPr lang="en-IN" sz="700" b="1" dirty="0">
              <a:solidFill>
                <a:prstClr val="black"/>
              </a:solidFill>
              <a:latin typeface="Aptos" panose="020B0004020202020204" pitchFamily="34" charset="0"/>
              <a:cs typeface="Times New Roman"/>
            </a:endParaRPr>
          </a:p>
          <a:p>
            <a:pPr algn="ctr">
              <a:spcBef>
                <a:spcPts val="605"/>
              </a:spcBef>
              <a:defRPr/>
            </a:pPr>
            <a:endParaRPr lang="en-IN" sz="700" b="1" dirty="0">
              <a:solidFill>
                <a:prstClr val="black"/>
              </a:solidFill>
              <a:latin typeface="Aptos" panose="020B0004020202020204" pitchFamily="34" charset="0"/>
              <a:cs typeface="Times New Roman"/>
            </a:endParaRPr>
          </a:p>
        </p:txBody>
      </p:sp>
      <p:sp>
        <p:nvSpPr>
          <p:cNvPr id="31" name="object 7">
            <a:extLst>
              <a:ext uri="{FF2B5EF4-FFF2-40B4-BE49-F238E27FC236}">
                <a16:creationId xmlns:a16="http://schemas.microsoft.com/office/drawing/2014/main" id="{1C0A25B9-9C60-A607-F3E7-535DA1CC448A}"/>
              </a:ext>
            </a:extLst>
          </p:cNvPr>
          <p:cNvSpPr txBox="1"/>
          <p:nvPr/>
        </p:nvSpPr>
        <p:spPr>
          <a:xfrm>
            <a:off x="1626106" y="1179892"/>
            <a:ext cx="10246360" cy="893193"/>
          </a:xfrm>
          <a:prstGeom prst="rect">
            <a:avLst/>
          </a:prstGeom>
          <a:ln w="6350">
            <a:noFill/>
          </a:ln>
        </p:spPr>
        <p:txBody>
          <a:bodyPr vert="horz" wrap="square" lIns="0" tIns="51435" rIns="0" bIns="0" rtlCol="0">
            <a:spAutoFit/>
          </a:bodyPr>
          <a:lstStyle/>
          <a:p>
            <a:pPr marL="263525" indent="-172720">
              <a:buFont typeface="Arial"/>
              <a:buChar char="•"/>
              <a:tabLst>
                <a:tab pos="263525" algn="l"/>
              </a:tabLst>
              <a:defRPr/>
            </a:pPr>
            <a:r>
              <a:rPr sz="1200" spc="-10" dirty="0">
                <a:solidFill>
                  <a:prstClr val="black"/>
                </a:solidFill>
                <a:latin typeface="Aptos (Body)"/>
                <a:cs typeface="Calibri"/>
              </a:rPr>
              <a:t>Identification</a:t>
            </a:r>
            <a:r>
              <a:rPr lang="en-IN" sz="1200" spc="-10" dirty="0">
                <a:solidFill>
                  <a:prstClr val="black"/>
                </a:solidFill>
                <a:latin typeface="Aptos (Body)"/>
                <a:cs typeface="Calibri"/>
              </a:rPr>
              <a:t> of Promoter</a:t>
            </a:r>
            <a:r>
              <a:rPr sz="1200" spc="-25" dirty="0">
                <a:solidFill>
                  <a:prstClr val="black"/>
                </a:solidFill>
                <a:latin typeface="Aptos (Body)"/>
                <a:cs typeface="Calibri"/>
              </a:rPr>
              <a:t> </a:t>
            </a:r>
            <a:r>
              <a:rPr sz="1200" dirty="0">
                <a:solidFill>
                  <a:prstClr val="black"/>
                </a:solidFill>
                <a:latin typeface="Aptos (Body)"/>
                <a:cs typeface="Calibri"/>
              </a:rPr>
              <a:t>is</a:t>
            </a:r>
            <a:r>
              <a:rPr sz="1200" spc="10" dirty="0">
                <a:solidFill>
                  <a:prstClr val="black"/>
                </a:solidFill>
                <a:latin typeface="Aptos (Body)"/>
                <a:cs typeface="Calibri"/>
              </a:rPr>
              <a:t> </a:t>
            </a:r>
            <a:r>
              <a:rPr sz="1200" dirty="0">
                <a:solidFill>
                  <a:prstClr val="black"/>
                </a:solidFill>
                <a:latin typeface="Aptos (Body)"/>
                <a:cs typeface="Calibri"/>
              </a:rPr>
              <a:t>a</a:t>
            </a:r>
            <a:r>
              <a:rPr sz="1200" spc="10" dirty="0">
                <a:solidFill>
                  <a:prstClr val="black"/>
                </a:solidFill>
                <a:latin typeface="Aptos (Body)"/>
                <a:cs typeface="Calibri"/>
              </a:rPr>
              <a:t> </a:t>
            </a:r>
            <a:r>
              <a:rPr sz="1200" dirty="0">
                <a:solidFill>
                  <a:prstClr val="black"/>
                </a:solidFill>
                <a:latin typeface="Aptos (Body)"/>
                <a:cs typeface="Calibri"/>
              </a:rPr>
              <a:t>control</a:t>
            </a:r>
            <a:r>
              <a:rPr sz="1200" spc="-10" dirty="0">
                <a:solidFill>
                  <a:prstClr val="black"/>
                </a:solidFill>
                <a:latin typeface="Aptos (Body)"/>
                <a:cs typeface="Calibri"/>
              </a:rPr>
              <a:t> </a:t>
            </a:r>
            <a:r>
              <a:rPr sz="1200" dirty="0">
                <a:solidFill>
                  <a:prstClr val="black"/>
                </a:solidFill>
                <a:latin typeface="Aptos (Body)"/>
                <a:cs typeface="Calibri"/>
              </a:rPr>
              <a:t>based</a:t>
            </a:r>
            <a:r>
              <a:rPr sz="1200" spc="-5" dirty="0">
                <a:solidFill>
                  <a:prstClr val="black"/>
                </a:solidFill>
                <a:latin typeface="Aptos (Body)"/>
                <a:cs typeface="Calibri"/>
              </a:rPr>
              <a:t> </a:t>
            </a:r>
            <a:r>
              <a:rPr sz="1200" spc="-20" dirty="0">
                <a:solidFill>
                  <a:prstClr val="black"/>
                </a:solidFill>
                <a:latin typeface="Aptos (Body)"/>
                <a:cs typeface="Calibri"/>
              </a:rPr>
              <a:t>test</a:t>
            </a:r>
            <a:endParaRPr sz="1200" dirty="0">
              <a:solidFill>
                <a:prstClr val="black"/>
              </a:solidFill>
              <a:latin typeface="Aptos (Body)"/>
              <a:cs typeface="Calibri"/>
            </a:endParaRPr>
          </a:p>
          <a:p>
            <a:pPr marL="263525" indent="-172720">
              <a:spcBef>
                <a:spcPts val="395"/>
              </a:spcBef>
              <a:buFont typeface="Arial"/>
              <a:buChar char="•"/>
              <a:tabLst>
                <a:tab pos="263525" algn="l"/>
              </a:tabLst>
              <a:defRPr/>
            </a:pPr>
            <a:r>
              <a:rPr lang="en-US" sz="1200" dirty="0">
                <a:solidFill>
                  <a:prstClr val="black"/>
                </a:solidFill>
                <a:latin typeface="Aptos (Body)"/>
                <a:cs typeface="Calibri"/>
              </a:rPr>
              <a:t>Promoters include persons in control of the issuer, those named in the offer document or annual return, and individuals whose advice or instructions guide the board’s actions (excluding persons in professional capacity).</a:t>
            </a:r>
          </a:p>
          <a:p>
            <a:pPr marL="263525" indent="-172720">
              <a:spcBef>
                <a:spcPts val="395"/>
              </a:spcBef>
              <a:buFont typeface="Arial"/>
              <a:buChar char="•"/>
              <a:tabLst>
                <a:tab pos="263525" algn="l"/>
              </a:tabLst>
              <a:defRPr/>
            </a:pPr>
            <a:r>
              <a:rPr lang="en-US" sz="1200" spc="-20" dirty="0">
                <a:solidFill>
                  <a:prstClr val="black"/>
                </a:solidFill>
                <a:latin typeface="Aptos (Body)"/>
                <a:cs typeface="Calibri"/>
              </a:rPr>
              <a:t>Any close relative of a promoter, if appointed as a director, KMP/SMP and holds more than 10% shareholding will be defined as a promoter.</a:t>
            </a:r>
            <a:endParaRPr lang="en-IN" sz="1200" spc="-20" dirty="0">
              <a:solidFill>
                <a:prstClr val="black"/>
              </a:solidFill>
              <a:latin typeface="Aptos (Body)"/>
              <a:cs typeface="Calibri"/>
            </a:endParaRPr>
          </a:p>
        </p:txBody>
      </p:sp>
      <p:sp>
        <p:nvSpPr>
          <p:cNvPr id="35" name="object 8">
            <a:extLst>
              <a:ext uri="{FF2B5EF4-FFF2-40B4-BE49-F238E27FC236}">
                <a16:creationId xmlns:a16="http://schemas.microsoft.com/office/drawing/2014/main" id="{C424B0E8-1D2F-F546-4F01-1E66096DBB36}"/>
              </a:ext>
            </a:extLst>
          </p:cNvPr>
          <p:cNvSpPr txBox="1"/>
          <p:nvPr/>
        </p:nvSpPr>
        <p:spPr>
          <a:xfrm>
            <a:off x="339852" y="2169678"/>
            <a:ext cx="1188720" cy="1292662"/>
          </a:xfrm>
          <a:prstGeom prst="rect">
            <a:avLst/>
          </a:prstGeom>
          <a:solidFill>
            <a:srgbClr val="F1F2F2"/>
          </a:solidFill>
          <a:ln w="6350">
            <a:noFill/>
          </a:ln>
        </p:spPr>
        <p:txBody>
          <a:bodyPr vert="horz" wrap="square" lIns="72000" tIns="0" rIns="0" bIns="0" rtlCol="0">
            <a:spAutoFit/>
          </a:bodyPr>
          <a:lstStyle/>
          <a:p>
            <a:pPr>
              <a:spcBef>
                <a:spcPts val="760"/>
              </a:spcBef>
              <a:defRPr/>
            </a:pPr>
            <a:endParaRPr sz="1100" dirty="0">
              <a:solidFill>
                <a:prstClr val="black"/>
              </a:solidFill>
              <a:latin typeface="Times New Roman"/>
              <a:cs typeface="Times New Roman"/>
            </a:endParaRPr>
          </a:p>
          <a:p>
            <a:pPr marR="187960" indent="-73660" algn="ctr">
              <a:spcBef>
                <a:spcPts val="605"/>
              </a:spcBef>
              <a:defRPr/>
            </a:pPr>
            <a:br>
              <a:rPr lang="en-US" sz="1200" b="1" dirty="0">
                <a:solidFill>
                  <a:prstClr val="black"/>
                </a:solidFill>
                <a:latin typeface="Aptos" panose="020B0004020202020204" pitchFamily="34" charset="0"/>
                <a:cs typeface="Times New Roman"/>
              </a:rPr>
            </a:br>
            <a:r>
              <a:rPr sz="1200" b="1" dirty="0">
                <a:solidFill>
                  <a:prstClr val="black"/>
                </a:solidFill>
                <a:latin typeface="Aptos" panose="020B0004020202020204" pitchFamily="34" charset="0"/>
                <a:cs typeface="Times New Roman"/>
              </a:rPr>
              <a:t>Key Promoter Disclosures</a:t>
            </a:r>
            <a:endParaRPr lang="en-IN" sz="1100" dirty="0">
              <a:solidFill>
                <a:prstClr val="black"/>
              </a:solidFill>
              <a:latin typeface="Aptos Display" panose="02110004020202020204"/>
              <a:cs typeface="Calibri"/>
            </a:endParaRPr>
          </a:p>
          <a:p>
            <a:pPr marL="264795" marR="187960" indent="-73660">
              <a:defRPr/>
            </a:pPr>
            <a:br>
              <a:rPr lang="en-US" sz="900" dirty="0">
                <a:solidFill>
                  <a:prstClr val="black"/>
                </a:solidFill>
                <a:latin typeface="Aptos Display" panose="02110004020202020204"/>
                <a:cs typeface="Calibri"/>
              </a:rPr>
            </a:br>
            <a:endParaRPr sz="1100" dirty="0">
              <a:solidFill>
                <a:prstClr val="black"/>
              </a:solidFill>
              <a:latin typeface="Aptos Display" panose="02110004020202020204"/>
              <a:cs typeface="Calibri"/>
            </a:endParaRPr>
          </a:p>
        </p:txBody>
      </p:sp>
      <p:sp>
        <p:nvSpPr>
          <p:cNvPr id="36" name="object 9">
            <a:extLst>
              <a:ext uri="{FF2B5EF4-FFF2-40B4-BE49-F238E27FC236}">
                <a16:creationId xmlns:a16="http://schemas.microsoft.com/office/drawing/2014/main" id="{A7934958-3ED8-8F99-37C2-42D6B4AB5789}"/>
              </a:ext>
            </a:extLst>
          </p:cNvPr>
          <p:cNvSpPr txBox="1"/>
          <p:nvPr/>
        </p:nvSpPr>
        <p:spPr>
          <a:xfrm>
            <a:off x="1626107" y="2179212"/>
            <a:ext cx="10021607" cy="1193916"/>
          </a:xfrm>
          <a:prstGeom prst="rect">
            <a:avLst/>
          </a:prstGeom>
          <a:ln w="6350">
            <a:noFill/>
          </a:ln>
        </p:spPr>
        <p:txBody>
          <a:bodyPr vert="horz" wrap="square" lIns="0" tIns="64769" rIns="0" bIns="0" rtlCol="0">
            <a:spAutoFit/>
          </a:bodyPr>
          <a:lstStyle/>
          <a:p>
            <a:pPr marL="263525" indent="-172720">
              <a:spcBef>
                <a:spcPts val="509"/>
              </a:spcBef>
              <a:buFont typeface="Arial"/>
              <a:buChar char="•"/>
              <a:tabLst>
                <a:tab pos="263525" algn="l"/>
              </a:tabLst>
              <a:defRPr/>
            </a:pPr>
            <a:r>
              <a:rPr sz="1200" dirty="0">
                <a:solidFill>
                  <a:prstClr val="black"/>
                </a:solidFill>
                <a:latin typeface="Aptos (Body)"/>
                <a:cs typeface="Calibri"/>
              </a:rPr>
              <a:t>Brief Profile</a:t>
            </a:r>
            <a:r>
              <a:rPr sz="1200" spc="-35" dirty="0">
                <a:solidFill>
                  <a:prstClr val="black"/>
                </a:solidFill>
                <a:latin typeface="Aptos (Body)"/>
                <a:cs typeface="Calibri"/>
              </a:rPr>
              <a:t> </a:t>
            </a:r>
            <a:r>
              <a:rPr sz="1200" dirty="0">
                <a:solidFill>
                  <a:prstClr val="black"/>
                </a:solidFill>
                <a:latin typeface="Aptos (Body)"/>
                <a:cs typeface="Calibri"/>
              </a:rPr>
              <a:t>covering</a:t>
            </a:r>
            <a:r>
              <a:rPr sz="1200" spc="-20" dirty="0">
                <a:solidFill>
                  <a:prstClr val="black"/>
                </a:solidFill>
                <a:latin typeface="Aptos (Body)"/>
                <a:cs typeface="Calibri"/>
              </a:rPr>
              <a:t> </a:t>
            </a:r>
            <a:r>
              <a:rPr sz="1200" dirty="0">
                <a:solidFill>
                  <a:prstClr val="black"/>
                </a:solidFill>
                <a:latin typeface="Aptos (Body)"/>
                <a:cs typeface="Calibri"/>
              </a:rPr>
              <a:t>history</a:t>
            </a:r>
            <a:r>
              <a:rPr sz="1200" spc="-35" dirty="0">
                <a:solidFill>
                  <a:prstClr val="black"/>
                </a:solidFill>
                <a:latin typeface="Aptos (Body)"/>
                <a:cs typeface="Calibri"/>
              </a:rPr>
              <a:t> </a:t>
            </a:r>
            <a:r>
              <a:rPr sz="1200" dirty="0">
                <a:solidFill>
                  <a:prstClr val="black"/>
                </a:solidFill>
                <a:latin typeface="Aptos (Body)"/>
                <a:cs typeface="Calibri"/>
              </a:rPr>
              <a:t>and track</a:t>
            </a:r>
            <a:r>
              <a:rPr sz="1200" spc="-25" dirty="0">
                <a:solidFill>
                  <a:prstClr val="black"/>
                </a:solidFill>
                <a:latin typeface="Aptos (Body)"/>
                <a:cs typeface="Calibri"/>
              </a:rPr>
              <a:t> </a:t>
            </a:r>
            <a:r>
              <a:rPr sz="1200" spc="-10" dirty="0">
                <a:solidFill>
                  <a:prstClr val="black"/>
                </a:solidFill>
                <a:latin typeface="Aptos (Body)"/>
                <a:cs typeface="Calibri"/>
              </a:rPr>
              <a:t>record</a:t>
            </a:r>
            <a:endParaRPr sz="1200" dirty="0">
              <a:solidFill>
                <a:prstClr val="black"/>
              </a:solidFill>
              <a:latin typeface="Aptos (Body)"/>
              <a:cs typeface="Calibri"/>
            </a:endParaRPr>
          </a:p>
          <a:p>
            <a:pPr marL="263525" indent="-172720">
              <a:spcBef>
                <a:spcPts val="395"/>
              </a:spcBef>
              <a:buFont typeface="Arial"/>
              <a:buChar char="•"/>
              <a:tabLst>
                <a:tab pos="263525" algn="l"/>
              </a:tabLst>
              <a:defRPr/>
            </a:pPr>
            <a:r>
              <a:rPr sz="1200" spc="-10" dirty="0">
                <a:solidFill>
                  <a:prstClr val="black"/>
                </a:solidFill>
                <a:latin typeface="Aptos (Body)"/>
                <a:cs typeface="Calibri"/>
              </a:rPr>
              <a:t>Build-</a:t>
            </a:r>
            <a:r>
              <a:rPr sz="1200" dirty="0">
                <a:solidFill>
                  <a:prstClr val="black"/>
                </a:solidFill>
                <a:latin typeface="Aptos (Body)"/>
                <a:cs typeface="Calibri"/>
              </a:rPr>
              <a:t>up</a:t>
            </a:r>
            <a:r>
              <a:rPr sz="1200" spc="-10" dirty="0">
                <a:solidFill>
                  <a:prstClr val="black"/>
                </a:solidFill>
                <a:latin typeface="Aptos (Body)"/>
                <a:cs typeface="Calibri"/>
              </a:rPr>
              <a:t> </a:t>
            </a:r>
            <a:r>
              <a:rPr sz="1200" dirty="0">
                <a:solidFill>
                  <a:prstClr val="black"/>
                </a:solidFill>
                <a:latin typeface="Aptos (Body)"/>
                <a:cs typeface="Calibri"/>
              </a:rPr>
              <a:t>of</a:t>
            </a:r>
            <a:r>
              <a:rPr sz="1200" spc="-5" dirty="0">
                <a:solidFill>
                  <a:prstClr val="black"/>
                </a:solidFill>
                <a:latin typeface="Aptos (Body)"/>
                <a:cs typeface="Calibri"/>
              </a:rPr>
              <a:t> </a:t>
            </a:r>
            <a:r>
              <a:rPr sz="1200" dirty="0">
                <a:solidFill>
                  <a:prstClr val="black"/>
                </a:solidFill>
                <a:latin typeface="Aptos (Body)"/>
                <a:cs typeface="Calibri"/>
              </a:rPr>
              <a:t>shareholding</a:t>
            </a:r>
            <a:r>
              <a:rPr sz="1200" spc="-25" dirty="0">
                <a:solidFill>
                  <a:prstClr val="black"/>
                </a:solidFill>
                <a:latin typeface="Aptos (Body)"/>
                <a:cs typeface="Calibri"/>
              </a:rPr>
              <a:t> </a:t>
            </a:r>
            <a:r>
              <a:rPr sz="1200" dirty="0">
                <a:solidFill>
                  <a:prstClr val="black"/>
                </a:solidFill>
                <a:latin typeface="Aptos (Body)"/>
                <a:cs typeface="Calibri"/>
              </a:rPr>
              <a:t>in</a:t>
            </a:r>
            <a:r>
              <a:rPr sz="1200" spc="5" dirty="0">
                <a:solidFill>
                  <a:prstClr val="black"/>
                </a:solidFill>
                <a:latin typeface="Aptos (Body)"/>
                <a:cs typeface="Calibri"/>
              </a:rPr>
              <a:t> </a:t>
            </a:r>
            <a:r>
              <a:rPr sz="1200" dirty="0">
                <a:solidFill>
                  <a:prstClr val="black"/>
                </a:solidFill>
                <a:latin typeface="Aptos (Body)"/>
                <a:cs typeface="Calibri"/>
              </a:rPr>
              <a:t>the </a:t>
            </a:r>
            <a:r>
              <a:rPr sz="1200" spc="-10" dirty="0">
                <a:solidFill>
                  <a:prstClr val="black"/>
                </a:solidFill>
                <a:latin typeface="Aptos (Body)"/>
                <a:cs typeface="Calibri"/>
              </a:rPr>
              <a:t>issuer</a:t>
            </a:r>
            <a:endParaRPr sz="1200" dirty="0">
              <a:solidFill>
                <a:prstClr val="black"/>
              </a:solidFill>
              <a:latin typeface="Aptos (Body)"/>
              <a:cs typeface="Calibri"/>
            </a:endParaRPr>
          </a:p>
          <a:p>
            <a:pPr marL="263525" indent="-172720">
              <a:spcBef>
                <a:spcPts val="400"/>
              </a:spcBef>
              <a:buFont typeface="Arial"/>
              <a:buChar char="•"/>
              <a:tabLst>
                <a:tab pos="263525" algn="l"/>
              </a:tabLst>
              <a:defRPr/>
            </a:pPr>
            <a:r>
              <a:rPr sz="1200" dirty="0">
                <a:solidFill>
                  <a:prstClr val="black"/>
                </a:solidFill>
                <a:latin typeface="Aptos (Body)"/>
                <a:cs typeface="Calibri"/>
              </a:rPr>
              <a:t>Average</a:t>
            </a:r>
            <a:r>
              <a:rPr sz="1200" spc="-15" dirty="0">
                <a:solidFill>
                  <a:prstClr val="black"/>
                </a:solidFill>
                <a:latin typeface="Aptos (Body)"/>
                <a:cs typeface="Calibri"/>
              </a:rPr>
              <a:t> </a:t>
            </a:r>
            <a:r>
              <a:rPr sz="1200" dirty="0">
                <a:solidFill>
                  <a:prstClr val="black"/>
                </a:solidFill>
                <a:latin typeface="Aptos (Body)"/>
                <a:cs typeface="Calibri"/>
              </a:rPr>
              <a:t>cost</a:t>
            </a:r>
            <a:r>
              <a:rPr sz="1200" spc="-35" dirty="0">
                <a:solidFill>
                  <a:prstClr val="black"/>
                </a:solidFill>
                <a:latin typeface="Aptos (Body)"/>
                <a:cs typeface="Calibri"/>
              </a:rPr>
              <a:t> </a:t>
            </a:r>
            <a:r>
              <a:rPr sz="1200" dirty="0">
                <a:solidFill>
                  <a:prstClr val="black"/>
                </a:solidFill>
                <a:latin typeface="Aptos (Body)"/>
                <a:cs typeface="Calibri"/>
              </a:rPr>
              <a:t>of</a:t>
            </a:r>
            <a:r>
              <a:rPr sz="1200" spc="-10" dirty="0">
                <a:solidFill>
                  <a:prstClr val="black"/>
                </a:solidFill>
                <a:latin typeface="Aptos (Body)"/>
                <a:cs typeface="Calibri"/>
              </a:rPr>
              <a:t> </a:t>
            </a:r>
            <a:r>
              <a:rPr sz="1200" dirty="0">
                <a:solidFill>
                  <a:prstClr val="black"/>
                </a:solidFill>
                <a:latin typeface="Aptos (Body)"/>
                <a:cs typeface="Calibri"/>
              </a:rPr>
              <a:t>acquisition</a:t>
            </a:r>
            <a:r>
              <a:rPr sz="1200" spc="-40" dirty="0">
                <a:solidFill>
                  <a:prstClr val="black"/>
                </a:solidFill>
                <a:latin typeface="Aptos (Body)"/>
                <a:cs typeface="Calibri"/>
              </a:rPr>
              <a:t> </a:t>
            </a:r>
            <a:r>
              <a:rPr sz="1200" dirty="0">
                <a:solidFill>
                  <a:prstClr val="black"/>
                </a:solidFill>
                <a:latin typeface="Aptos (Body)"/>
                <a:cs typeface="Calibri"/>
              </a:rPr>
              <a:t>of</a:t>
            </a:r>
            <a:r>
              <a:rPr sz="1200" spc="-15" dirty="0">
                <a:solidFill>
                  <a:prstClr val="black"/>
                </a:solidFill>
                <a:latin typeface="Aptos (Body)"/>
                <a:cs typeface="Calibri"/>
              </a:rPr>
              <a:t> </a:t>
            </a:r>
            <a:r>
              <a:rPr sz="1200" dirty="0">
                <a:solidFill>
                  <a:prstClr val="black"/>
                </a:solidFill>
                <a:latin typeface="Aptos (Body)"/>
                <a:cs typeface="Calibri"/>
              </a:rPr>
              <a:t>shares</a:t>
            </a:r>
            <a:r>
              <a:rPr sz="1200" spc="-20" dirty="0">
                <a:solidFill>
                  <a:prstClr val="black"/>
                </a:solidFill>
                <a:latin typeface="Aptos (Body)"/>
                <a:cs typeface="Calibri"/>
              </a:rPr>
              <a:t> </a:t>
            </a:r>
            <a:r>
              <a:rPr sz="1200" dirty="0">
                <a:solidFill>
                  <a:prstClr val="black"/>
                </a:solidFill>
                <a:latin typeface="Aptos (Body)"/>
                <a:cs typeface="Calibri"/>
              </a:rPr>
              <a:t>in</a:t>
            </a:r>
            <a:r>
              <a:rPr sz="1200" spc="-5" dirty="0">
                <a:solidFill>
                  <a:prstClr val="black"/>
                </a:solidFill>
                <a:latin typeface="Aptos (Body)"/>
                <a:cs typeface="Calibri"/>
              </a:rPr>
              <a:t> </a:t>
            </a:r>
            <a:r>
              <a:rPr sz="1200" dirty="0">
                <a:solidFill>
                  <a:prstClr val="black"/>
                </a:solidFill>
                <a:latin typeface="Aptos (Body)"/>
                <a:cs typeface="Calibri"/>
              </a:rPr>
              <a:t>the</a:t>
            </a:r>
            <a:r>
              <a:rPr sz="1200" spc="-25" dirty="0">
                <a:solidFill>
                  <a:prstClr val="black"/>
                </a:solidFill>
                <a:latin typeface="Aptos (Body)"/>
                <a:cs typeface="Calibri"/>
              </a:rPr>
              <a:t> </a:t>
            </a:r>
            <a:r>
              <a:rPr sz="1200" spc="-10" dirty="0">
                <a:solidFill>
                  <a:prstClr val="black"/>
                </a:solidFill>
                <a:latin typeface="Aptos (Body)"/>
                <a:cs typeface="Calibri"/>
              </a:rPr>
              <a:t>issuer</a:t>
            </a:r>
            <a:endParaRPr sz="1200" dirty="0">
              <a:solidFill>
                <a:prstClr val="black"/>
              </a:solidFill>
              <a:latin typeface="Aptos (Body)"/>
              <a:cs typeface="Calibri"/>
            </a:endParaRPr>
          </a:p>
          <a:p>
            <a:pPr marL="263525" indent="-172720">
              <a:spcBef>
                <a:spcPts val="405"/>
              </a:spcBef>
              <a:buFont typeface="Arial"/>
              <a:buChar char="•"/>
              <a:tabLst>
                <a:tab pos="263525" algn="l"/>
              </a:tabLst>
              <a:defRPr/>
            </a:pPr>
            <a:r>
              <a:rPr sz="1200" dirty="0">
                <a:solidFill>
                  <a:prstClr val="black"/>
                </a:solidFill>
                <a:latin typeface="Aptos (Body)"/>
                <a:cs typeface="Calibri"/>
              </a:rPr>
              <a:t>Outstanding</a:t>
            </a:r>
            <a:r>
              <a:rPr sz="1200" spc="-35" dirty="0">
                <a:solidFill>
                  <a:prstClr val="black"/>
                </a:solidFill>
                <a:latin typeface="Aptos (Body)"/>
                <a:cs typeface="Calibri"/>
              </a:rPr>
              <a:t> </a:t>
            </a:r>
            <a:r>
              <a:rPr sz="1200" dirty="0">
                <a:solidFill>
                  <a:prstClr val="black"/>
                </a:solidFill>
                <a:latin typeface="Aptos (Body)"/>
                <a:cs typeface="Calibri"/>
              </a:rPr>
              <a:t>litigations</a:t>
            </a:r>
            <a:r>
              <a:rPr sz="1200" spc="-45" dirty="0">
                <a:solidFill>
                  <a:prstClr val="black"/>
                </a:solidFill>
                <a:latin typeface="Aptos (Body)"/>
                <a:cs typeface="Calibri"/>
              </a:rPr>
              <a:t> </a:t>
            </a:r>
            <a:r>
              <a:rPr sz="1200" dirty="0">
                <a:solidFill>
                  <a:prstClr val="black"/>
                </a:solidFill>
                <a:latin typeface="Aptos (Body)"/>
                <a:cs typeface="Calibri"/>
              </a:rPr>
              <a:t>and</a:t>
            </a:r>
            <a:r>
              <a:rPr sz="1200" spc="-5" dirty="0">
                <a:solidFill>
                  <a:prstClr val="black"/>
                </a:solidFill>
                <a:latin typeface="Aptos (Body)"/>
                <a:cs typeface="Calibri"/>
              </a:rPr>
              <a:t> </a:t>
            </a:r>
            <a:r>
              <a:rPr sz="1200" dirty="0">
                <a:solidFill>
                  <a:prstClr val="black"/>
                </a:solidFill>
                <a:latin typeface="Aptos (Body)"/>
                <a:cs typeface="Calibri"/>
              </a:rPr>
              <a:t>statutory</a:t>
            </a:r>
            <a:r>
              <a:rPr sz="1200" spc="-30" dirty="0">
                <a:solidFill>
                  <a:prstClr val="black"/>
                </a:solidFill>
                <a:latin typeface="Aptos (Body)"/>
                <a:cs typeface="Calibri"/>
              </a:rPr>
              <a:t> </a:t>
            </a:r>
            <a:r>
              <a:rPr sz="1200" spc="-10" dirty="0">
                <a:solidFill>
                  <a:prstClr val="black"/>
                </a:solidFill>
                <a:latin typeface="Aptos (Body)"/>
                <a:cs typeface="Calibri"/>
              </a:rPr>
              <a:t>non-compliances</a:t>
            </a:r>
            <a:endParaRPr sz="1200" dirty="0">
              <a:solidFill>
                <a:prstClr val="black"/>
              </a:solidFill>
              <a:latin typeface="Aptos (Body)"/>
              <a:cs typeface="Calibri"/>
            </a:endParaRPr>
          </a:p>
          <a:p>
            <a:pPr marL="263525" indent="-172720">
              <a:spcBef>
                <a:spcPts val="400"/>
              </a:spcBef>
              <a:buFont typeface="Arial"/>
              <a:buChar char="•"/>
              <a:tabLst>
                <a:tab pos="263525" algn="l"/>
              </a:tabLst>
              <a:defRPr/>
            </a:pPr>
            <a:r>
              <a:rPr sz="1200" spc="-10" dirty="0">
                <a:solidFill>
                  <a:prstClr val="black"/>
                </a:solidFill>
                <a:latin typeface="Aptos (Body)"/>
                <a:cs typeface="Calibri"/>
              </a:rPr>
              <a:t>Declaration</a:t>
            </a:r>
            <a:r>
              <a:rPr sz="1200" spc="-30" dirty="0">
                <a:solidFill>
                  <a:prstClr val="black"/>
                </a:solidFill>
                <a:latin typeface="Aptos (Body)"/>
                <a:cs typeface="Calibri"/>
              </a:rPr>
              <a:t> </a:t>
            </a:r>
            <a:r>
              <a:rPr sz="1200" dirty="0">
                <a:solidFill>
                  <a:prstClr val="black"/>
                </a:solidFill>
                <a:latin typeface="Aptos (Body)"/>
                <a:cs typeface="Calibri"/>
              </a:rPr>
              <a:t>with</a:t>
            </a:r>
            <a:r>
              <a:rPr sz="1200" spc="-15" dirty="0">
                <a:solidFill>
                  <a:prstClr val="black"/>
                </a:solidFill>
                <a:latin typeface="Aptos (Body)"/>
                <a:cs typeface="Calibri"/>
              </a:rPr>
              <a:t> </a:t>
            </a:r>
            <a:r>
              <a:rPr sz="1200" dirty="0">
                <a:solidFill>
                  <a:prstClr val="black"/>
                </a:solidFill>
                <a:latin typeface="Aptos (Body)"/>
                <a:cs typeface="Calibri"/>
              </a:rPr>
              <a:t>PAN, Passport</a:t>
            </a:r>
            <a:r>
              <a:rPr sz="1200" spc="-40" dirty="0">
                <a:solidFill>
                  <a:prstClr val="black"/>
                </a:solidFill>
                <a:latin typeface="Aptos (Body)"/>
                <a:cs typeface="Calibri"/>
              </a:rPr>
              <a:t> </a:t>
            </a:r>
            <a:r>
              <a:rPr sz="1200" dirty="0">
                <a:solidFill>
                  <a:prstClr val="black"/>
                </a:solidFill>
                <a:latin typeface="Aptos (Body)"/>
                <a:cs typeface="Calibri"/>
              </a:rPr>
              <a:t>number</a:t>
            </a:r>
            <a:r>
              <a:rPr lang="en-US" sz="1200" dirty="0">
                <a:solidFill>
                  <a:prstClr val="black"/>
                </a:solidFill>
                <a:latin typeface="Aptos (Body)"/>
                <a:cs typeface="Calibri"/>
              </a:rPr>
              <a:t> and Bank Account number </a:t>
            </a:r>
            <a:r>
              <a:rPr sz="1200" dirty="0">
                <a:solidFill>
                  <a:prstClr val="black"/>
                </a:solidFill>
                <a:latin typeface="Aptos (Body)"/>
                <a:cs typeface="Calibri"/>
              </a:rPr>
              <a:t>to</a:t>
            </a:r>
            <a:r>
              <a:rPr sz="1200" spc="-10" dirty="0">
                <a:solidFill>
                  <a:prstClr val="black"/>
                </a:solidFill>
                <a:latin typeface="Aptos (Body)"/>
                <a:cs typeface="Calibri"/>
              </a:rPr>
              <a:t> </a:t>
            </a:r>
            <a:r>
              <a:rPr sz="1200" dirty="0">
                <a:solidFill>
                  <a:prstClr val="black"/>
                </a:solidFill>
                <a:latin typeface="Aptos (Body)"/>
                <a:cs typeface="Calibri"/>
              </a:rPr>
              <a:t>be submitted</a:t>
            </a:r>
            <a:r>
              <a:rPr sz="1200" spc="-45" dirty="0">
                <a:solidFill>
                  <a:prstClr val="black"/>
                </a:solidFill>
                <a:latin typeface="Aptos (Body)"/>
                <a:cs typeface="Calibri"/>
              </a:rPr>
              <a:t> </a:t>
            </a:r>
            <a:r>
              <a:rPr sz="1200" dirty="0">
                <a:solidFill>
                  <a:prstClr val="black"/>
                </a:solidFill>
                <a:latin typeface="Aptos (Body)"/>
                <a:cs typeface="Calibri"/>
              </a:rPr>
              <a:t>to</a:t>
            </a:r>
            <a:r>
              <a:rPr sz="1200" spc="-10" dirty="0">
                <a:solidFill>
                  <a:prstClr val="black"/>
                </a:solidFill>
                <a:latin typeface="Aptos (Body)"/>
                <a:cs typeface="Calibri"/>
              </a:rPr>
              <a:t> </a:t>
            </a:r>
            <a:r>
              <a:rPr sz="1200" dirty="0">
                <a:solidFill>
                  <a:prstClr val="black"/>
                </a:solidFill>
                <a:latin typeface="Aptos (Body)"/>
                <a:cs typeface="Calibri"/>
              </a:rPr>
              <a:t>stock</a:t>
            </a:r>
            <a:r>
              <a:rPr sz="1200" spc="-20" dirty="0">
                <a:solidFill>
                  <a:prstClr val="black"/>
                </a:solidFill>
                <a:latin typeface="Aptos (Body)"/>
                <a:cs typeface="Calibri"/>
              </a:rPr>
              <a:t> </a:t>
            </a:r>
            <a:r>
              <a:rPr sz="1200" spc="-10" dirty="0">
                <a:solidFill>
                  <a:prstClr val="black"/>
                </a:solidFill>
                <a:latin typeface="Aptos (Body)"/>
                <a:cs typeface="Calibri"/>
              </a:rPr>
              <a:t>exchanges</a:t>
            </a:r>
            <a:endParaRPr sz="1200" dirty="0">
              <a:solidFill>
                <a:prstClr val="black"/>
              </a:solidFill>
              <a:latin typeface="Aptos (Body)"/>
              <a:cs typeface="Calibri"/>
            </a:endParaRPr>
          </a:p>
        </p:txBody>
      </p:sp>
      <p:sp>
        <p:nvSpPr>
          <p:cNvPr id="37" name="object 10">
            <a:extLst>
              <a:ext uri="{FF2B5EF4-FFF2-40B4-BE49-F238E27FC236}">
                <a16:creationId xmlns:a16="http://schemas.microsoft.com/office/drawing/2014/main" id="{58BDD0B8-5702-38F3-C300-7B0414427F1B}"/>
              </a:ext>
            </a:extLst>
          </p:cNvPr>
          <p:cNvSpPr txBox="1"/>
          <p:nvPr/>
        </p:nvSpPr>
        <p:spPr>
          <a:xfrm>
            <a:off x="417462" y="3927039"/>
            <a:ext cx="1178015" cy="895117"/>
          </a:xfrm>
          <a:custGeom>
            <a:avLst/>
            <a:gdLst>
              <a:gd name="connsiteX0" fmla="*/ 0 w 1188720"/>
              <a:gd name="connsiteY0" fmla="*/ 0 h 664284"/>
              <a:gd name="connsiteX1" fmla="*/ 1188720 w 1188720"/>
              <a:gd name="connsiteY1" fmla="*/ 0 h 664284"/>
              <a:gd name="connsiteX2" fmla="*/ 1188720 w 1188720"/>
              <a:gd name="connsiteY2" fmla="*/ 664284 h 664284"/>
              <a:gd name="connsiteX3" fmla="*/ 0 w 1188720"/>
              <a:gd name="connsiteY3" fmla="*/ 664284 h 664284"/>
              <a:gd name="connsiteX4" fmla="*/ 0 w 1188720"/>
              <a:gd name="connsiteY4" fmla="*/ 0 h 664284"/>
              <a:gd name="connsiteX0" fmla="*/ 0 w 1188720"/>
              <a:gd name="connsiteY0" fmla="*/ 0 h 712922"/>
              <a:gd name="connsiteX1" fmla="*/ 1188720 w 1188720"/>
              <a:gd name="connsiteY1" fmla="*/ 0 h 712922"/>
              <a:gd name="connsiteX2" fmla="*/ 1188720 w 1188720"/>
              <a:gd name="connsiteY2" fmla="*/ 712922 h 712922"/>
              <a:gd name="connsiteX3" fmla="*/ 0 w 1188720"/>
              <a:gd name="connsiteY3" fmla="*/ 664284 h 712922"/>
              <a:gd name="connsiteX4" fmla="*/ 0 w 1188720"/>
              <a:gd name="connsiteY4" fmla="*/ 0 h 712922"/>
              <a:gd name="connsiteX0" fmla="*/ 38911 w 1227631"/>
              <a:gd name="connsiteY0" fmla="*/ 0 h 732378"/>
              <a:gd name="connsiteX1" fmla="*/ 1227631 w 1227631"/>
              <a:gd name="connsiteY1" fmla="*/ 0 h 732378"/>
              <a:gd name="connsiteX2" fmla="*/ 1227631 w 1227631"/>
              <a:gd name="connsiteY2" fmla="*/ 712922 h 732378"/>
              <a:gd name="connsiteX3" fmla="*/ 0 w 1227631"/>
              <a:gd name="connsiteY3" fmla="*/ 732378 h 732378"/>
              <a:gd name="connsiteX4" fmla="*/ 38911 w 1227631"/>
              <a:gd name="connsiteY4" fmla="*/ 0 h 732378"/>
              <a:gd name="connsiteX0" fmla="*/ 0 w 1188720"/>
              <a:gd name="connsiteY0" fmla="*/ 0 h 732378"/>
              <a:gd name="connsiteX1" fmla="*/ 1188720 w 1188720"/>
              <a:gd name="connsiteY1" fmla="*/ 0 h 732378"/>
              <a:gd name="connsiteX2" fmla="*/ 1188720 w 1188720"/>
              <a:gd name="connsiteY2" fmla="*/ 712922 h 732378"/>
              <a:gd name="connsiteX3" fmla="*/ 9728 w 1188720"/>
              <a:gd name="connsiteY3" fmla="*/ 732378 h 732378"/>
              <a:gd name="connsiteX4" fmla="*/ 0 w 1188720"/>
              <a:gd name="connsiteY4" fmla="*/ 0 h 73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732378">
                <a:moveTo>
                  <a:pt x="0" y="0"/>
                </a:moveTo>
                <a:lnTo>
                  <a:pt x="1188720" y="0"/>
                </a:lnTo>
                <a:lnTo>
                  <a:pt x="1188720" y="712922"/>
                </a:lnTo>
                <a:lnTo>
                  <a:pt x="9728" y="732378"/>
                </a:lnTo>
                <a:lnTo>
                  <a:pt x="0" y="0"/>
                </a:lnTo>
                <a:close/>
              </a:path>
            </a:pathLst>
          </a:custGeom>
          <a:noFill/>
          <a:ln w="6350">
            <a:noFill/>
          </a:ln>
        </p:spPr>
        <p:txBody>
          <a:bodyPr vert="horz" wrap="square" lIns="36000" tIns="154940" rIns="0" bIns="0" rtlCol="0">
            <a:spAutoFit/>
          </a:bodyPr>
          <a:lstStyle/>
          <a:p>
            <a:pPr marR="187960" algn="ctr">
              <a:spcBef>
                <a:spcPts val="605"/>
              </a:spcBef>
              <a:defRPr/>
            </a:pPr>
            <a:r>
              <a:rPr lang="en-US" sz="1200" b="1" dirty="0">
                <a:solidFill>
                  <a:prstClr val="black"/>
                </a:solidFill>
                <a:latin typeface="Aptos" panose="020B0004020202020204" pitchFamily="34" charset="0"/>
                <a:cs typeface="Times New Roman"/>
              </a:rPr>
              <a:t>Identification of Promoter Group and disclosures</a:t>
            </a:r>
            <a:endParaRPr lang="en-IN" sz="1200" b="1" dirty="0">
              <a:solidFill>
                <a:prstClr val="black"/>
              </a:solidFill>
              <a:latin typeface="Aptos" panose="020B0004020202020204" pitchFamily="34" charset="0"/>
              <a:cs typeface="Times New Roman"/>
            </a:endParaRPr>
          </a:p>
        </p:txBody>
      </p:sp>
      <p:sp>
        <p:nvSpPr>
          <p:cNvPr id="38" name="object 11">
            <a:extLst>
              <a:ext uri="{FF2B5EF4-FFF2-40B4-BE49-F238E27FC236}">
                <a16:creationId xmlns:a16="http://schemas.microsoft.com/office/drawing/2014/main" id="{58E79EFF-6786-2452-320F-5BD8EED7CCCE}"/>
              </a:ext>
            </a:extLst>
          </p:cNvPr>
          <p:cNvSpPr txBox="1"/>
          <p:nvPr/>
        </p:nvSpPr>
        <p:spPr>
          <a:xfrm>
            <a:off x="1626107" y="3531733"/>
            <a:ext cx="10260730" cy="1705594"/>
          </a:xfrm>
          <a:prstGeom prst="rect">
            <a:avLst/>
          </a:prstGeom>
          <a:ln w="6350">
            <a:noFill/>
          </a:ln>
        </p:spPr>
        <p:txBody>
          <a:bodyPr vert="horz" wrap="square" lIns="0" tIns="104139" rIns="0" bIns="0" rtlCol="0">
            <a:spAutoFit/>
          </a:bodyPr>
          <a:lstStyle/>
          <a:p>
            <a:pPr marL="263525" indent="-172720">
              <a:spcBef>
                <a:spcPts val="819"/>
              </a:spcBef>
              <a:buFont typeface="Arial"/>
              <a:buChar char="•"/>
              <a:tabLst>
                <a:tab pos="263525" algn="l"/>
              </a:tabLst>
              <a:defRPr/>
            </a:pPr>
            <a:r>
              <a:rPr lang="en-US" sz="1200" dirty="0">
                <a:solidFill>
                  <a:prstClr val="black"/>
                </a:solidFill>
                <a:latin typeface="Aptos (Body)"/>
                <a:cs typeface="Calibri"/>
              </a:rPr>
              <a:t>For Individual Promoters: PG includes: (a) immediate relative (</a:t>
            </a:r>
            <a:r>
              <a:rPr lang="en-US" sz="1200" i="1" dirty="0">
                <a:solidFill>
                  <a:prstClr val="black"/>
                </a:solidFill>
                <a:latin typeface="Aptos (Body)"/>
                <a:cs typeface="Calibri"/>
              </a:rPr>
              <a:t>including in-laws</a:t>
            </a:r>
            <a:r>
              <a:rPr lang="en-US" sz="1200" dirty="0">
                <a:solidFill>
                  <a:prstClr val="black"/>
                </a:solidFill>
                <a:latin typeface="Aptos (Body)"/>
                <a:cs typeface="Calibri"/>
              </a:rPr>
              <a:t>), (b) body corporate in which 20% or more is held by Promoter/ relative/ firm/ HUF in which Promoter/ relative is a member, (c) Corporate in which body corporate identified in (b) holds 20% or more, and (d) HUF/ firm with share of Promoter and relatives is 20% or more</a:t>
            </a:r>
          </a:p>
          <a:p>
            <a:pPr marL="263525" indent="-172720">
              <a:spcBef>
                <a:spcPts val="819"/>
              </a:spcBef>
              <a:buFont typeface="Arial"/>
              <a:buChar char="•"/>
              <a:tabLst>
                <a:tab pos="263525" algn="l"/>
              </a:tabLst>
              <a:defRPr/>
            </a:pPr>
            <a:r>
              <a:rPr lang="en-US" sz="1200" dirty="0">
                <a:solidFill>
                  <a:prstClr val="black"/>
                </a:solidFill>
                <a:latin typeface="Aptos (Body)"/>
                <a:cs typeface="Calibri"/>
              </a:rPr>
              <a:t>Corporate Promoter: PG includes: (a) Subsidiary or holding Company, (b) body corporate in which 20% or more is held by Promoter or body corporate holding 20% or more in Promoter</a:t>
            </a:r>
          </a:p>
          <a:p>
            <a:pPr marL="263525" indent="-172720">
              <a:spcBef>
                <a:spcPts val="819"/>
              </a:spcBef>
              <a:buFont typeface="Arial"/>
              <a:buChar char="•"/>
              <a:tabLst>
                <a:tab pos="263525" algn="l"/>
              </a:tabLst>
              <a:defRPr/>
            </a:pPr>
            <a:r>
              <a:rPr lang="en-US" sz="1200" dirty="0">
                <a:solidFill>
                  <a:prstClr val="black"/>
                </a:solidFill>
                <a:latin typeface="Aptos (Body)"/>
                <a:cs typeface="Calibri"/>
              </a:rPr>
              <a:t>Key confirmations:  Not prohibited from accessing capital markets by SEBI/ any other authority ; Not willful defaulter</a:t>
            </a:r>
          </a:p>
          <a:p>
            <a:pPr marL="263525" indent="-172720">
              <a:spcBef>
                <a:spcPts val="819"/>
              </a:spcBef>
              <a:buFont typeface="Arial"/>
              <a:buChar char="•"/>
              <a:tabLst>
                <a:tab pos="263525" algn="l"/>
              </a:tabLst>
              <a:defRPr/>
            </a:pPr>
            <a:r>
              <a:rPr lang="en-US" sz="1200" dirty="0">
                <a:solidFill>
                  <a:prstClr val="black"/>
                </a:solidFill>
                <a:latin typeface="Aptos (Body)"/>
                <a:cs typeface="Calibri"/>
              </a:rPr>
              <a:t>Key disclosures:  Name of the Promoter group persons and entities in DRHP/ RHP, Conflict of Interest with the issuer and Shareholding in the issuer</a:t>
            </a:r>
          </a:p>
        </p:txBody>
      </p:sp>
      <p:sp>
        <p:nvSpPr>
          <p:cNvPr id="41" name="object 14">
            <a:extLst>
              <a:ext uri="{FF2B5EF4-FFF2-40B4-BE49-F238E27FC236}">
                <a16:creationId xmlns:a16="http://schemas.microsoft.com/office/drawing/2014/main" id="{3B830DF8-22C6-5FF9-277F-F96124E94A03}"/>
              </a:ext>
            </a:extLst>
          </p:cNvPr>
          <p:cNvSpPr txBox="1"/>
          <p:nvPr/>
        </p:nvSpPr>
        <p:spPr>
          <a:xfrm>
            <a:off x="339851" y="5331764"/>
            <a:ext cx="1188720" cy="1231106"/>
          </a:xfrm>
          <a:prstGeom prst="rect">
            <a:avLst/>
          </a:prstGeom>
          <a:solidFill>
            <a:srgbClr val="F1F2F2"/>
          </a:solidFill>
          <a:ln w="6350">
            <a:noFill/>
          </a:ln>
        </p:spPr>
        <p:txBody>
          <a:bodyPr vert="horz" wrap="square" lIns="0" tIns="0" rIns="0" bIns="0" rtlCol="0">
            <a:spAutoFit/>
          </a:bodyPr>
          <a:lstStyle/>
          <a:p>
            <a:pPr>
              <a:spcBef>
                <a:spcPts val="110"/>
              </a:spcBef>
              <a:defRPr/>
            </a:pPr>
            <a:endParaRPr sz="1100" dirty="0">
              <a:solidFill>
                <a:prstClr val="black"/>
              </a:solidFill>
              <a:latin typeface="Times New Roman"/>
              <a:cs typeface="Times New Roman"/>
            </a:endParaRPr>
          </a:p>
          <a:p>
            <a:pPr marL="142875" marR="138430" algn="ctr">
              <a:defRPr/>
            </a:pPr>
            <a:endParaRPr lang="en-IN" sz="1100" b="1" dirty="0">
              <a:solidFill>
                <a:prstClr val="black"/>
              </a:solidFill>
              <a:latin typeface="Aptos Display" panose="02110004020202020204"/>
              <a:cs typeface="Calibri"/>
            </a:endParaRPr>
          </a:p>
          <a:p>
            <a:pPr marL="142875" marR="138430" algn="ctr">
              <a:defRPr/>
            </a:pPr>
            <a:r>
              <a:rPr lang="en-IN" sz="1200" b="1" dirty="0">
                <a:solidFill>
                  <a:prstClr val="black"/>
                </a:solidFill>
                <a:latin typeface="Aptos" panose="020B0004020202020204" pitchFamily="34" charset="0"/>
                <a:cs typeface="Times New Roman"/>
              </a:rPr>
              <a:t>Minimum Promoter Contribution (MPC</a:t>
            </a:r>
            <a:r>
              <a:rPr lang="en-IN" sz="1200" b="1" dirty="0">
                <a:solidFill>
                  <a:prstClr val="black"/>
                </a:solidFill>
                <a:latin typeface="Aptos" panose="020B0004020202020204" pitchFamily="34" charset="0"/>
                <a:cs typeface="Calibri"/>
              </a:rPr>
              <a:t>)</a:t>
            </a:r>
            <a:endParaRPr lang="en-IN" sz="100" b="1" spc="-10" dirty="0">
              <a:solidFill>
                <a:prstClr val="black"/>
              </a:solidFill>
              <a:latin typeface="Aptos" panose="020B0004020202020204" pitchFamily="34" charset="0"/>
              <a:cs typeface="Calibri"/>
            </a:endParaRPr>
          </a:p>
          <a:p>
            <a:pPr marL="142875" marR="138430" algn="ctr">
              <a:defRPr/>
            </a:pPr>
            <a:endParaRPr lang="en-IN" sz="1050" b="1" spc="-10" dirty="0">
              <a:solidFill>
                <a:prstClr val="black"/>
              </a:solidFill>
              <a:latin typeface="Aptos Display" panose="02110004020202020204"/>
              <a:cs typeface="Calibri"/>
            </a:endParaRPr>
          </a:p>
        </p:txBody>
      </p:sp>
      <p:sp>
        <p:nvSpPr>
          <p:cNvPr id="42" name="object 15">
            <a:extLst>
              <a:ext uri="{FF2B5EF4-FFF2-40B4-BE49-F238E27FC236}">
                <a16:creationId xmlns:a16="http://schemas.microsoft.com/office/drawing/2014/main" id="{C9D3A238-F87E-0944-8E64-A365F41525ED}"/>
              </a:ext>
            </a:extLst>
          </p:cNvPr>
          <p:cNvSpPr txBox="1"/>
          <p:nvPr/>
        </p:nvSpPr>
        <p:spPr>
          <a:xfrm>
            <a:off x="1643996" y="5358086"/>
            <a:ext cx="10246360" cy="1246495"/>
          </a:xfrm>
          <a:prstGeom prst="rect">
            <a:avLst/>
          </a:prstGeom>
          <a:ln w="6350">
            <a:noFill/>
          </a:ln>
        </p:spPr>
        <p:txBody>
          <a:bodyPr vert="horz" wrap="square" lIns="0" tIns="66040" rIns="0" bIns="0" rtlCol="0">
            <a:spAutoFit/>
          </a:bodyPr>
          <a:lstStyle/>
          <a:p>
            <a:pPr marL="263525" indent="-172720">
              <a:spcBef>
                <a:spcPts val="520"/>
              </a:spcBef>
              <a:buFont typeface="Arial"/>
              <a:buChar char="•"/>
              <a:tabLst>
                <a:tab pos="263525" algn="l"/>
              </a:tabLst>
              <a:defRPr/>
            </a:pPr>
            <a:r>
              <a:rPr lang="en-US" sz="1200" b="1" dirty="0">
                <a:solidFill>
                  <a:prstClr val="black"/>
                </a:solidFill>
                <a:latin typeface="Aptos (Body)"/>
                <a:cs typeface="Calibri"/>
              </a:rPr>
              <a:t>20%</a:t>
            </a:r>
            <a:r>
              <a:rPr lang="en-US" sz="1200" b="1" spc="-15" dirty="0">
                <a:solidFill>
                  <a:prstClr val="black"/>
                </a:solidFill>
                <a:latin typeface="Aptos (Body)"/>
                <a:cs typeface="Calibri"/>
              </a:rPr>
              <a:t> </a:t>
            </a:r>
            <a:r>
              <a:rPr lang="en-US" sz="1200" b="1" dirty="0">
                <a:solidFill>
                  <a:prstClr val="black"/>
                </a:solidFill>
                <a:latin typeface="Aptos (Body)"/>
                <a:cs typeface="Calibri"/>
              </a:rPr>
              <a:t>Post</a:t>
            </a:r>
            <a:r>
              <a:rPr lang="en-US" sz="1200" b="1" spc="-15" dirty="0">
                <a:solidFill>
                  <a:prstClr val="black"/>
                </a:solidFill>
                <a:latin typeface="Aptos (Body)"/>
                <a:cs typeface="Calibri"/>
              </a:rPr>
              <a:t> </a:t>
            </a:r>
            <a:r>
              <a:rPr lang="en-US" sz="1200" b="1" dirty="0">
                <a:solidFill>
                  <a:prstClr val="black"/>
                </a:solidFill>
                <a:latin typeface="Aptos (Body)"/>
                <a:cs typeface="Calibri"/>
              </a:rPr>
              <a:t>Issue</a:t>
            </a:r>
            <a:r>
              <a:rPr lang="en-US" sz="1200" b="1" spc="-15" dirty="0">
                <a:solidFill>
                  <a:prstClr val="black"/>
                </a:solidFill>
                <a:latin typeface="Aptos (Body)"/>
                <a:cs typeface="Calibri"/>
              </a:rPr>
              <a:t> </a:t>
            </a:r>
            <a:r>
              <a:rPr lang="en-US" sz="1200" b="1" dirty="0">
                <a:solidFill>
                  <a:prstClr val="black"/>
                </a:solidFill>
                <a:latin typeface="Aptos (Body)"/>
                <a:cs typeface="Calibri"/>
              </a:rPr>
              <a:t>Capital</a:t>
            </a:r>
            <a:r>
              <a:rPr lang="en-US" sz="1200" spc="-35" dirty="0">
                <a:solidFill>
                  <a:prstClr val="black"/>
                </a:solidFill>
                <a:latin typeface="Aptos (Body)"/>
                <a:cs typeface="Calibri"/>
              </a:rPr>
              <a:t> </a:t>
            </a:r>
            <a:r>
              <a:rPr lang="en-US" sz="1200" dirty="0">
                <a:solidFill>
                  <a:prstClr val="black"/>
                </a:solidFill>
                <a:latin typeface="Aptos (Body)"/>
                <a:cs typeface="Calibri"/>
              </a:rPr>
              <a:t>held</a:t>
            </a:r>
            <a:r>
              <a:rPr lang="en-US" sz="1200" spc="-35" dirty="0">
                <a:solidFill>
                  <a:prstClr val="black"/>
                </a:solidFill>
                <a:latin typeface="Aptos (Body)"/>
                <a:cs typeface="Calibri"/>
              </a:rPr>
              <a:t> </a:t>
            </a:r>
            <a:r>
              <a:rPr lang="en-US" sz="1200" dirty="0">
                <a:solidFill>
                  <a:prstClr val="black"/>
                </a:solidFill>
                <a:latin typeface="Aptos (Body)"/>
                <a:cs typeface="Calibri"/>
              </a:rPr>
              <a:t>by</a:t>
            </a:r>
            <a:r>
              <a:rPr lang="en-US" sz="1200" spc="-45" dirty="0">
                <a:solidFill>
                  <a:prstClr val="black"/>
                </a:solidFill>
                <a:latin typeface="Aptos (Body)"/>
                <a:cs typeface="Calibri"/>
              </a:rPr>
              <a:t> </a:t>
            </a:r>
            <a:r>
              <a:rPr lang="en-US" sz="1200" spc="-10" dirty="0">
                <a:solidFill>
                  <a:prstClr val="black"/>
                </a:solidFill>
                <a:latin typeface="Aptos (Body)"/>
                <a:cs typeface="Calibri"/>
              </a:rPr>
              <a:t>Promoters</a:t>
            </a:r>
            <a:r>
              <a:rPr lang="en-US" sz="1200" spc="-15" dirty="0">
                <a:solidFill>
                  <a:prstClr val="black"/>
                </a:solidFill>
                <a:latin typeface="Aptos (Body)"/>
                <a:cs typeface="Calibri"/>
              </a:rPr>
              <a:t> </a:t>
            </a:r>
            <a:r>
              <a:rPr lang="en-US" sz="1200" spc="-10" dirty="0">
                <a:solidFill>
                  <a:prstClr val="black"/>
                </a:solidFill>
                <a:latin typeface="Aptos (Body)"/>
                <a:cs typeface="Calibri"/>
              </a:rPr>
              <a:t>locked-</a:t>
            </a:r>
            <a:r>
              <a:rPr lang="en-US" sz="1200" dirty="0">
                <a:solidFill>
                  <a:prstClr val="black"/>
                </a:solidFill>
                <a:latin typeface="Aptos (Body)"/>
                <a:cs typeface="Calibri"/>
              </a:rPr>
              <a:t>in</a:t>
            </a:r>
            <a:r>
              <a:rPr lang="en-US" sz="1200" spc="-40" dirty="0">
                <a:solidFill>
                  <a:prstClr val="black"/>
                </a:solidFill>
                <a:latin typeface="Aptos (Body)"/>
                <a:cs typeface="Calibri"/>
              </a:rPr>
              <a:t> </a:t>
            </a:r>
            <a:r>
              <a:rPr lang="en-US" sz="1200" dirty="0">
                <a:solidFill>
                  <a:prstClr val="black"/>
                </a:solidFill>
                <a:latin typeface="Aptos (Body)"/>
                <a:cs typeface="Calibri"/>
              </a:rPr>
              <a:t>for</a:t>
            </a:r>
            <a:r>
              <a:rPr lang="en-US" sz="1200" spc="-20" dirty="0">
                <a:solidFill>
                  <a:prstClr val="black"/>
                </a:solidFill>
                <a:latin typeface="Aptos (Body)"/>
                <a:cs typeface="Calibri"/>
              </a:rPr>
              <a:t> </a:t>
            </a:r>
            <a:r>
              <a:rPr lang="en-US" sz="1200" dirty="0">
                <a:solidFill>
                  <a:prstClr val="black"/>
                </a:solidFill>
                <a:latin typeface="Aptos (Body)"/>
                <a:cs typeface="Calibri"/>
              </a:rPr>
              <a:t>18</a:t>
            </a:r>
            <a:r>
              <a:rPr lang="en-US" sz="1200" spc="-15" dirty="0">
                <a:solidFill>
                  <a:prstClr val="black"/>
                </a:solidFill>
                <a:latin typeface="Aptos (Body)"/>
                <a:cs typeface="Calibri"/>
              </a:rPr>
              <a:t> </a:t>
            </a:r>
            <a:r>
              <a:rPr lang="en-US" sz="1200" dirty="0">
                <a:solidFill>
                  <a:prstClr val="black"/>
                </a:solidFill>
                <a:latin typeface="Aptos (Body)"/>
                <a:cs typeface="Calibri"/>
              </a:rPr>
              <a:t>months/3</a:t>
            </a:r>
            <a:r>
              <a:rPr lang="en-US" sz="1200" spc="-40" dirty="0">
                <a:solidFill>
                  <a:prstClr val="black"/>
                </a:solidFill>
                <a:latin typeface="Aptos (Body)"/>
                <a:cs typeface="Calibri"/>
              </a:rPr>
              <a:t> </a:t>
            </a:r>
            <a:r>
              <a:rPr lang="en-US" sz="1200" dirty="0">
                <a:solidFill>
                  <a:prstClr val="black"/>
                </a:solidFill>
                <a:latin typeface="Aptos (Body)"/>
                <a:cs typeface="Calibri"/>
              </a:rPr>
              <a:t>years</a:t>
            </a:r>
            <a:r>
              <a:rPr lang="en-US" sz="1200" spc="-15" dirty="0">
                <a:solidFill>
                  <a:prstClr val="black"/>
                </a:solidFill>
                <a:latin typeface="Aptos (Body)"/>
                <a:cs typeface="Calibri"/>
              </a:rPr>
              <a:t> </a:t>
            </a:r>
          </a:p>
          <a:p>
            <a:pPr marL="263525" indent="-172720">
              <a:spcBef>
                <a:spcPts val="520"/>
              </a:spcBef>
              <a:buFont typeface="Arial"/>
              <a:buChar char="•"/>
              <a:tabLst>
                <a:tab pos="263525" algn="l"/>
              </a:tabLst>
              <a:defRPr/>
            </a:pPr>
            <a:r>
              <a:rPr lang="en-US" sz="1200" spc="-10" dirty="0">
                <a:solidFill>
                  <a:prstClr val="black"/>
                </a:solidFill>
                <a:latin typeface="Aptos (Body)"/>
                <a:cs typeface="Calibri"/>
              </a:rPr>
              <a:t>Objects of the Issue include Capex &gt; 50% of Fresh Issue- </a:t>
            </a:r>
          </a:p>
          <a:p>
            <a:pPr marL="720725" lvl="1" indent="-172720">
              <a:spcBef>
                <a:spcPts val="520"/>
              </a:spcBef>
              <a:buFont typeface="Arial"/>
              <a:buChar char="•"/>
              <a:tabLst>
                <a:tab pos="263525" algn="l"/>
              </a:tabLst>
              <a:defRPr/>
            </a:pPr>
            <a:r>
              <a:rPr lang="en-US" sz="1200" spc="-10" dirty="0">
                <a:solidFill>
                  <a:prstClr val="black"/>
                </a:solidFill>
                <a:latin typeface="Aptos (Body)"/>
                <a:cs typeface="Calibri"/>
              </a:rPr>
              <a:t>Lock-in: MPC (20% of Post Issue Capital) – 3 years from IPO allotment ; Promoter Shareholding in excess of MPC- 1 year from IPO allotment</a:t>
            </a:r>
          </a:p>
          <a:p>
            <a:pPr marL="263525" indent="-172720">
              <a:spcBef>
                <a:spcPts val="520"/>
              </a:spcBef>
              <a:buFont typeface="Arial"/>
              <a:buChar char="•"/>
              <a:tabLst>
                <a:tab pos="263525" algn="l"/>
              </a:tabLst>
              <a:defRPr/>
            </a:pPr>
            <a:r>
              <a:rPr lang="en-US" sz="1200" spc="-10" dirty="0">
                <a:solidFill>
                  <a:prstClr val="black"/>
                </a:solidFill>
                <a:latin typeface="Aptos (Body)"/>
                <a:cs typeface="Calibri"/>
              </a:rPr>
              <a:t>Objects of the Issue include Capex &lt; 50% of Fresh Issue and/ or OFS</a:t>
            </a:r>
          </a:p>
          <a:p>
            <a:pPr marL="720725" lvl="1" indent="-172720">
              <a:spcBef>
                <a:spcPts val="520"/>
              </a:spcBef>
              <a:buFont typeface="Arial"/>
              <a:buChar char="•"/>
              <a:tabLst>
                <a:tab pos="263525" algn="l"/>
              </a:tabLst>
              <a:defRPr/>
            </a:pPr>
            <a:r>
              <a:rPr lang="en-US" sz="1200" spc="-10" dirty="0">
                <a:solidFill>
                  <a:prstClr val="black"/>
                </a:solidFill>
                <a:latin typeface="Aptos (Body)"/>
                <a:cs typeface="Calibri"/>
              </a:rPr>
              <a:t>Lock-in: MPC (20% of Post Issue Capital) – 18 months from IPO allotment ; Promoter Shareholding in excess of MPC- 6 months from IPO allotment</a:t>
            </a:r>
          </a:p>
        </p:txBody>
      </p:sp>
      <p:sp>
        <p:nvSpPr>
          <p:cNvPr id="43" name="object 16">
            <a:extLst>
              <a:ext uri="{FF2B5EF4-FFF2-40B4-BE49-F238E27FC236}">
                <a16:creationId xmlns:a16="http://schemas.microsoft.com/office/drawing/2014/main" id="{3EECD2C5-6592-B572-9626-7AF2501098E6}"/>
              </a:ext>
            </a:extLst>
          </p:cNvPr>
          <p:cNvSpPr txBox="1"/>
          <p:nvPr/>
        </p:nvSpPr>
        <p:spPr>
          <a:xfrm>
            <a:off x="1626107" y="850212"/>
            <a:ext cx="10264250" cy="260969"/>
          </a:xfrm>
          <a:prstGeom prst="rect">
            <a:avLst/>
          </a:prstGeom>
          <a:solidFill>
            <a:srgbClr val="002060"/>
          </a:solidFill>
        </p:spPr>
        <p:txBody>
          <a:bodyPr vert="horz" wrap="square" lIns="0" tIns="45085" rIns="0" bIns="0" rtlCol="0">
            <a:spAutoFit/>
          </a:bodyPr>
          <a:lstStyle/>
          <a:p>
            <a:pPr algn="ctr">
              <a:spcBef>
                <a:spcPts val="355"/>
              </a:spcBef>
              <a:defRPr/>
            </a:pPr>
            <a:r>
              <a:rPr sz="1400" b="1" dirty="0">
                <a:solidFill>
                  <a:srgbClr val="FFFFFF"/>
                </a:solidFill>
                <a:latin typeface="Aptos (Body)"/>
                <a:cs typeface="Calibri"/>
              </a:rPr>
              <a:t>Key</a:t>
            </a:r>
            <a:r>
              <a:rPr sz="1400" b="1" spc="-20" dirty="0">
                <a:solidFill>
                  <a:srgbClr val="FFFFFF"/>
                </a:solidFill>
                <a:latin typeface="Aptos (Body)"/>
                <a:cs typeface="Calibri"/>
              </a:rPr>
              <a:t> </a:t>
            </a:r>
            <a:r>
              <a:rPr sz="1400" b="1" spc="-10" dirty="0">
                <a:solidFill>
                  <a:srgbClr val="FFFFFF"/>
                </a:solidFill>
                <a:latin typeface="Aptos (Body)"/>
                <a:cs typeface="Calibri"/>
              </a:rPr>
              <a:t>Considerations</a:t>
            </a:r>
            <a:endParaRPr sz="1400" dirty="0">
              <a:solidFill>
                <a:prstClr val="black"/>
              </a:solidFill>
              <a:latin typeface="Aptos (Body)"/>
              <a:cs typeface="Calibri"/>
            </a:endParaRPr>
          </a:p>
        </p:txBody>
      </p:sp>
      <p:sp>
        <p:nvSpPr>
          <p:cNvPr id="44" name="Slide Number Placeholder 2">
            <a:extLst>
              <a:ext uri="{FF2B5EF4-FFF2-40B4-BE49-F238E27FC236}">
                <a16:creationId xmlns:a16="http://schemas.microsoft.com/office/drawing/2014/main" id="{09BB334C-9E30-7D8C-C2D5-EDA160EE26CC}"/>
              </a:ext>
            </a:extLst>
          </p:cNvPr>
          <p:cNvSpPr txBox="1">
            <a:spLocks/>
          </p:cNvSpPr>
          <p:nvPr/>
        </p:nvSpPr>
        <p:spPr>
          <a:xfrm>
            <a:off x="9452229" y="651710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3FFA76-4919-4147-B1A4-3349A19EC472}" type="slidenum">
              <a:rPr lang="en-IN" smtClean="0">
                <a:solidFill>
                  <a:prstClr val="black">
                    <a:tint val="82000"/>
                  </a:prstClr>
                </a:solidFill>
                <a:latin typeface="Aptos" panose="02110004020202020204"/>
              </a:rPr>
              <a:pPr>
                <a:defRPr/>
              </a:pPr>
              <a:t>15</a:t>
            </a:fld>
            <a:endParaRPr lang="en-IN" dirty="0">
              <a:solidFill>
                <a:prstClr val="black">
                  <a:tint val="82000"/>
                </a:prstClr>
              </a:solidFill>
              <a:latin typeface="Aptos" panose="02110004020202020204"/>
            </a:endParaRPr>
          </a:p>
        </p:txBody>
      </p:sp>
      <p:sp>
        <p:nvSpPr>
          <p:cNvPr id="45" name="Rectangle 44">
            <a:extLst>
              <a:ext uri="{FF2B5EF4-FFF2-40B4-BE49-F238E27FC236}">
                <a16:creationId xmlns:a16="http://schemas.microsoft.com/office/drawing/2014/main" id="{96E49CBD-5033-2F98-ED96-6B2F69516D75}"/>
              </a:ext>
            </a:extLst>
          </p:cNvPr>
          <p:cNvSpPr/>
          <p:nvPr/>
        </p:nvSpPr>
        <p:spPr>
          <a:xfrm>
            <a:off x="1626106" y="1168087"/>
            <a:ext cx="10267770" cy="921371"/>
          </a:xfrm>
          <a:prstGeom prst="rect">
            <a:avLst/>
          </a:prstGeom>
          <a:noFill/>
          <a:ln w="3175" cap="flat" cmpd="sng" algn="ctr">
            <a:solidFill>
              <a:srgbClr val="156082">
                <a:shade val="15000"/>
                <a:alpha val="96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ptos" panose="02110004020202020204"/>
            </a:endParaRPr>
          </a:p>
        </p:txBody>
      </p:sp>
      <p:sp>
        <p:nvSpPr>
          <p:cNvPr id="46" name="Rectangle 45">
            <a:extLst>
              <a:ext uri="{FF2B5EF4-FFF2-40B4-BE49-F238E27FC236}">
                <a16:creationId xmlns:a16="http://schemas.microsoft.com/office/drawing/2014/main" id="{138BA97C-76B6-011C-E75A-B4378B862F81}"/>
              </a:ext>
            </a:extLst>
          </p:cNvPr>
          <p:cNvSpPr/>
          <p:nvPr/>
        </p:nvSpPr>
        <p:spPr>
          <a:xfrm>
            <a:off x="1626107" y="2165746"/>
            <a:ext cx="10267770" cy="1291463"/>
          </a:xfrm>
          <a:prstGeom prst="rect">
            <a:avLst/>
          </a:prstGeom>
          <a:noFill/>
          <a:ln w="3175" cap="flat" cmpd="sng" algn="ctr">
            <a:solidFill>
              <a:srgbClr val="156082">
                <a:shade val="15000"/>
                <a:alpha val="96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ptos" panose="02110004020202020204"/>
            </a:endParaRPr>
          </a:p>
        </p:txBody>
      </p:sp>
      <p:sp>
        <p:nvSpPr>
          <p:cNvPr id="47" name="Rectangle 46">
            <a:extLst>
              <a:ext uri="{FF2B5EF4-FFF2-40B4-BE49-F238E27FC236}">
                <a16:creationId xmlns:a16="http://schemas.microsoft.com/office/drawing/2014/main" id="{B62E127F-3B87-9779-0F62-F805EAE6625D}"/>
              </a:ext>
            </a:extLst>
          </p:cNvPr>
          <p:cNvSpPr/>
          <p:nvPr/>
        </p:nvSpPr>
        <p:spPr>
          <a:xfrm>
            <a:off x="1626106" y="5340789"/>
            <a:ext cx="10267770" cy="1244117"/>
          </a:xfrm>
          <a:prstGeom prst="rect">
            <a:avLst/>
          </a:prstGeom>
          <a:noFill/>
          <a:ln w="3175" cap="flat" cmpd="sng" algn="ctr">
            <a:solidFill>
              <a:srgbClr val="156082">
                <a:shade val="15000"/>
                <a:alpha val="96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ptos" panose="02110004020202020204"/>
            </a:endParaRPr>
          </a:p>
        </p:txBody>
      </p:sp>
      <p:sp>
        <p:nvSpPr>
          <p:cNvPr id="48" name="Rectangle 47">
            <a:extLst>
              <a:ext uri="{FF2B5EF4-FFF2-40B4-BE49-F238E27FC236}">
                <a16:creationId xmlns:a16="http://schemas.microsoft.com/office/drawing/2014/main" id="{1906638A-FE27-02FE-1CF2-F78AC7061681}"/>
              </a:ext>
            </a:extLst>
          </p:cNvPr>
          <p:cNvSpPr/>
          <p:nvPr/>
        </p:nvSpPr>
        <p:spPr>
          <a:xfrm>
            <a:off x="1626107" y="3551382"/>
            <a:ext cx="10267770" cy="1730417"/>
          </a:xfrm>
          <a:prstGeom prst="rect">
            <a:avLst/>
          </a:prstGeom>
          <a:noFill/>
          <a:ln w="3175" cap="flat" cmpd="sng" algn="ctr">
            <a:solidFill>
              <a:srgbClr val="156082">
                <a:shade val="15000"/>
                <a:alpha val="96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Aptos" panose="02110004020202020204"/>
            </a:endParaRPr>
          </a:p>
        </p:txBody>
      </p:sp>
      <p:sp>
        <p:nvSpPr>
          <p:cNvPr id="53" name="object 16">
            <a:extLst>
              <a:ext uri="{FF2B5EF4-FFF2-40B4-BE49-F238E27FC236}">
                <a16:creationId xmlns:a16="http://schemas.microsoft.com/office/drawing/2014/main" id="{1A029E4B-5A65-841D-3242-9D3422536898}"/>
              </a:ext>
            </a:extLst>
          </p:cNvPr>
          <p:cNvSpPr txBox="1"/>
          <p:nvPr/>
        </p:nvSpPr>
        <p:spPr>
          <a:xfrm>
            <a:off x="339851" y="847453"/>
            <a:ext cx="1188720" cy="260969"/>
          </a:xfrm>
          <a:prstGeom prst="rect">
            <a:avLst/>
          </a:prstGeom>
          <a:solidFill>
            <a:srgbClr val="002060"/>
          </a:solidFill>
        </p:spPr>
        <p:txBody>
          <a:bodyPr vert="horz" wrap="square" lIns="0" tIns="45085" rIns="0" bIns="0" rtlCol="0">
            <a:spAutoFit/>
          </a:bodyPr>
          <a:lstStyle/>
          <a:p>
            <a:pPr algn="ctr">
              <a:spcBef>
                <a:spcPts val="355"/>
              </a:spcBef>
              <a:defRPr/>
            </a:pPr>
            <a:r>
              <a:rPr lang="en-IN" sz="1400" b="1" dirty="0">
                <a:solidFill>
                  <a:srgbClr val="FFFFFF"/>
                </a:solidFill>
                <a:latin typeface="Aptos (Body)"/>
                <a:cs typeface="Calibri"/>
              </a:rPr>
              <a:t>Particulars</a:t>
            </a:r>
            <a:endParaRPr sz="1400" dirty="0">
              <a:solidFill>
                <a:prstClr val="black"/>
              </a:solidFill>
              <a:latin typeface="Aptos (Body)"/>
              <a:cs typeface="Calibri"/>
            </a:endParaRPr>
          </a:p>
        </p:txBody>
      </p:sp>
      <p:sp>
        <p:nvSpPr>
          <p:cNvPr id="2" name="TextBox 1">
            <a:extLst>
              <a:ext uri="{FF2B5EF4-FFF2-40B4-BE49-F238E27FC236}">
                <a16:creationId xmlns:a16="http://schemas.microsoft.com/office/drawing/2014/main" id="{9D06A9EA-6028-7FB5-B525-C4D80DECEE48}"/>
              </a:ext>
            </a:extLst>
          </p:cNvPr>
          <p:cNvSpPr txBox="1"/>
          <p:nvPr/>
        </p:nvSpPr>
        <p:spPr>
          <a:xfrm>
            <a:off x="214580" y="24720"/>
            <a:ext cx="10216670" cy="61555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400" b="1" i="0" u="none" strike="noStrike" cap="none" spc="0" normalizeH="0" baseline="0">
                <a:ln>
                  <a:noFill/>
                </a:ln>
                <a:effectLst/>
                <a:uLnTx/>
                <a:uFillTx/>
                <a:latin typeface="Californian FB" panose="0207040306080B0302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Identification of Promoter &amp; Promoter Group</a:t>
            </a:r>
            <a:endParaRPr kumimoji="0" lang="en-IN"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34922425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8E1B9-904D-8E2B-7D8B-EC2341D6919C}"/>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0B644EC-BCF2-88E3-C36F-4146CAC0B4B1}"/>
              </a:ext>
            </a:extLst>
          </p:cNvPr>
          <p:cNvSpPr/>
          <p:nvPr/>
        </p:nvSpPr>
        <p:spPr>
          <a:xfrm>
            <a:off x="614360" y="2259480"/>
            <a:ext cx="10957151" cy="1873781"/>
          </a:xfrm>
          <a:prstGeom prst="roundRect">
            <a:avLst/>
          </a:prstGeom>
          <a:solidFill>
            <a:srgbClr val="F1F2F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ptos (Body)"/>
            </a:endParaRPr>
          </a:p>
        </p:txBody>
      </p:sp>
      <p:sp>
        <p:nvSpPr>
          <p:cNvPr id="4" name="TextBox 3">
            <a:extLst>
              <a:ext uri="{FF2B5EF4-FFF2-40B4-BE49-F238E27FC236}">
                <a16:creationId xmlns:a16="http://schemas.microsoft.com/office/drawing/2014/main" id="{8C57FEFB-8A75-4508-709C-7B623C51BE1C}"/>
              </a:ext>
            </a:extLst>
          </p:cNvPr>
          <p:cNvSpPr txBox="1"/>
          <p:nvPr/>
        </p:nvSpPr>
        <p:spPr>
          <a:xfrm>
            <a:off x="174722" y="83755"/>
            <a:ext cx="102166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fornian FB" panose="0207040306080B030204" pitchFamily="18" charset="0"/>
              </a:rPr>
              <a:t>Restated Financial Information</a:t>
            </a:r>
            <a:endParaRPr kumimoji="0" lang="en-IN" sz="3200" b="1" i="0" u="none" strike="noStrike" kern="1200" cap="none" spc="0" normalizeH="0" baseline="0" noProof="0" dirty="0">
              <a:ln>
                <a:noFill/>
              </a:ln>
              <a:effectLst/>
              <a:uLnTx/>
              <a:uFillTx/>
              <a:latin typeface="Californian FB" panose="0207040306080B030204" pitchFamily="18" charset="0"/>
            </a:endParaRPr>
          </a:p>
        </p:txBody>
      </p:sp>
      <p:graphicFrame>
        <p:nvGraphicFramePr>
          <p:cNvPr id="5" name="Diagram 4">
            <a:extLst>
              <a:ext uri="{FF2B5EF4-FFF2-40B4-BE49-F238E27FC236}">
                <a16:creationId xmlns:a16="http://schemas.microsoft.com/office/drawing/2014/main" id="{CF8B2E0A-9836-4513-DCB4-0CEE196F6F72}"/>
              </a:ext>
            </a:extLst>
          </p:cNvPr>
          <p:cNvGraphicFramePr/>
          <p:nvPr>
            <p:extLst>
              <p:ext uri="{D42A27DB-BD31-4B8C-83A1-F6EECF244321}">
                <p14:modId xmlns:p14="http://schemas.microsoft.com/office/powerpoint/2010/main" val="3904632390"/>
              </p:ext>
            </p:extLst>
          </p:nvPr>
        </p:nvGraphicFramePr>
        <p:xfrm>
          <a:off x="614360" y="-660848"/>
          <a:ext cx="10957151" cy="438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3A8DD65-FD58-CE76-2182-9E649CDBB8B0}"/>
              </a:ext>
            </a:extLst>
          </p:cNvPr>
          <p:cNvSpPr txBox="1"/>
          <p:nvPr/>
        </p:nvSpPr>
        <p:spPr>
          <a:xfrm>
            <a:off x="803330" y="2513728"/>
            <a:ext cx="3435123" cy="1384995"/>
          </a:xfrm>
          <a:prstGeom prst="rect">
            <a:avLst/>
          </a:prstGeom>
          <a:solidFill>
            <a:srgbClr val="F1F2F2"/>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SEBI ICDR 2018 + amendments thereof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ICAI guidance note on prospectus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Ind AS</a:t>
            </a:r>
          </a:p>
        </p:txBody>
      </p:sp>
      <p:sp>
        <p:nvSpPr>
          <p:cNvPr id="10" name="Right Brace 9">
            <a:extLst>
              <a:ext uri="{FF2B5EF4-FFF2-40B4-BE49-F238E27FC236}">
                <a16:creationId xmlns:a16="http://schemas.microsoft.com/office/drawing/2014/main" id="{DABF09D7-9EC8-A0A6-2FA6-52FC97F979A8}"/>
              </a:ext>
            </a:extLst>
          </p:cNvPr>
          <p:cNvSpPr/>
          <p:nvPr/>
        </p:nvSpPr>
        <p:spPr>
          <a:xfrm>
            <a:off x="4198823" y="2478816"/>
            <a:ext cx="228600" cy="1411513"/>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ptos (Body)"/>
            </a:endParaRPr>
          </a:p>
        </p:txBody>
      </p:sp>
      <p:sp>
        <p:nvSpPr>
          <p:cNvPr id="11" name="TextBox 10">
            <a:extLst>
              <a:ext uri="{FF2B5EF4-FFF2-40B4-BE49-F238E27FC236}">
                <a16:creationId xmlns:a16="http://schemas.microsoft.com/office/drawing/2014/main" id="{289BFC6B-80C2-5A12-292D-E65F975D4653}"/>
              </a:ext>
            </a:extLst>
          </p:cNvPr>
          <p:cNvSpPr txBox="1"/>
          <p:nvPr/>
        </p:nvSpPr>
        <p:spPr>
          <a:xfrm>
            <a:off x="4427420" y="2415468"/>
            <a:ext cx="7131535" cy="1600438"/>
          </a:xfrm>
          <a:prstGeom prst="rect">
            <a:avLst/>
          </a:prstGeom>
          <a:solidFill>
            <a:srgbClr val="F1F2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Key requirements </a:t>
            </a: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for </a:t>
            </a:r>
            <a:r>
              <a:rPr kumimoji="0" lang="en-US" sz="1400" b="1" i="0" u="none" strike="noStrike" kern="1200" cap="none" spc="0" normalizeH="0" baseline="0" noProof="0" dirty="0">
                <a:ln>
                  <a:noFill/>
                </a:ln>
                <a:solidFill>
                  <a:prstClr val="black"/>
                </a:solidFill>
                <a:effectLst/>
                <a:uLnTx/>
                <a:uFillTx/>
                <a:latin typeface="Aptos (Body)"/>
                <a:cs typeface="Times New Roman" panose="02020603050405020304" pitchFamily="18" charset="0"/>
              </a:rPr>
              <a:t>Restated Financial Statements (RFS)</a:t>
            </a: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 for Mainboard IPOs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3 years of audited restated consolidated financials + stub period (if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Financial information cannot be more than 6 months old from filing date of DRHP/RHP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All 3 years plus stub period must be prepared under Ind-AS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Post-Ind-AS Conversion, </a:t>
            </a:r>
            <a:r>
              <a:rPr kumimoji="0" lang="en-US" sz="1400" b="1" i="0" u="none" strike="noStrike" kern="1200" cap="none" spc="0" normalizeH="0" baseline="0" noProof="0" dirty="0">
                <a:ln>
                  <a:noFill/>
                </a:ln>
                <a:solidFill>
                  <a:prstClr val="black"/>
                </a:solidFill>
                <a:effectLst/>
                <a:uLnTx/>
                <a:uFillTx/>
                <a:latin typeface="Aptos (Body)"/>
                <a:cs typeface="Times New Roman" panose="02020603050405020304" pitchFamily="18" charset="0"/>
              </a:rPr>
              <a:t>Special Purpose Audit </a:t>
            </a: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conducted for years where accounts were prepared under IGAAP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ptos (Body)"/>
                <a:cs typeface="Times New Roman" panose="02020603050405020304" pitchFamily="18" charset="0"/>
              </a:rPr>
              <a:t>Restatement adjustments</a:t>
            </a:r>
          </a:p>
        </p:txBody>
      </p:sp>
      <p:sp>
        <p:nvSpPr>
          <p:cNvPr id="3" name="object 21">
            <a:extLst>
              <a:ext uri="{FF2B5EF4-FFF2-40B4-BE49-F238E27FC236}">
                <a16:creationId xmlns:a16="http://schemas.microsoft.com/office/drawing/2014/main" id="{A46B319F-4282-B37A-57C5-41CE377F2CF6}"/>
              </a:ext>
            </a:extLst>
          </p:cNvPr>
          <p:cNvSpPr/>
          <p:nvPr/>
        </p:nvSpPr>
        <p:spPr>
          <a:xfrm>
            <a:off x="639470" y="4385967"/>
            <a:ext cx="5152580" cy="2270054"/>
          </a:xfrm>
          <a:prstGeom prst="roundRect">
            <a:avLst/>
          </a:pr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6" name="object 23">
            <a:extLst>
              <a:ext uri="{FF2B5EF4-FFF2-40B4-BE49-F238E27FC236}">
                <a16:creationId xmlns:a16="http://schemas.microsoft.com/office/drawing/2014/main" id="{E85F03B2-A76D-7F58-36A3-2E7430DF6630}"/>
              </a:ext>
            </a:extLst>
          </p:cNvPr>
          <p:cNvGrpSpPr/>
          <p:nvPr/>
        </p:nvGrpSpPr>
        <p:grpSpPr>
          <a:xfrm>
            <a:off x="639614" y="4380091"/>
            <a:ext cx="5152580" cy="428170"/>
            <a:chOff x="316991" y="966216"/>
            <a:chExt cx="2606040" cy="499565"/>
          </a:xfrm>
          <a:solidFill>
            <a:srgbClr val="002060"/>
          </a:solidFill>
          <a:effectLst>
            <a:outerShdw blurRad="50800" dist="38100" dir="8100000" algn="tr" rotWithShape="0">
              <a:prstClr val="black">
                <a:alpha val="40000"/>
              </a:prstClr>
            </a:outerShdw>
          </a:effectLst>
        </p:grpSpPr>
        <p:sp>
          <p:nvSpPr>
            <p:cNvPr id="8" name="object 24">
              <a:extLst>
                <a:ext uri="{FF2B5EF4-FFF2-40B4-BE49-F238E27FC236}">
                  <a16:creationId xmlns:a16="http://schemas.microsoft.com/office/drawing/2014/main" id="{A6FA3698-F6FA-64F1-A55D-E72E7CFEDC13}"/>
                </a:ext>
              </a:extLst>
            </p:cNvPr>
            <p:cNvSpPr/>
            <p:nvPr/>
          </p:nvSpPr>
          <p:spPr>
            <a:xfrm>
              <a:off x="316991" y="966216"/>
              <a:ext cx="2606040" cy="457200"/>
            </a:xfrm>
            <a:custGeom>
              <a:avLst/>
              <a:gdLst/>
              <a:ahLst/>
              <a:cxnLst/>
              <a:rect l="l" t="t" r="r" b="b"/>
              <a:pathLst>
                <a:path w="2606040" h="457200">
                  <a:moveTo>
                    <a:pt x="2529840" y="0"/>
                  </a:moveTo>
                  <a:lnTo>
                    <a:pt x="76200" y="0"/>
                  </a:lnTo>
                  <a:lnTo>
                    <a:pt x="46537" y="5994"/>
                  </a:lnTo>
                  <a:lnTo>
                    <a:pt x="22317" y="22336"/>
                  </a:lnTo>
                  <a:lnTo>
                    <a:pt x="5987"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grp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Body)"/>
              </a:endParaRPr>
            </a:p>
          </p:txBody>
        </p:sp>
        <p:sp>
          <p:nvSpPr>
            <p:cNvPr id="13" name="object 25">
              <a:extLst>
                <a:ext uri="{FF2B5EF4-FFF2-40B4-BE49-F238E27FC236}">
                  <a16:creationId xmlns:a16="http://schemas.microsoft.com/office/drawing/2014/main" id="{07B3AFE1-4200-44CC-423C-5FBD2A121B73}"/>
                </a:ext>
              </a:extLst>
            </p:cNvPr>
            <p:cNvSpPr/>
            <p:nvPr/>
          </p:nvSpPr>
          <p:spPr>
            <a:xfrm>
              <a:off x="316991" y="976007"/>
              <a:ext cx="2606040" cy="489774"/>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87" y="46559"/>
                  </a:lnTo>
                  <a:lnTo>
                    <a:pt x="22317" y="22336"/>
                  </a:lnTo>
                  <a:lnTo>
                    <a:pt x="46537" y="5994"/>
                  </a:lnTo>
                  <a:lnTo>
                    <a:pt x="76200" y="0"/>
                  </a:lnTo>
                  <a:close/>
                </a:path>
              </a:pathLst>
            </a:custGeom>
            <a:grpFill/>
            <a:ln w="12700">
              <a:solidFill>
                <a:srgbClr val="323663"/>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chemeClr val="bg1"/>
                  </a:solidFill>
                  <a:effectLst/>
                  <a:uLnTx/>
                  <a:uFillTx/>
                  <a:latin typeface="Aptos (Body)"/>
                </a:rPr>
                <a:t>Illustrative Adjustments to RFS</a:t>
              </a:r>
              <a:endParaRPr kumimoji="0" b="1" i="0" u="none" strike="noStrike" kern="1200" cap="none" spc="0" normalizeH="0" baseline="0" noProof="0" dirty="0">
                <a:ln>
                  <a:noFill/>
                </a:ln>
                <a:solidFill>
                  <a:schemeClr val="bg1"/>
                </a:solidFill>
                <a:effectLst/>
                <a:uLnTx/>
                <a:uFillTx/>
                <a:latin typeface="Aptos (Body)"/>
              </a:endParaRPr>
            </a:p>
          </p:txBody>
        </p:sp>
      </p:grpSp>
      <p:sp>
        <p:nvSpPr>
          <p:cNvPr id="15" name="object 21">
            <a:extLst>
              <a:ext uri="{FF2B5EF4-FFF2-40B4-BE49-F238E27FC236}">
                <a16:creationId xmlns:a16="http://schemas.microsoft.com/office/drawing/2014/main" id="{D1CD977A-3E4D-99D1-858A-FE8FED474E2C}"/>
              </a:ext>
            </a:extLst>
          </p:cNvPr>
          <p:cNvSpPr/>
          <p:nvPr/>
        </p:nvSpPr>
        <p:spPr>
          <a:xfrm>
            <a:off x="6393821" y="4385967"/>
            <a:ext cx="5177690" cy="2270054"/>
          </a:xfrm>
          <a:prstGeom prst="roundRect">
            <a:avLst/>
          </a:pr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37F3ED6E-6C3E-0918-949F-97DF10E398EC}"/>
              </a:ext>
            </a:extLst>
          </p:cNvPr>
          <p:cNvSpPr txBox="1"/>
          <p:nvPr/>
        </p:nvSpPr>
        <p:spPr>
          <a:xfrm>
            <a:off x="701749" y="4931850"/>
            <a:ext cx="4997302" cy="1492716"/>
          </a:xfrm>
          <a:prstGeom prst="rect">
            <a:avLst/>
          </a:prstGeom>
          <a:noFill/>
        </p:spPr>
        <p:txBody>
          <a:bodyPr wrap="square" numCol="1" spcCol="180000" rtlCol="0">
            <a:spAutoFit/>
          </a:bodyPr>
          <a:lstStyle/>
          <a:p>
            <a:pPr marL="285750" indent="-285750">
              <a:buFont typeface="Arial" panose="020B0604020202020204" pitchFamily="34" charset="0"/>
              <a:buChar char="•"/>
            </a:pPr>
            <a:r>
              <a:rPr lang="en-IN" sz="1300" dirty="0">
                <a:latin typeface="Aptos (Body)"/>
              </a:rPr>
              <a:t>Changes in Accounting policies</a:t>
            </a:r>
          </a:p>
          <a:p>
            <a:pPr marL="285750" indent="-285750">
              <a:buFont typeface="Arial" panose="020B0604020202020204" pitchFamily="34" charset="0"/>
              <a:buChar char="•"/>
            </a:pPr>
            <a:r>
              <a:rPr lang="en-IN" sz="1300" dirty="0">
                <a:latin typeface="Aptos (Body)"/>
              </a:rPr>
              <a:t>Prior period errors</a:t>
            </a:r>
          </a:p>
          <a:p>
            <a:pPr marL="285750" indent="-285750">
              <a:buFont typeface="Arial" panose="020B0604020202020204" pitchFamily="34" charset="0"/>
              <a:buChar char="•"/>
            </a:pPr>
            <a:r>
              <a:rPr lang="en-IN" sz="1300" dirty="0">
                <a:latin typeface="Aptos (Body)"/>
              </a:rPr>
              <a:t>Additional related party disclosures</a:t>
            </a:r>
          </a:p>
          <a:p>
            <a:pPr marL="285750" indent="-285750">
              <a:buFont typeface="Arial" panose="020B0604020202020204" pitchFamily="34" charset="0"/>
              <a:buChar char="•"/>
            </a:pPr>
            <a:r>
              <a:rPr lang="en-IN" sz="1300" dirty="0">
                <a:latin typeface="Aptos (Body)"/>
              </a:rPr>
              <a:t>Regrouping/ reclassification adjustments</a:t>
            </a:r>
          </a:p>
          <a:p>
            <a:pPr marL="285750" indent="-285750">
              <a:buFont typeface="Arial" panose="020B0604020202020204" pitchFamily="34" charset="0"/>
              <a:buChar char="•"/>
            </a:pPr>
            <a:r>
              <a:rPr lang="en-IN" sz="1300" dirty="0">
                <a:latin typeface="Aptos (Body)"/>
              </a:rPr>
              <a:t>Adjustments for auditor qualifications</a:t>
            </a:r>
          </a:p>
          <a:p>
            <a:pPr marL="285750" indent="-285750">
              <a:buFont typeface="Arial" panose="020B0604020202020204" pitchFamily="34" charset="0"/>
              <a:buChar char="•"/>
            </a:pPr>
            <a:r>
              <a:rPr lang="en-IN" sz="1300" dirty="0">
                <a:latin typeface="Aptos (Body)"/>
              </a:rPr>
              <a:t>Ind AS adjustments</a:t>
            </a:r>
          </a:p>
          <a:p>
            <a:pPr marL="285750" indent="-285750">
              <a:buFont typeface="Arial" panose="020B0604020202020204" pitchFamily="34" charset="0"/>
              <a:buChar char="•"/>
            </a:pPr>
            <a:r>
              <a:rPr lang="en-IN" sz="1300" dirty="0">
                <a:latin typeface="Aptos (Body)"/>
              </a:rPr>
              <a:t>Change in Accounting Estimates</a:t>
            </a:r>
          </a:p>
        </p:txBody>
      </p:sp>
      <p:grpSp>
        <p:nvGrpSpPr>
          <p:cNvPr id="20" name="object 23">
            <a:extLst>
              <a:ext uri="{FF2B5EF4-FFF2-40B4-BE49-F238E27FC236}">
                <a16:creationId xmlns:a16="http://schemas.microsoft.com/office/drawing/2014/main" id="{27968B00-5893-B4CA-F242-3B695E229045}"/>
              </a:ext>
            </a:extLst>
          </p:cNvPr>
          <p:cNvGrpSpPr/>
          <p:nvPr/>
        </p:nvGrpSpPr>
        <p:grpSpPr>
          <a:xfrm>
            <a:off x="6393821" y="4375786"/>
            <a:ext cx="5165136" cy="391860"/>
            <a:chOff x="469171" y="1547753"/>
            <a:chExt cx="2612390" cy="457200"/>
          </a:xfrm>
          <a:solidFill>
            <a:srgbClr val="002060"/>
          </a:solidFill>
          <a:effectLst>
            <a:outerShdw blurRad="50800" dist="38100" dir="8100000" algn="tr" rotWithShape="0">
              <a:prstClr val="black">
                <a:alpha val="40000"/>
              </a:prstClr>
            </a:outerShdw>
          </a:effectLst>
        </p:grpSpPr>
        <p:sp>
          <p:nvSpPr>
            <p:cNvPr id="22" name="object 24">
              <a:extLst>
                <a:ext uri="{FF2B5EF4-FFF2-40B4-BE49-F238E27FC236}">
                  <a16:creationId xmlns:a16="http://schemas.microsoft.com/office/drawing/2014/main" id="{562FDE48-7801-3851-BDAD-4F08BA9615D3}"/>
                </a:ext>
              </a:extLst>
            </p:cNvPr>
            <p:cNvSpPr/>
            <p:nvPr/>
          </p:nvSpPr>
          <p:spPr>
            <a:xfrm>
              <a:off x="475521" y="1547753"/>
              <a:ext cx="2606040" cy="457200"/>
            </a:xfrm>
            <a:custGeom>
              <a:avLst/>
              <a:gdLst/>
              <a:ahLst/>
              <a:cxnLst/>
              <a:rect l="l" t="t" r="r" b="b"/>
              <a:pathLst>
                <a:path w="2606040" h="457200">
                  <a:moveTo>
                    <a:pt x="2529840" y="0"/>
                  </a:moveTo>
                  <a:lnTo>
                    <a:pt x="76200" y="0"/>
                  </a:lnTo>
                  <a:lnTo>
                    <a:pt x="46537" y="5994"/>
                  </a:lnTo>
                  <a:lnTo>
                    <a:pt x="22317" y="22336"/>
                  </a:lnTo>
                  <a:lnTo>
                    <a:pt x="5987"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grp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Body)"/>
              </a:endParaRPr>
            </a:p>
          </p:txBody>
        </p:sp>
        <p:sp>
          <p:nvSpPr>
            <p:cNvPr id="25" name="object 25">
              <a:extLst>
                <a:ext uri="{FF2B5EF4-FFF2-40B4-BE49-F238E27FC236}">
                  <a16:creationId xmlns:a16="http://schemas.microsoft.com/office/drawing/2014/main" id="{7E519704-D7D7-17C4-B7D3-256A4389DCC1}"/>
                </a:ext>
              </a:extLst>
            </p:cNvPr>
            <p:cNvSpPr/>
            <p:nvPr/>
          </p:nvSpPr>
          <p:spPr>
            <a:xfrm>
              <a:off x="469171" y="1550823"/>
              <a:ext cx="2606040" cy="454130"/>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87" y="46559"/>
                  </a:lnTo>
                  <a:lnTo>
                    <a:pt x="22317" y="22336"/>
                  </a:lnTo>
                  <a:lnTo>
                    <a:pt x="46537" y="5994"/>
                  </a:lnTo>
                  <a:lnTo>
                    <a:pt x="76200" y="0"/>
                  </a:lnTo>
                  <a:close/>
                </a:path>
              </a:pathLst>
            </a:custGeom>
            <a:grpFill/>
            <a:ln w="12700">
              <a:solidFill>
                <a:srgbClr val="323663"/>
              </a:solid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schemeClr val="bg1"/>
                  </a:solidFill>
                  <a:effectLst/>
                  <a:uLnTx/>
                  <a:uFillTx/>
                  <a:latin typeface="Aptos (Body)"/>
                </a:rPr>
                <a:t>Role of Auditors</a:t>
              </a:r>
              <a:endParaRPr kumimoji="0" b="1" i="0" u="none" strike="noStrike" kern="1200" cap="none" spc="0" normalizeH="0" baseline="0" noProof="0" dirty="0">
                <a:ln>
                  <a:noFill/>
                </a:ln>
                <a:solidFill>
                  <a:schemeClr val="bg1"/>
                </a:solidFill>
                <a:effectLst/>
                <a:uLnTx/>
                <a:uFillTx/>
                <a:latin typeface="Aptos (Body)"/>
              </a:endParaRPr>
            </a:p>
          </p:txBody>
        </p:sp>
      </p:grpSp>
      <p:sp>
        <p:nvSpPr>
          <p:cNvPr id="26" name="TextBox 25">
            <a:extLst>
              <a:ext uri="{FF2B5EF4-FFF2-40B4-BE49-F238E27FC236}">
                <a16:creationId xmlns:a16="http://schemas.microsoft.com/office/drawing/2014/main" id="{8A29AB2C-3C7E-B06D-80E6-5839450283FD}"/>
              </a:ext>
            </a:extLst>
          </p:cNvPr>
          <p:cNvSpPr txBox="1"/>
          <p:nvPr/>
        </p:nvSpPr>
        <p:spPr>
          <a:xfrm>
            <a:off x="6437092" y="4851808"/>
            <a:ext cx="5121864" cy="1692771"/>
          </a:xfrm>
          <a:prstGeom prst="rect">
            <a:avLst/>
          </a:prstGeom>
          <a:noFill/>
        </p:spPr>
        <p:txBody>
          <a:bodyPr wrap="square" numCol="1" spcCol="180000" rtlCol="0">
            <a:spAutoFit/>
          </a:bodyPr>
          <a:lstStyle/>
          <a:p>
            <a:pPr marL="285750" indent="-285750">
              <a:buFont typeface="Arial" panose="020B0604020202020204" pitchFamily="34" charset="0"/>
              <a:buChar char="•"/>
            </a:pPr>
            <a:r>
              <a:rPr lang="en-US" sz="1300" dirty="0">
                <a:latin typeface="Aptos (Body)"/>
              </a:rPr>
              <a:t>As per SEBI ICDR regulations, Statutory auditor must hold valid </a:t>
            </a:r>
            <a:r>
              <a:rPr lang="en-US" sz="1300" b="1" dirty="0">
                <a:latin typeface="Aptos (Body)"/>
              </a:rPr>
              <a:t>ICAI Peer Review Certificate</a:t>
            </a:r>
            <a:r>
              <a:rPr lang="en-US" sz="1300" dirty="0">
                <a:latin typeface="Aptos (Body)"/>
              </a:rPr>
              <a:t> when signing RFS.</a:t>
            </a:r>
          </a:p>
          <a:p>
            <a:pPr marL="285750" indent="-285750">
              <a:buFont typeface="Arial" panose="020B0604020202020204" pitchFamily="34" charset="0"/>
              <a:buChar char="•"/>
            </a:pPr>
            <a:r>
              <a:rPr lang="en-US" sz="1300" dirty="0">
                <a:latin typeface="Aptos (Body)"/>
              </a:rPr>
              <a:t>If predecessor auditor lacks peer review certificate, that year’s annual financials require re-audit</a:t>
            </a:r>
          </a:p>
          <a:p>
            <a:pPr marL="285750" indent="-285750">
              <a:buFont typeface="Arial" panose="020B0604020202020204" pitchFamily="34" charset="0"/>
              <a:buChar char="•"/>
            </a:pPr>
            <a:r>
              <a:rPr lang="en-US" sz="1300" dirty="0">
                <a:latin typeface="Aptos (Body)"/>
              </a:rPr>
              <a:t>Reputed peer-reviewed audit firms signal strong governance, support premium valuations, and instill investor confidence</a:t>
            </a:r>
          </a:p>
          <a:p>
            <a:pPr marL="285750" indent="-285750">
              <a:buFont typeface="Arial" panose="020B0604020202020204" pitchFamily="34" charset="0"/>
              <a:buChar char="•"/>
            </a:pPr>
            <a:r>
              <a:rPr lang="en-US" sz="1300" dirty="0">
                <a:latin typeface="Aptos (Body)"/>
              </a:rPr>
              <a:t>Auditors with proven IPO track record ensure process efficiency and regulatory familiarity</a:t>
            </a:r>
            <a:endParaRPr lang="en-IN" sz="1300" dirty="0">
              <a:latin typeface="Aptos (Body)"/>
            </a:endParaRPr>
          </a:p>
        </p:txBody>
      </p:sp>
      <p:sp>
        <p:nvSpPr>
          <p:cNvPr id="12" name="Slide Number Placeholder 1">
            <a:extLst>
              <a:ext uri="{FF2B5EF4-FFF2-40B4-BE49-F238E27FC236}">
                <a16:creationId xmlns:a16="http://schemas.microsoft.com/office/drawing/2014/main" id="{1E62B663-AC32-976A-457B-17C51A1C34E7}"/>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16</a:t>
            </a:fld>
            <a:endParaRPr lang="en-US" dirty="0">
              <a:latin typeface="Aptos" panose="020B0004020202020204" pitchFamily="34" charset="0"/>
            </a:endParaRPr>
          </a:p>
        </p:txBody>
      </p:sp>
      <p:sp>
        <p:nvSpPr>
          <p:cNvPr id="14" name="Rectangle 13">
            <a:extLst>
              <a:ext uri="{FF2B5EF4-FFF2-40B4-BE49-F238E27FC236}">
                <a16:creationId xmlns:a16="http://schemas.microsoft.com/office/drawing/2014/main" id="{CC2235EC-8EB5-A02C-CC9F-883659810E73}"/>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63026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3D5D32-5B2E-A155-900C-B9AB3CFB2E08}"/>
              </a:ext>
            </a:extLst>
          </p:cNvPr>
          <p:cNvSpPr txBox="1"/>
          <p:nvPr/>
        </p:nvSpPr>
        <p:spPr>
          <a:xfrm>
            <a:off x="214580" y="24720"/>
            <a:ext cx="10216670" cy="61555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400" b="1" i="0" u="none" strike="noStrike" cap="none" spc="0" normalizeH="0" baseline="0">
                <a:ln>
                  <a:noFill/>
                </a:ln>
                <a:effectLst/>
                <a:uLnTx/>
                <a:uFillTx/>
                <a:latin typeface="Californian FB" panose="0207040306080B0302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Compliance &amp; Regulatory Framework</a:t>
            </a:r>
            <a:endParaRPr kumimoji="0" lang="en-IN"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p:txBody>
      </p:sp>
      <p:sp>
        <p:nvSpPr>
          <p:cNvPr id="8" name="Freeform: Shape 7">
            <a:extLst>
              <a:ext uri="{FF2B5EF4-FFF2-40B4-BE49-F238E27FC236}">
                <a16:creationId xmlns:a16="http://schemas.microsoft.com/office/drawing/2014/main" id="{3C84EFF1-02DA-1932-060E-E7E9493E08DF}"/>
              </a:ext>
            </a:extLst>
          </p:cNvPr>
          <p:cNvSpPr/>
          <p:nvPr/>
        </p:nvSpPr>
        <p:spPr>
          <a:xfrm>
            <a:off x="4740117" y="2275867"/>
            <a:ext cx="3046569" cy="3046569"/>
          </a:xfrm>
          <a:custGeom>
            <a:avLst/>
            <a:gdLst>
              <a:gd name="connsiteX0" fmla="*/ 6200075 w 6200074"/>
              <a:gd name="connsiteY0" fmla="*/ 3100037 h 6200074"/>
              <a:gd name="connsiteX1" fmla="*/ 3100038 w 6200074"/>
              <a:gd name="connsiteY1" fmla="*/ 6200075 h 6200074"/>
              <a:gd name="connsiteX2" fmla="*/ 0 w 6200074"/>
              <a:gd name="connsiteY2" fmla="*/ 3100037 h 6200074"/>
              <a:gd name="connsiteX3" fmla="*/ 3100038 w 6200074"/>
              <a:gd name="connsiteY3" fmla="*/ 0 h 6200074"/>
              <a:gd name="connsiteX4" fmla="*/ 6200075 w 6200074"/>
              <a:gd name="connsiteY4" fmla="*/ 3100037 h 620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074" h="6200074">
                <a:moveTo>
                  <a:pt x="6200075" y="3100037"/>
                </a:moveTo>
                <a:cubicBezTo>
                  <a:pt x="6200075" y="4812141"/>
                  <a:pt x="4812141" y="6200075"/>
                  <a:pt x="3100038" y="6200075"/>
                </a:cubicBezTo>
                <a:cubicBezTo>
                  <a:pt x="1387934" y="6200075"/>
                  <a:pt x="0" y="4812141"/>
                  <a:pt x="0" y="3100037"/>
                </a:cubicBezTo>
                <a:cubicBezTo>
                  <a:pt x="0" y="1387934"/>
                  <a:pt x="1387934" y="0"/>
                  <a:pt x="3100038" y="0"/>
                </a:cubicBezTo>
                <a:cubicBezTo>
                  <a:pt x="4812141" y="0"/>
                  <a:pt x="6200075" y="1387934"/>
                  <a:pt x="6200075" y="3100037"/>
                </a:cubicBezTo>
                <a:close/>
              </a:path>
            </a:pathLst>
          </a:custGeom>
          <a:solidFill>
            <a:schemeClr val="tx1">
              <a:alpha val="25000"/>
            </a:schemeClr>
          </a:solidFill>
          <a:ln w="9436" cap="flat">
            <a:solidFill>
              <a:srgbClr val="002060"/>
            </a:solidFill>
            <a:prstDash val="solid"/>
            <a:miter/>
          </a:ln>
          <a:effectLst>
            <a:softEdge rad="368300"/>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6078E95E-6F64-A201-4948-7BAE79B03D4B}"/>
              </a:ext>
            </a:extLst>
          </p:cNvPr>
          <p:cNvGrpSpPr/>
          <p:nvPr/>
        </p:nvGrpSpPr>
        <p:grpSpPr>
          <a:xfrm>
            <a:off x="4738642" y="2084915"/>
            <a:ext cx="2714716" cy="2714716"/>
            <a:chOff x="4729272" y="2079171"/>
            <a:chExt cx="2714716" cy="2714716"/>
          </a:xfrm>
        </p:grpSpPr>
        <p:grpSp>
          <p:nvGrpSpPr>
            <p:cNvPr id="10" name="Group 9">
              <a:extLst>
                <a:ext uri="{FF2B5EF4-FFF2-40B4-BE49-F238E27FC236}">
                  <a16:creationId xmlns:a16="http://schemas.microsoft.com/office/drawing/2014/main" id="{2F535A71-0655-D8CD-656F-86ABC3149A54}"/>
                </a:ext>
              </a:extLst>
            </p:cNvPr>
            <p:cNvGrpSpPr/>
            <p:nvPr/>
          </p:nvGrpSpPr>
          <p:grpSpPr>
            <a:xfrm>
              <a:off x="4729272" y="2079171"/>
              <a:ext cx="2714716" cy="2714716"/>
              <a:chOff x="3126659" y="476558"/>
              <a:chExt cx="5919942" cy="5919942"/>
            </a:xfrm>
          </p:grpSpPr>
          <p:sp>
            <p:nvSpPr>
              <p:cNvPr id="12" name="Freeform: Shape 11">
                <a:extLst>
                  <a:ext uri="{FF2B5EF4-FFF2-40B4-BE49-F238E27FC236}">
                    <a16:creationId xmlns:a16="http://schemas.microsoft.com/office/drawing/2014/main" id="{FE780B3B-D88B-FBC4-C24B-4766CE2C76FB}"/>
                  </a:ext>
                </a:extLst>
              </p:cNvPr>
              <p:cNvSpPr/>
              <p:nvPr/>
            </p:nvSpPr>
            <p:spPr>
              <a:xfrm>
                <a:off x="3126659" y="476558"/>
                <a:ext cx="5919942" cy="5919942"/>
              </a:xfrm>
              <a:custGeom>
                <a:avLst/>
                <a:gdLst>
                  <a:gd name="connsiteX0" fmla="*/ 6200075 w 6200074"/>
                  <a:gd name="connsiteY0" fmla="*/ 3100037 h 6200074"/>
                  <a:gd name="connsiteX1" fmla="*/ 3100038 w 6200074"/>
                  <a:gd name="connsiteY1" fmla="*/ 6200075 h 6200074"/>
                  <a:gd name="connsiteX2" fmla="*/ 0 w 6200074"/>
                  <a:gd name="connsiteY2" fmla="*/ 3100037 h 6200074"/>
                  <a:gd name="connsiteX3" fmla="*/ 3100038 w 6200074"/>
                  <a:gd name="connsiteY3" fmla="*/ 0 h 6200074"/>
                  <a:gd name="connsiteX4" fmla="*/ 6200075 w 6200074"/>
                  <a:gd name="connsiteY4" fmla="*/ 3100037 h 620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074" h="6200074">
                    <a:moveTo>
                      <a:pt x="6200075" y="3100037"/>
                    </a:moveTo>
                    <a:cubicBezTo>
                      <a:pt x="6200075" y="4812141"/>
                      <a:pt x="4812141" y="6200075"/>
                      <a:pt x="3100038" y="6200075"/>
                    </a:cubicBezTo>
                    <a:cubicBezTo>
                      <a:pt x="1387934" y="6200075"/>
                      <a:pt x="0" y="4812141"/>
                      <a:pt x="0" y="3100037"/>
                    </a:cubicBezTo>
                    <a:cubicBezTo>
                      <a:pt x="0" y="1387934"/>
                      <a:pt x="1387934" y="0"/>
                      <a:pt x="3100038" y="0"/>
                    </a:cubicBezTo>
                    <a:cubicBezTo>
                      <a:pt x="4812141" y="0"/>
                      <a:pt x="6200075" y="1387934"/>
                      <a:pt x="6200075" y="3100037"/>
                    </a:cubicBezTo>
                    <a:close/>
                  </a:path>
                </a:pathLst>
              </a:custGeom>
              <a:solidFill>
                <a:srgbClr val="F9F9FA"/>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D2DF255-9EE0-C032-55D4-A7F75E183143}"/>
                  </a:ext>
                </a:extLst>
              </p:cNvPr>
              <p:cNvSpPr/>
              <p:nvPr/>
            </p:nvSpPr>
            <p:spPr>
              <a:xfrm>
                <a:off x="4108786" y="603137"/>
                <a:ext cx="1942305" cy="2747646"/>
              </a:xfrm>
              <a:custGeom>
                <a:avLst/>
                <a:gdLst>
                  <a:gd name="connsiteX0" fmla="*/ 2062981 w 2062981"/>
                  <a:gd name="connsiteY0" fmla="*/ 0 h 2918358"/>
                  <a:gd name="connsiteX1" fmla="*/ 2062981 w 2062981"/>
                  <a:gd name="connsiteY1" fmla="*/ 2918358 h 2918358"/>
                  <a:gd name="connsiteX2" fmla="*/ 0 w 2062981"/>
                  <a:gd name="connsiteY2" fmla="*/ 855378 h 2918358"/>
                  <a:gd name="connsiteX3" fmla="*/ 185843 w 2062981"/>
                  <a:gd name="connsiteY3" fmla="*/ 686472 h 2918358"/>
                  <a:gd name="connsiteX4" fmla="*/ 1945815 w 2062981"/>
                  <a:gd name="connsiteY4" fmla="*/ 2963 h 2918358"/>
                  <a:gd name="connsiteX5" fmla="*/ 2062981 w 2062981"/>
                  <a:gd name="connsiteY5" fmla="*/ 0 h 29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981" h="2918358">
                    <a:moveTo>
                      <a:pt x="2062981" y="0"/>
                    </a:moveTo>
                    <a:lnTo>
                      <a:pt x="2062981" y="2918358"/>
                    </a:lnTo>
                    <a:lnTo>
                      <a:pt x="0" y="855378"/>
                    </a:lnTo>
                    <a:lnTo>
                      <a:pt x="185843" y="686472"/>
                    </a:lnTo>
                    <a:cubicBezTo>
                      <a:pt x="669046" y="287698"/>
                      <a:pt x="1278790" y="36775"/>
                      <a:pt x="1945815" y="2963"/>
                    </a:cubicBezTo>
                    <a:lnTo>
                      <a:pt x="2062981"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FB7163-A979-37CE-1D13-F80937D52CC0}"/>
                  </a:ext>
                </a:extLst>
              </p:cNvPr>
              <p:cNvSpPr/>
              <p:nvPr/>
            </p:nvSpPr>
            <p:spPr>
              <a:xfrm>
                <a:off x="6122170" y="603137"/>
                <a:ext cx="1941818" cy="2747267"/>
              </a:xfrm>
              <a:custGeom>
                <a:avLst/>
                <a:gdLst>
                  <a:gd name="connsiteX0" fmla="*/ 0 w 2062464"/>
                  <a:gd name="connsiteY0" fmla="*/ 0 h 2917956"/>
                  <a:gd name="connsiteX1" fmla="*/ 117166 w 2062464"/>
                  <a:gd name="connsiteY1" fmla="*/ 2963 h 2917956"/>
                  <a:gd name="connsiteX2" fmla="*/ 1877137 w 2062464"/>
                  <a:gd name="connsiteY2" fmla="*/ 686472 h 2917956"/>
                  <a:gd name="connsiteX3" fmla="*/ 2062464 w 2062464"/>
                  <a:gd name="connsiteY3" fmla="*/ 854909 h 2917956"/>
                  <a:gd name="connsiteX4" fmla="*/ 0 w 2062464"/>
                  <a:gd name="connsiteY4" fmla="*/ 2917956 h 2917956"/>
                  <a:gd name="connsiteX5" fmla="*/ 0 w 2062464"/>
                  <a:gd name="connsiteY5" fmla="*/ 0 h 291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464" h="2917956">
                    <a:moveTo>
                      <a:pt x="0" y="0"/>
                    </a:moveTo>
                    <a:lnTo>
                      <a:pt x="117166" y="2963"/>
                    </a:lnTo>
                    <a:cubicBezTo>
                      <a:pt x="784191" y="36775"/>
                      <a:pt x="1393934" y="287698"/>
                      <a:pt x="1877137" y="686472"/>
                    </a:cubicBezTo>
                    <a:lnTo>
                      <a:pt x="2062464" y="854909"/>
                    </a:lnTo>
                    <a:lnTo>
                      <a:pt x="0" y="2917956"/>
                    </a:lnTo>
                    <a:lnTo>
                      <a:pt x="0"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35E2F5C-6D1F-53D1-CA66-D708F87D08AF}"/>
                  </a:ext>
                </a:extLst>
              </p:cNvPr>
              <p:cNvSpPr/>
              <p:nvPr/>
            </p:nvSpPr>
            <p:spPr>
              <a:xfrm>
                <a:off x="6172105" y="1458255"/>
                <a:ext cx="2747918" cy="1942735"/>
              </a:xfrm>
              <a:custGeom>
                <a:avLst/>
                <a:gdLst>
                  <a:gd name="connsiteX0" fmla="*/ 2062854 w 2918647"/>
                  <a:gd name="connsiteY0" fmla="*/ 0 h 2063438"/>
                  <a:gd name="connsiteX1" fmla="*/ 2232175 w 2918647"/>
                  <a:gd name="connsiteY1" fmla="*/ 186300 h 2063438"/>
                  <a:gd name="connsiteX2" fmla="*/ 2915684 w 2918647"/>
                  <a:gd name="connsiteY2" fmla="*/ 1946271 h 2063438"/>
                  <a:gd name="connsiteX3" fmla="*/ 2918647 w 2918647"/>
                  <a:gd name="connsiteY3" fmla="*/ 2063438 h 2063438"/>
                  <a:gd name="connsiteX4" fmla="*/ 0 w 2918647"/>
                  <a:gd name="connsiteY4" fmla="*/ 2063438 h 2063438"/>
                  <a:gd name="connsiteX5" fmla="*/ 2062854 w 2918647"/>
                  <a:gd name="connsiteY5" fmla="*/ 0 h 206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8647" h="2063438">
                    <a:moveTo>
                      <a:pt x="2062854" y="0"/>
                    </a:moveTo>
                    <a:lnTo>
                      <a:pt x="2232175" y="186300"/>
                    </a:lnTo>
                    <a:cubicBezTo>
                      <a:pt x="2630949" y="669503"/>
                      <a:pt x="2881872" y="1279247"/>
                      <a:pt x="2915684" y="1946271"/>
                    </a:cubicBezTo>
                    <a:lnTo>
                      <a:pt x="2918647" y="2063438"/>
                    </a:lnTo>
                    <a:lnTo>
                      <a:pt x="0" y="2063438"/>
                    </a:lnTo>
                    <a:lnTo>
                      <a:pt x="2062854"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9BD9977-AACD-8E96-FFC0-AE02EF3BCC2B}"/>
                  </a:ext>
                </a:extLst>
              </p:cNvPr>
              <p:cNvSpPr/>
              <p:nvPr/>
            </p:nvSpPr>
            <p:spPr>
              <a:xfrm>
                <a:off x="3253236" y="1458741"/>
                <a:ext cx="2747540" cy="1942249"/>
              </a:xfrm>
              <a:custGeom>
                <a:avLst/>
                <a:gdLst>
                  <a:gd name="connsiteX0" fmla="*/ 855324 w 2918246"/>
                  <a:gd name="connsiteY0" fmla="*/ 0 h 2062922"/>
                  <a:gd name="connsiteX1" fmla="*/ 2918246 w 2918246"/>
                  <a:gd name="connsiteY1" fmla="*/ 2062922 h 2062922"/>
                  <a:gd name="connsiteX2" fmla="*/ 0 w 2918246"/>
                  <a:gd name="connsiteY2" fmla="*/ 2062922 h 2062922"/>
                  <a:gd name="connsiteX3" fmla="*/ 2963 w 2918246"/>
                  <a:gd name="connsiteY3" fmla="*/ 1945755 h 2062922"/>
                  <a:gd name="connsiteX4" fmla="*/ 686472 w 2918246"/>
                  <a:gd name="connsiteY4" fmla="*/ 185784 h 2062922"/>
                  <a:gd name="connsiteX5" fmla="*/ 855324 w 2918246"/>
                  <a:gd name="connsiteY5" fmla="*/ 0 h 206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8246" h="2062922">
                    <a:moveTo>
                      <a:pt x="855324" y="0"/>
                    </a:moveTo>
                    <a:lnTo>
                      <a:pt x="2918246" y="2062922"/>
                    </a:lnTo>
                    <a:lnTo>
                      <a:pt x="0" y="2062922"/>
                    </a:lnTo>
                    <a:lnTo>
                      <a:pt x="2963" y="1945755"/>
                    </a:lnTo>
                    <a:cubicBezTo>
                      <a:pt x="36775" y="1278731"/>
                      <a:pt x="287697" y="668987"/>
                      <a:pt x="686472" y="185784"/>
                    </a:cubicBezTo>
                    <a:lnTo>
                      <a:pt x="855324"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4841AA6-9B49-A6C9-FC1E-2ADAB26687F9}"/>
                  </a:ext>
                </a:extLst>
              </p:cNvPr>
              <p:cNvSpPr/>
              <p:nvPr/>
            </p:nvSpPr>
            <p:spPr>
              <a:xfrm>
                <a:off x="3253236" y="3472070"/>
                <a:ext cx="2747301" cy="1942411"/>
              </a:xfrm>
              <a:custGeom>
                <a:avLst/>
                <a:gdLst>
                  <a:gd name="connsiteX0" fmla="*/ 0 w 2917992"/>
                  <a:gd name="connsiteY0" fmla="*/ 0 h 2063094"/>
                  <a:gd name="connsiteX1" fmla="*/ 2917992 w 2917992"/>
                  <a:gd name="connsiteY1" fmla="*/ 0 h 2063094"/>
                  <a:gd name="connsiteX2" fmla="*/ 855482 w 2917992"/>
                  <a:gd name="connsiteY2" fmla="*/ 2063094 h 2063094"/>
                  <a:gd name="connsiteX3" fmla="*/ 686472 w 2917992"/>
                  <a:gd name="connsiteY3" fmla="*/ 1877137 h 2063094"/>
                  <a:gd name="connsiteX4" fmla="*/ 2963 w 2917992"/>
                  <a:gd name="connsiteY4" fmla="*/ 117165 h 2063094"/>
                  <a:gd name="connsiteX5" fmla="*/ 0 w 2917992"/>
                  <a:gd name="connsiteY5" fmla="*/ 0 h 206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992" h="2063094">
                    <a:moveTo>
                      <a:pt x="0" y="0"/>
                    </a:moveTo>
                    <a:lnTo>
                      <a:pt x="2917992" y="0"/>
                    </a:lnTo>
                    <a:lnTo>
                      <a:pt x="855482" y="2063094"/>
                    </a:lnTo>
                    <a:lnTo>
                      <a:pt x="686472" y="1877137"/>
                    </a:lnTo>
                    <a:cubicBezTo>
                      <a:pt x="287697" y="1393934"/>
                      <a:pt x="36775" y="784190"/>
                      <a:pt x="2963" y="117165"/>
                    </a:cubicBezTo>
                    <a:lnTo>
                      <a:pt x="0"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D446710-422A-5F44-8BDF-DEE1EC34DB08}"/>
                  </a:ext>
                </a:extLst>
              </p:cNvPr>
              <p:cNvSpPr/>
              <p:nvPr/>
            </p:nvSpPr>
            <p:spPr>
              <a:xfrm>
                <a:off x="6172378" y="3472070"/>
                <a:ext cx="2747645" cy="1942304"/>
              </a:xfrm>
              <a:custGeom>
                <a:avLst/>
                <a:gdLst>
                  <a:gd name="connsiteX0" fmla="*/ 0 w 2918357"/>
                  <a:gd name="connsiteY0" fmla="*/ 0 h 2062980"/>
                  <a:gd name="connsiteX1" fmla="*/ 2918357 w 2918357"/>
                  <a:gd name="connsiteY1" fmla="*/ 0 h 2062980"/>
                  <a:gd name="connsiteX2" fmla="*/ 2915394 w 2918357"/>
                  <a:gd name="connsiteY2" fmla="*/ 117165 h 2062980"/>
                  <a:gd name="connsiteX3" fmla="*/ 2231885 w 2918357"/>
                  <a:gd name="connsiteY3" fmla="*/ 1877137 h 2062980"/>
                  <a:gd name="connsiteX4" fmla="*/ 2062980 w 2918357"/>
                  <a:gd name="connsiteY4" fmla="*/ 2062980 h 2062980"/>
                  <a:gd name="connsiteX5" fmla="*/ 0 w 2918357"/>
                  <a:gd name="connsiteY5" fmla="*/ 0 h 206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8357" h="2062980">
                    <a:moveTo>
                      <a:pt x="0" y="0"/>
                    </a:moveTo>
                    <a:lnTo>
                      <a:pt x="2918357" y="0"/>
                    </a:lnTo>
                    <a:lnTo>
                      <a:pt x="2915394" y="117165"/>
                    </a:lnTo>
                    <a:cubicBezTo>
                      <a:pt x="2881582" y="784190"/>
                      <a:pt x="2630659" y="1393934"/>
                      <a:pt x="2231885" y="1877137"/>
                    </a:cubicBezTo>
                    <a:lnTo>
                      <a:pt x="2062980" y="2062980"/>
                    </a:lnTo>
                    <a:lnTo>
                      <a:pt x="0"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A851B7E-480B-5AD2-D337-9959B9910648}"/>
                  </a:ext>
                </a:extLst>
              </p:cNvPr>
              <p:cNvSpPr/>
              <p:nvPr/>
            </p:nvSpPr>
            <p:spPr>
              <a:xfrm>
                <a:off x="4108949" y="3522038"/>
                <a:ext cx="1942141" cy="2747884"/>
              </a:xfrm>
              <a:custGeom>
                <a:avLst/>
                <a:gdLst>
                  <a:gd name="connsiteX0" fmla="*/ 2062807 w 2062807"/>
                  <a:gd name="connsiteY0" fmla="*/ 0 h 2918611"/>
                  <a:gd name="connsiteX1" fmla="*/ 2062807 w 2062807"/>
                  <a:gd name="connsiteY1" fmla="*/ 2918611 h 2918611"/>
                  <a:gd name="connsiteX2" fmla="*/ 1945641 w 2062807"/>
                  <a:gd name="connsiteY2" fmla="*/ 2915648 h 2918611"/>
                  <a:gd name="connsiteX3" fmla="*/ 185669 w 2062807"/>
                  <a:gd name="connsiteY3" fmla="*/ 2232139 h 2918611"/>
                  <a:gd name="connsiteX4" fmla="*/ 0 w 2062807"/>
                  <a:gd name="connsiteY4" fmla="*/ 2063391 h 2918611"/>
                  <a:gd name="connsiteX5" fmla="*/ 2062807 w 2062807"/>
                  <a:gd name="connsiteY5" fmla="*/ 0 h 291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807" h="2918611">
                    <a:moveTo>
                      <a:pt x="2062807" y="0"/>
                    </a:moveTo>
                    <a:lnTo>
                      <a:pt x="2062807" y="2918611"/>
                    </a:lnTo>
                    <a:lnTo>
                      <a:pt x="1945641" y="2915648"/>
                    </a:lnTo>
                    <a:cubicBezTo>
                      <a:pt x="1278616" y="2881837"/>
                      <a:pt x="668872" y="2630914"/>
                      <a:pt x="185669" y="2232139"/>
                    </a:cubicBezTo>
                    <a:lnTo>
                      <a:pt x="0" y="2063391"/>
                    </a:lnTo>
                    <a:lnTo>
                      <a:pt x="2062807"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8A69D518-16A4-C92E-1504-002C2158CB5F}"/>
                  </a:ext>
                </a:extLst>
              </p:cNvPr>
              <p:cNvSpPr/>
              <p:nvPr/>
            </p:nvSpPr>
            <p:spPr>
              <a:xfrm>
                <a:off x="6122170" y="3522383"/>
                <a:ext cx="1942249" cy="2747539"/>
              </a:xfrm>
              <a:custGeom>
                <a:avLst/>
                <a:gdLst>
                  <a:gd name="connsiteX0" fmla="*/ 0 w 2062921"/>
                  <a:gd name="connsiteY0" fmla="*/ 0 h 2918245"/>
                  <a:gd name="connsiteX1" fmla="*/ 2062921 w 2062921"/>
                  <a:gd name="connsiteY1" fmla="*/ 2062921 h 2918245"/>
                  <a:gd name="connsiteX2" fmla="*/ 1877137 w 2062921"/>
                  <a:gd name="connsiteY2" fmla="*/ 2231773 h 2918245"/>
                  <a:gd name="connsiteX3" fmla="*/ 117166 w 2062921"/>
                  <a:gd name="connsiteY3" fmla="*/ 2915282 h 2918245"/>
                  <a:gd name="connsiteX4" fmla="*/ 0 w 2062921"/>
                  <a:gd name="connsiteY4" fmla="*/ 2918245 h 2918245"/>
                  <a:gd name="connsiteX5" fmla="*/ 0 w 2062921"/>
                  <a:gd name="connsiteY5" fmla="*/ 0 h 291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2921" h="2918245">
                    <a:moveTo>
                      <a:pt x="0" y="0"/>
                    </a:moveTo>
                    <a:lnTo>
                      <a:pt x="2062921" y="2062921"/>
                    </a:lnTo>
                    <a:lnTo>
                      <a:pt x="1877137" y="2231773"/>
                    </a:lnTo>
                    <a:cubicBezTo>
                      <a:pt x="1393934" y="2630548"/>
                      <a:pt x="784191" y="2881471"/>
                      <a:pt x="117166" y="2915282"/>
                    </a:cubicBezTo>
                    <a:lnTo>
                      <a:pt x="0" y="2918245"/>
                    </a:lnTo>
                    <a:lnTo>
                      <a:pt x="0" y="0"/>
                    </a:lnTo>
                    <a:close/>
                  </a:path>
                </a:pathLst>
              </a:custGeom>
              <a:solidFill>
                <a:srgbClr val="002060"/>
              </a:solidFill>
              <a:ln w="9436" cap="flat">
                <a:solidFill>
                  <a:srgbClr val="0020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D6E4FED2-68F8-6B21-160B-DEDC09053FBB}"/>
                </a:ext>
              </a:extLst>
            </p:cNvPr>
            <p:cNvSpPr/>
            <p:nvPr/>
          </p:nvSpPr>
          <p:spPr>
            <a:xfrm>
              <a:off x="4943630" y="2293529"/>
              <a:ext cx="2286000" cy="2286000"/>
            </a:xfrm>
            <a:prstGeom prst="ellipse">
              <a:avLst/>
            </a:prstGeom>
            <a:gradFill flip="none" rotWithShape="1">
              <a:gsLst>
                <a:gs pos="7000">
                  <a:schemeClr val="bg1"/>
                </a:gs>
                <a:gs pos="100000">
                  <a:schemeClr val="bg1">
                    <a:lumMod val="95000"/>
                  </a:schemeClr>
                </a:gs>
              </a:gsLst>
              <a:lin ang="8100000" scaled="1"/>
              <a:tileRect/>
            </a:gra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Oval 21">
            <a:extLst>
              <a:ext uri="{FF2B5EF4-FFF2-40B4-BE49-F238E27FC236}">
                <a16:creationId xmlns:a16="http://schemas.microsoft.com/office/drawing/2014/main" id="{B6091DB4-1E6C-8A36-4BA4-2D449BDF543C}"/>
              </a:ext>
            </a:extLst>
          </p:cNvPr>
          <p:cNvSpPr/>
          <p:nvPr/>
        </p:nvSpPr>
        <p:spPr>
          <a:xfrm>
            <a:off x="7657665" y="5150731"/>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978D86FB-AE93-564E-CB54-FB1B0CB4A3A2}"/>
              </a:ext>
            </a:extLst>
          </p:cNvPr>
          <p:cNvSpPr/>
          <p:nvPr/>
        </p:nvSpPr>
        <p:spPr>
          <a:xfrm>
            <a:off x="7721571" y="4844118"/>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0A1D48C-FCE5-05A8-7078-E8C40994F1EE}"/>
              </a:ext>
            </a:extLst>
          </p:cNvPr>
          <p:cNvSpPr txBox="1"/>
          <p:nvPr/>
        </p:nvSpPr>
        <p:spPr>
          <a:xfrm>
            <a:off x="7913002" y="5148616"/>
            <a:ext cx="2889258" cy="165370"/>
          </a:xfrm>
          <a:prstGeom prst="rect">
            <a:avLst/>
          </a:prstGeom>
          <a:noFill/>
          <a:ln>
            <a:solidFill>
              <a:srgbClr val="002060"/>
            </a:solidFill>
          </a:ln>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Public Search, </a:t>
            </a:r>
            <a:r>
              <a:rPr lang="en-US" sz="1200" b="1" dirty="0">
                <a:solidFill>
                  <a:prstClr val="white"/>
                </a:solidFill>
                <a:latin typeface="Calibri" panose="020F0502020204030204"/>
              </a:rPr>
              <a:t>CIBIL/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Watchout and Crime Check of all the Directors, KMPs, SMPs, Promoters</a:t>
            </a:r>
            <a:r>
              <a:rPr lang="en-US" sz="1200" b="1" dirty="0">
                <a:solidFill>
                  <a:prstClr val="white"/>
                </a:solidFill>
                <a:latin typeface="Calibri" panose="020F0502020204030204"/>
              </a:rPr>
              <a:t> and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Promoter Group</a:t>
            </a:r>
          </a:p>
        </p:txBody>
      </p:sp>
      <p:sp>
        <p:nvSpPr>
          <p:cNvPr id="26" name="Oval 25">
            <a:extLst>
              <a:ext uri="{FF2B5EF4-FFF2-40B4-BE49-F238E27FC236}">
                <a16:creationId xmlns:a16="http://schemas.microsoft.com/office/drawing/2014/main" id="{9AD25657-F658-992E-A931-D292D100BF60}"/>
              </a:ext>
            </a:extLst>
          </p:cNvPr>
          <p:cNvSpPr/>
          <p:nvPr/>
        </p:nvSpPr>
        <p:spPr>
          <a:xfrm>
            <a:off x="8444158" y="2781654"/>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D3BFACA3-3F1E-DD9D-C019-46E0BC6123B7}"/>
              </a:ext>
            </a:extLst>
          </p:cNvPr>
          <p:cNvSpPr/>
          <p:nvPr/>
        </p:nvSpPr>
        <p:spPr>
          <a:xfrm>
            <a:off x="8508064" y="2475041"/>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8541652-7D5F-2E03-5DA6-DAC61991BADC}"/>
              </a:ext>
            </a:extLst>
          </p:cNvPr>
          <p:cNvSpPr txBox="1"/>
          <p:nvPr/>
        </p:nvSpPr>
        <p:spPr>
          <a:xfrm>
            <a:off x="8730339" y="2481318"/>
            <a:ext cx="2772757" cy="802629"/>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Preparation of Capital Build up (along with backup documents) since incorporation</a:t>
            </a:r>
          </a:p>
        </p:txBody>
      </p:sp>
      <p:sp>
        <p:nvSpPr>
          <p:cNvPr id="31" name="Oval 30">
            <a:extLst>
              <a:ext uri="{FF2B5EF4-FFF2-40B4-BE49-F238E27FC236}">
                <a16:creationId xmlns:a16="http://schemas.microsoft.com/office/drawing/2014/main" id="{94FE9244-C3E4-B7F2-5977-78DD30FCBE7A}"/>
              </a:ext>
            </a:extLst>
          </p:cNvPr>
          <p:cNvSpPr/>
          <p:nvPr/>
        </p:nvSpPr>
        <p:spPr>
          <a:xfrm>
            <a:off x="8444158" y="3966192"/>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DD5136AA-53BE-AA8C-58A1-8D69903221C7}"/>
              </a:ext>
            </a:extLst>
          </p:cNvPr>
          <p:cNvSpPr/>
          <p:nvPr/>
        </p:nvSpPr>
        <p:spPr>
          <a:xfrm>
            <a:off x="8508064" y="3659579"/>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F9E42993-666E-F847-029D-8A95C2BE2A86}"/>
              </a:ext>
            </a:extLst>
          </p:cNvPr>
          <p:cNvSpPr txBox="1"/>
          <p:nvPr/>
        </p:nvSpPr>
        <p:spPr>
          <a:xfrm>
            <a:off x="8689973" y="3903913"/>
            <a:ext cx="2813123" cy="259659"/>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Review of all litigations by or against the Issuer, Directors or Promoters, Group Companies</a:t>
            </a:r>
          </a:p>
        </p:txBody>
      </p:sp>
      <p:sp>
        <p:nvSpPr>
          <p:cNvPr id="34" name="Oval 33">
            <a:extLst>
              <a:ext uri="{FF2B5EF4-FFF2-40B4-BE49-F238E27FC236}">
                <a16:creationId xmlns:a16="http://schemas.microsoft.com/office/drawing/2014/main" id="{74B378BC-110E-281A-9807-C53FEBBFDFBC}"/>
              </a:ext>
            </a:extLst>
          </p:cNvPr>
          <p:cNvSpPr/>
          <p:nvPr/>
        </p:nvSpPr>
        <p:spPr>
          <a:xfrm flipH="1">
            <a:off x="4397436" y="1597116"/>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B17FD643-16F8-DE24-51D2-703037C49D46}"/>
              </a:ext>
            </a:extLst>
          </p:cNvPr>
          <p:cNvSpPr/>
          <p:nvPr/>
        </p:nvSpPr>
        <p:spPr>
          <a:xfrm flipH="1">
            <a:off x="1405304" y="1290503"/>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3FF70B8B-61DD-DDEA-52B4-4B338F6F03DD}"/>
              </a:ext>
            </a:extLst>
          </p:cNvPr>
          <p:cNvGrpSpPr/>
          <p:nvPr/>
        </p:nvGrpSpPr>
        <p:grpSpPr>
          <a:xfrm flipH="1">
            <a:off x="1598682" y="1541145"/>
            <a:ext cx="2645540" cy="555077"/>
            <a:chOff x="6803559" y="3190672"/>
            <a:chExt cx="3719948" cy="555077"/>
          </a:xfrm>
        </p:grpSpPr>
        <p:sp>
          <p:nvSpPr>
            <p:cNvPr id="39" name="TextBox 38">
              <a:extLst>
                <a:ext uri="{FF2B5EF4-FFF2-40B4-BE49-F238E27FC236}">
                  <a16:creationId xmlns:a16="http://schemas.microsoft.com/office/drawing/2014/main" id="{AAF996D9-08EF-AFDA-A385-57D053193FA3}"/>
                </a:ext>
              </a:extLst>
            </p:cNvPr>
            <p:cNvSpPr txBox="1"/>
            <p:nvPr/>
          </p:nvSpPr>
          <p:spPr>
            <a:xfrm>
              <a:off x="8570048" y="3394213"/>
              <a:ext cx="1953459" cy="35153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IN" sz="11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B246A25-FCC1-8039-3A84-4C6543A89105}"/>
                </a:ext>
              </a:extLst>
            </p:cNvPr>
            <p:cNvSpPr txBox="1"/>
            <p:nvPr/>
          </p:nvSpPr>
          <p:spPr>
            <a:xfrm>
              <a:off x="6803559" y="3190672"/>
              <a:ext cx="3719945" cy="22777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Conversion of issuer from Private </a:t>
              </a:r>
              <a:r>
                <a:rPr lang="en-US" sz="1200" b="1" dirty="0">
                  <a:solidFill>
                    <a:prstClr val="white"/>
                  </a:solidFill>
                  <a:latin typeface="Calibri" panose="020F0502020204030204"/>
                </a:rPr>
                <a:t>L</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imited to Public Limited</a:t>
              </a:r>
            </a:p>
          </p:txBody>
        </p:sp>
      </p:grpSp>
      <p:sp>
        <p:nvSpPr>
          <p:cNvPr id="43" name="Oval 42">
            <a:extLst>
              <a:ext uri="{FF2B5EF4-FFF2-40B4-BE49-F238E27FC236}">
                <a16:creationId xmlns:a16="http://schemas.microsoft.com/office/drawing/2014/main" id="{B486887A-3C44-AD89-13D5-055785163DD4}"/>
              </a:ext>
            </a:extLst>
          </p:cNvPr>
          <p:cNvSpPr/>
          <p:nvPr/>
        </p:nvSpPr>
        <p:spPr>
          <a:xfrm flipH="1">
            <a:off x="4397436" y="5150731"/>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E8288B07-C8DC-8AC0-A1FB-232D72C1E480}"/>
              </a:ext>
            </a:extLst>
          </p:cNvPr>
          <p:cNvSpPr/>
          <p:nvPr/>
        </p:nvSpPr>
        <p:spPr>
          <a:xfrm flipH="1">
            <a:off x="1405304" y="4844118"/>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4DB495A4-1C1D-4F8F-A5D3-96111DA33815}"/>
              </a:ext>
            </a:extLst>
          </p:cNvPr>
          <p:cNvSpPr txBox="1"/>
          <p:nvPr/>
        </p:nvSpPr>
        <p:spPr>
          <a:xfrm flipH="1">
            <a:off x="1576573" y="5167840"/>
            <a:ext cx="2909421" cy="16537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Obtaining Board and shareholders’ approval for IPO and constitution of mandatory Committees</a:t>
            </a:r>
          </a:p>
        </p:txBody>
      </p:sp>
      <p:sp>
        <p:nvSpPr>
          <p:cNvPr id="47" name="Oval 46">
            <a:extLst>
              <a:ext uri="{FF2B5EF4-FFF2-40B4-BE49-F238E27FC236}">
                <a16:creationId xmlns:a16="http://schemas.microsoft.com/office/drawing/2014/main" id="{E0FAE564-834A-EC67-420D-40BF46585BE9}"/>
              </a:ext>
            </a:extLst>
          </p:cNvPr>
          <p:cNvSpPr/>
          <p:nvPr/>
        </p:nvSpPr>
        <p:spPr>
          <a:xfrm flipH="1">
            <a:off x="3610943" y="2781654"/>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4D9FB521-9154-6B85-2AFE-AA34F24CAE49}"/>
              </a:ext>
            </a:extLst>
          </p:cNvPr>
          <p:cNvSpPr/>
          <p:nvPr/>
        </p:nvSpPr>
        <p:spPr>
          <a:xfrm flipH="1">
            <a:off x="618811" y="2475041"/>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19A749AD-1587-E529-7076-650C02FCA466}"/>
              </a:ext>
            </a:extLst>
          </p:cNvPr>
          <p:cNvGrpSpPr/>
          <p:nvPr/>
        </p:nvGrpSpPr>
        <p:grpSpPr>
          <a:xfrm flipH="1">
            <a:off x="848704" y="2782073"/>
            <a:ext cx="2525999" cy="555076"/>
            <a:chOff x="6971648" y="3190673"/>
            <a:chExt cx="3551859" cy="555076"/>
          </a:xfrm>
        </p:grpSpPr>
        <p:sp>
          <p:nvSpPr>
            <p:cNvPr id="50" name="TextBox 49">
              <a:extLst>
                <a:ext uri="{FF2B5EF4-FFF2-40B4-BE49-F238E27FC236}">
                  <a16:creationId xmlns:a16="http://schemas.microsoft.com/office/drawing/2014/main" id="{E2D77B50-0595-DA52-F997-D6AA8E8559AA}"/>
                </a:ext>
              </a:extLst>
            </p:cNvPr>
            <p:cNvSpPr txBox="1"/>
            <p:nvPr/>
          </p:nvSpPr>
          <p:spPr>
            <a:xfrm>
              <a:off x="8570048" y="3394213"/>
              <a:ext cx="1953459" cy="3515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3BE9AFE0-AABA-3633-002B-0477A6382C7F}"/>
                </a:ext>
              </a:extLst>
            </p:cNvPr>
            <p:cNvSpPr txBox="1"/>
            <p:nvPr/>
          </p:nvSpPr>
          <p:spPr>
            <a:xfrm>
              <a:off x="6971648" y="3190673"/>
              <a:ext cx="3551856" cy="15055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Amendment of Articles of Association and Memorandum of Association of the Issuer</a:t>
              </a:r>
            </a:p>
          </p:txBody>
        </p:sp>
      </p:grpSp>
      <p:sp>
        <p:nvSpPr>
          <p:cNvPr id="52" name="Oval 51">
            <a:extLst>
              <a:ext uri="{FF2B5EF4-FFF2-40B4-BE49-F238E27FC236}">
                <a16:creationId xmlns:a16="http://schemas.microsoft.com/office/drawing/2014/main" id="{813709D6-9AB8-7ED7-149A-6CCB56659F81}"/>
              </a:ext>
            </a:extLst>
          </p:cNvPr>
          <p:cNvSpPr/>
          <p:nvPr/>
        </p:nvSpPr>
        <p:spPr>
          <a:xfrm flipH="1">
            <a:off x="3610943" y="3966192"/>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75F0D5B8-06E7-EC40-07E5-DDB00F68E3FA}"/>
              </a:ext>
            </a:extLst>
          </p:cNvPr>
          <p:cNvSpPr/>
          <p:nvPr/>
        </p:nvSpPr>
        <p:spPr>
          <a:xfrm flipH="1">
            <a:off x="618811" y="3659579"/>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562E3453-61EB-C7A4-C232-B57A286593AA}"/>
              </a:ext>
            </a:extLst>
          </p:cNvPr>
          <p:cNvSpPr txBox="1"/>
          <p:nvPr/>
        </p:nvSpPr>
        <p:spPr>
          <a:xfrm flipH="1">
            <a:off x="724844" y="3947780"/>
            <a:ext cx="3013932" cy="165370"/>
          </a:xfrm>
          <a:prstGeom prst="rect">
            <a:avLst/>
          </a:prstGeom>
          <a:noFill/>
          <a:ln>
            <a:noFill/>
          </a:ln>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Identification of non-compliances and taking remedial actions (i.e., Compounding or Adjudication)</a:t>
            </a:r>
          </a:p>
        </p:txBody>
      </p:sp>
      <p:sp>
        <p:nvSpPr>
          <p:cNvPr id="78" name="TextBox 77">
            <a:extLst>
              <a:ext uri="{FF2B5EF4-FFF2-40B4-BE49-F238E27FC236}">
                <a16:creationId xmlns:a16="http://schemas.microsoft.com/office/drawing/2014/main" id="{E7A8249F-CDBB-8AA1-9460-73D45CE7D3AC}"/>
              </a:ext>
            </a:extLst>
          </p:cNvPr>
          <p:cNvSpPr txBox="1"/>
          <p:nvPr/>
        </p:nvSpPr>
        <p:spPr>
          <a:xfrm>
            <a:off x="5148465" y="2980609"/>
            <a:ext cx="1910634" cy="923330"/>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Key Compliance and Regulatory Matters</a:t>
            </a:r>
          </a:p>
        </p:txBody>
      </p:sp>
      <p:sp>
        <p:nvSpPr>
          <p:cNvPr id="79" name="Arc 78">
            <a:extLst>
              <a:ext uri="{FF2B5EF4-FFF2-40B4-BE49-F238E27FC236}">
                <a16:creationId xmlns:a16="http://schemas.microsoft.com/office/drawing/2014/main" id="{0C54EEA5-2AF6-486B-EEF0-884440AD0214}"/>
              </a:ext>
            </a:extLst>
          </p:cNvPr>
          <p:cNvSpPr/>
          <p:nvPr/>
        </p:nvSpPr>
        <p:spPr>
          <a:xfrm>
            <a:off x="6741475" y="1670716"/>
            <a:ext cx="1470675" cy="1470675"/>
          </a:xfrm>
          <a:prstGeom prst="arc">
            <a:avLst>
              <a:gd name="adj1" fmla="val 12172208"/>
              <a:gd name="adj2" fmla="val 1633443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Arc 79">
            <a:extLst>
              <a:ext uri="{FF2B5EF4-FFF2-40B4-BE49-F238E27FC236}">
                <a16:creationId xmlns:a16="http://schemas.microsoft.com/office/drawing/2014/main" id="{DA035DD7-E095-B3FC-DDBF-7B4FDE79C32A}"/>
              </a:ext>
            </a:extLst>
          </p:cNvPr>
          <p:cNvSpPr/>
          <p:nvPr/>
        </p:nvSpPr>
        <p:spPr>
          <a:xfrm rot="16200000">
            <a:off x="6741475" y="3751308"/>
            <a:ext cx="1470675" cy="1470675"/>
          </a:xfrm>
          <a:prstGeom prst="arc">
            <a:avLst>
              <a:gd name="adj1" fmla="val 10535612"/>
              <a:gd name="adj2" fmla="val 14878687"/>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021FD0BD-AA21-8D2E-E637-5B6A3A696FC5}"/>
              </a:ext>
            </a:extLst>
          </p:cNvPr>
          <p:cNvSpPr/>
          <p:nvPr/>
        </p:nvSpPr>
        <p:spPr>
          <a:xfrm>
            <a:off x="7448557" y="2845670"/>
            <a:ext cx="882693" cy="91371"/>
          </a:xfrm>
          <a:custGeom>
            <a:avLst/>
            <a:gdLst>
              <a:gd name="connsiteX0" fmla="*/ 680610 w 3242571"/>
              <a:gd name="connsiteY0" fmla="*/ 0 h 335651"/>
              <a:gd name="connsiteX1" fmla="*/ 3242571 w 3242571"/>
              <a:gd name="connsiteY1" fmla="*/ 0 h 335651"/>
              <a:gd name="connsiteX2" fmla="*/ 3242571 w 3242571"/>
              <a:gd name="connsiteY2" fmla="*/ 335651 h 335651"/>
              <a:gd name="connsiteX3" fmla="*/ 0 w 3242571"/>
              <a:gd name="connsiteY3" fmla="*/ 335651 h 335651"/>
              <a:gd name="connsiteX4" fmla="*/ 67351 w 3242571"/>
              <a:gd name="connsiteY4" fmla="*/ 254021 h 335651"/>
              <a:gd name="connsiteX5" fmla="*/ 680610 w 3242571"/>
              <a:gd name="connsiteY5" fmla="*/ 0 h 335651"/>
              <a:gd name="connsiteX0" fmla="*/ 3242571 w 3528614"/>
              <a:gd name="connsiteY0" fmla="*/ 335651 h 621695"/>
              <a:gd name="connsiteX1" fmla="*/ 0 w 3528614"/>
              <a:gd name="connsiteY1" fmla="*/ 335651 h 621695"/>
              <a:gd name="connsiteX2" fmla="*/ 67351 w 3528614"/>
              <a:gd name="connsiteY2" fmla="*/ 254021 h 621695"/>
              <a:gd name="connsiteX3" fmla="*/ 680610 w 3528614"/>
              <a:gd name="connsiteY3" fmla="*/ 0 h 621695"/>
              <a:gd name="connsiteX4" fmla="*/ 3242571 w 3528614"/>
              <a:gd name="connsiteY4" fmla="*/ 0 h 621695"/>
              <a:gd name="connsiteX5" fmla="*/ 3528614 w 3528614"/>
              <a:gd name="connsiteY5" fmla="*/ 621695 h 621695"/>
              <a:gd name="connsiteX0" fmla="*/ 0 w 3528614"/>
              <a:gd name="connsiteY0" fmla="*/ 335651 h 621695"/>
              <a:gd name="connsiteX1" fmla="*/ 67351 w 3528614"/>
              <a:gd name="connsiteY1" fmla="*/ 254021 h 621695"/>
              <a:gd name="connsiteX2" fmla="*/ 680610 w 3528614"/>
              <a:gd name="connsiteY2" fmla="*/ 0 h 621695"/>
              <a:gd name="connsiteX3" fmla="*/ 3242571 w 3528614"/>
              <a:gd name="connsiteY3" fmla="*/ 0 h 621695"/>
              <a:gd name="connsiteX4" fmla="*/ 3528614 w 3528614"/>
              <a:gd name="connsiteY4" fmla="*/ 621695 h 621695"/>
              <a:gd name="connsiteX0" fmla="*/ 0 w 3242571"/>
              <a:gd name="connsiteY0" fmla="*/ 335651 h 335651"/>
              <a:gd name="connsiteX1" fmla="*/ 67351 w 3242571"/>
              <a:gd name="connsiteY1" fmla="*/ 254021 h 335651"/>
              <a:gd name="connsiteX2" fmla="*/ 680610 w 3242571"/>
              <a:gd name="connsiteY2" fmla="*/ 0 h 335651"/>
              <a:gd name="connsiteX3" fmla="*/ 3242571 w 3242571"/>
              <a:gd name="connsiteY3" fmla="*/ 0 h 335651"/>
            </a:gdLst>
            <a:ahLst/>
            <a:cxnLst>
              <a:cxn ang="0">
                <a:pos x="connsiteX0" y="connsiteY0"/>
              </a:cxn>
              <a:cxn ang="0">
                <a:pos x="connsiteX1" y="connsiteY1"/>
              </a:cxn>
              <a:cxn ang="0">
                <a:pos x="connsiteX2" y="connsiteY2"/>
              </a:cxn>
              <a:cxn ang="0">
                <a:pos x="connsiteX3" y="connsiteY3"/>
              </a:cxn>
            </a:cxnLst>
            <a:rect l="l" t="t" r="r" b="b"/>
            <a:pathLst>
              <a:path w="3242571" h="335651">
                <a:moveTo>
                  <a:pt x="0" y="335651"/>
                </a:moveTo>
                <a:lnTo>
                  <a:pt x="67351" y="254021"/>
                </a:lnTo>
                <a:cubicBezTo>
                  <a:pt x="224298" y="97074"/>
                  <a:pt x="441118" y="0"/>
                  <a:pt x="680610" y="0"/>
                </a:cubicBezTo>
                <a:lnTo>
                  <a:pt x="3242571" y="0"/>
                </a:ln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3C8086E-0B36-5DAC-F824-3446E1A89115}"/>
              </a:ext>
            </a:extLst>
          </p:cNvPr>
          <p:cNvSpPr/>
          <p:nvPr/>
        </p:nvSpPr>
        <p:spPr>
          <a:xfrm flipV="1">
            <a:off x="7448557" y="3937053"/>
            <a:ext cx="882693" cy="91371"/>
          </a:xfrm>
          <a:custGeom>
            <a:avLst/>
            <a:gdLst>
              <a:gd name="connsiteX0" fmla="*/ 680610 w 3242571"/>
              <a:gd name="connsiteY0" fmla="*/ 0 h 335651"/>
              <a:gd name="connsiteX1" fmla="*/ 3242571 w 3242571"/>
              <a:gd name="connsiteY1" fmla="*/ 0 h 335651"/>
              <a:gd name="connsiteX2" fmla="*/ 3242571 w 3242571"/>
              <a:gd name="connsiteY2" fmla="*/ 335651 h 335651"/>
              <a:gd name="connsiteX3" fmla="*/ 0 w 3242571"/>
              <a:gd name="connsiteY3" fmla="*/ 335651 h 335651"/>
              <a:gd name="connsiteX4" fmla="*/ 67351 w 3242571"/>
              <a:gd name="connsiteY4" fmla="*/ 254021 h 335651"/>
              <a:gd name="connsiteX5" fmla="*/ 680610 w 3242571"/>
              <a:gd name="connsiteY5" fmla="*/ 0 h 335651"/>
              <a:gd name="connsiteX0" fmla="*/ 3242571 w 3528614"/>
              <a:gd name="connsiteY0" fmla="*/ 335651 h 621695"/>
              <a:gd name="connsiteX1" fmla="*/ 0 w 3528614"/>
              <a:gd name="connsiteY1" fmla="*/ 335651 h 621695"/>
              <a:gd name="connsiteX2" fmla="*/ 67351 w 3528614"/>
              <a:gd name="connsiteY2" fmla="*/ 254021 h 621695"/>
              <a:gd name="connsiteX3" fmla="*/ 680610 w 3528614"/>
              <a:gd name="connsiteY3" fmla="*/ 0 h 621695"/>
              <a:gd name="connsiteX4" fmla="*/ 3242571 w 3528614"/>
              <a:gd name="connsiteY4" fmla="*/ 0 h 621695"/>
              <a:gd name="connsiteX5" fmla="*/ 3528614 w 3528614"/>
              <a:gd name="connsiteY5" fmla="*/ 621695 h 621695"/>
              <a:gd name="connsiteX0" fmla="*/ 0 w 3528614"/>
              <a:gd name="connsiteY0" fmla="*/ 335651 h 621695"/>
              <a:gd name="connsiteX1" fmla="*/ 67351 w 3528614"/>
              <a:gd name="connsiteY1" fmla="*/ 254021 h 621695"/>
              <a:gd name="connsiteX2" fmla="*/ 680610 w 3528614"/>
              <a:gd name="connsiteY2" fmla="*/ 0 h 621695"/>
              <a:gd name="connsiteX3" fmla="*/ 3242571 w 3528614"/>
              <a:gd name="connsiteY3" fmla="*/ 0 h 621695"/>
              <a:gd name="connsiteX4" fmla="*/ 3528614 w 3528614"/>
              <a:gd name="connsiteY4" fmla="*/ 621695 h 621695"/>
              <a:gd name="connsiteX0" fmla="*/ 0 w 3242571"/>
              <a:gd name="connsiteY0" fmla="*/ 335651 h 335651"/>
              <a:gd name="connsiteX1" fmla="*/ 67351 w 3242571"/>
              <a:gd name="connsiteY1" fmla="*/ 254021 h 335651"/>
              <a:gd name="connsiteX2" fmla="*/ 680610 w 3242571"/>
              <a:gd name="connsiteY2" fmla="*/ 0 h 335651"/>
              <a:gd name="connsiteX3" fmla="*/ 3242571 w 3242571"/>
              <a:gd name="connsiteY3" fmla="*/ 0 h 335651"/>
            </a:gdLst>
            <a:ahLst/>
            <a:cxnLst>
              <a:cxn ang="0">
                <a:pos x="connsiteX0" y="connsiteY0"/>
              </a:cxn>
              <a:cxn ang="0">
                <a:pos x="connsiteX1" y="connsiteY1"/>
              </a:cxn>
              <a:cxn ang="0">
                <a:pos x="connsiteX2" y="connsiteY2"/>
              </a:cxn>
              <a:cxn ang="0">
                <a:pos x="connsiteX3" y="connsiteY3"/>
              </a:cxn>
            </a:cxnLst>
            <a:rect l="l" t="t" r="r" b="b"/>
            <a:pathLst>
              <a:path w="3242571" h="335651">
                <a:moveTo>
                  <a:pt x="0" y="335651"/>
                </a:moveTo>
                <a:lnTo>
                  <a:pt x="67351" y="254021"/>
                </a:lnTo>
                <a:cubicBezTo>
                  <a:pt x="224298" y="97074"/>
                  <a:pt x="441118" y="0"/>
                  <a:pt x="680610" y="0"/>
                </a:cubicBezTo>
                <a:lnTo>
                  <a:pt x="3242571" y="0"/>
                </a:ln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Arc 82">
            <a:extLst>
              <a:ext uri="{FF2B5EF4-FFF2-40B4-BE49-F238E27FC236}">
                <a16:creationId xmlns:a16="http://schemas.microsoft.com/office/drawing/2014/main" id="{2D9CF697-5E8D-75F5-ECD7-6AFF9EFF0291}"/>
              </a:ext>
            </a:extLst>
          </p:cNvPr>
          <p:cNvSpPr/>
          <p:nvPr/>
        </p:nvSpPr>
        <p:spPr>
          <a:xfrm flipH="1">
            <a:off x="3993819" y="1670716"/>
            <a:ext cx="1470675" cy="1470675"/>
          </a:xfrm>
          <a:prstGeom prst="arc">
            <a:avLst>
              <a:gd name="adj1" fmla="val 12172208"/>
              <a:gd name="adj2" fmla="val 1633443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Arc 83">
            <a:extLst>
              <a:ext uri="{FF2B5EF4-FFF2-40B4-BE49-F238E27FC236}">
                <a16:creationId xmlns:a16="http://schemas.microsoft.com/office/drawing/2014/main" id="{759CE933-73AB-688D-0B38-A7C7CAA4BFEC}"/>
              </a:ext>
            </a:extLst>
          </p:cNvPr>
          <p:cNvSpPr/>
          <p:nvPr/>
        </p:nvSpPr>
        <p:spPr>
          <a:xfrm rot="5400000" flipH="1">
            <a:off x="3993819" y="3751308"/>
            <a:ext cx="1470675" cy="1470675"/>
          </a:xfrm>
          <a:prstGeom prst="arc">
            <a:avLst>
              <a:gd name="adj1" fmla="val 10535612"/>
              <a:gd name="adj2" fmla="val 14878687"/>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951CEE70-007A-C2DA-42E8-9EA3E12F7BEF}"/>
              </a:ext>
            </a:extLst>
          </p:cNvPr>
          <p:cNvSpPr/>
          <p:nvPr/>
        </p:nvSpPr>
        <p:spPr>
          <a:xfrm flipH="1">
            <a:off x="3874719" y="2845670"/>
            <a:ext cx="882693" cy="91371"/>
          </a:xfrm>
          <a:custGeom>
            <a:avLst/>
            <a:gdLst>
              <a:gd name="connsiteX0" fmla="*/ 680610 w 3242571"/>
              <a:gd name="connsiteY0" fmla="*/ 0 h 335651"/>
              <a:gd name="connsiteX1" fmla="*/ 3242571 w 3242571"/>
              <a:gd name="connsiteY1" fmla="*/ 0 h 335651"/>
              <a:gd name="connsiteX2" fmla="*/ 3242571 w 3242571"/>
              <a:gd name="connsiteY2" fmla="*/ 335651 h 335651"/>
              <a:gd name="connsiteX3" fmla="*/ 0 w 3242571"/>
              <a:gd name="connsiteY3" fmla="*/ 335651 h 335651"/>
              <a:gd name="connsiteX4" fmla="*/ 67351 w 3242571"/>
              <a:gd name="connsiteY4" fmla="*/ 254021 h 335651"/>
              <a:gd name="connsiteX5" fmla="*/ 680610 w 3242571"/>
              <a:gd name="connsiteY5" fmla="*/ 0 h 335651"/>
              <a:gd name="connsiteX0" fmla="*/ 3242571 w 3528614"/>
              <a:gd name="connsiteY0" fmla="*/ 335651 h 621695"/>
              <a:gd name="connsiteX1" fmla="*/ 0 w 3528614"/>
              <a:gd name="connsiteY1" fmla="*/ 335651 h 621695"/>
              <a:gd name="connsiteX2" fmla="*/ 67351 w 3528614"/>
              <a:gd name="connsiteY2" fmla="*/ 254021 h 621695"/>
              <a:gd name="connsiteX3" fmla="*/ 680610 w 3528614"/>
              <a:gd name="connsiteY3" fmla="*/ 0 h 621695"/>
              <a:gd name="connsiteX4" fmla="*/ 3242571 w 3528614"/>
              <a:gd name="connsiteY4" fmla="*/ 0 h 621695"/>
              <a:gd name="connsiteX5" fmla="*/ 3528614 w 3528614"/>
              <a:gd name="connsiteY5" fmla="*/ 621695 h 621695"/>
              <a:gd name="connsiteX0" fmla="*/ 0 w 3528614"/>
              <a:gd name="connsiteY0" fmla="*/ 335651 h 621695"/>
              <a:gd name="connsiteX1" fmla="*/ 67351 w 3528614"/>
              <a:gd name="connsiteY1" fmla="*/ 254021 h 621695"/>
              <a:gd name="connsiteX2" fmla="*/ 680610 w 3528614"/>
              <a:gd name="connsiteY2" fmla="*/ 0 h 621695"/>
              <a:gd name="connsiteX3" fmla="*/ 3242571 w 3528614"/>
              <a:gd name="connsiteY3" fmla="*/ 0 h 621695"/>
              <a:gd name="connsiteX4" fmla="*/ 3528614 w 3528614"/>
              <a:gd name="connsiteY4" fmla="*/ 621695 h 621695"/>
              <a:gd name="connsiteX0" fmla="*/ 0 w 3242571"/>
              <a:gd name="connsiteY0" fmla="*/ 335651 h 335651"/>
              <a:gd name="connsiteX1" fmla="*/ 67351 w 3242571"/>
              <a:gd name="connsiteY1" fmla="*/ 254021 h 335651"/>
              <a:gd name="connsiteX2" fmla="*/ 680610 w 3242571"/>
              <a:gd name="connsiteY2" fmla="*/ 0 h 335651"/>
              <a:gd name="connsiteX3" fmla="*/ 3242571 w 3242571"/>
              <a:gd name="connsiteY3" fmla="*/ 0 h 335651"/>
            </a:gdLst>
            <a:ahLst/>
            <a:cxnLst>
              <a:cxn ang="0">
                <a:pos x="connsiteX0" y="connsiteY0"/>
              </a:cxn>
              <a:cxn ang="0">
                <a:pos x="connsiteX1" y="connsiteY1"/>
              </a:cxn>
              <a:cxn ang="0">
                <a:pos x="connsiteX2" y="connsiteY2"/>
              </a:cxn>
              <a:cxn ang="0">
                <a:pos x="connsiteX3" y="connsiteY3"/>
              </a:cxn>
            </a:cxnLst>
            <a:rect l="l" t="t" r="r" b="b"/>
            <a:pathLst>
              <a:path w="3242571" h="335651">
                <a:moveTo>
                  <a:pt x="0" y="335651"/>
                </a:moveTo>
                <a:lnTo>
                  <a:pt x="67351" y="254021"/>
                </a:lnTo>
                <a:cubicBezTo>
                  <a:pt x="224298" y="97074"/>
                  <a:pt x="441118" y="0"/>
                  <a:pt x="680610" y="0"/>
                </a:cubicBezTo>
                <a:lnTo>
                  <a:pt x="3242571" y="0"/>
                </a:ln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3EE41593-F762-CF09-C6D0-2326D1E0493D}"/>
              </a:ext>
            </a:extLst>
          </p:cNvPr>
          <p:cNvSpPr/>
          <p:nvPr/>
        </p:nvSpPr>
        <p:spPr>
          <a:xfrm flipH="1" flipV="1">
            <a:off x="3874719" y="3937053"/>
            <a:ext cx="882693" cy="91371"/>
          </a:xfrm>
          <a:custGeom>
            <a:avLst/>
            <a:gdLst>
              <a:gd name="connsiteX0" fmla="*/ 680610 w 3242571"/>
              <a:gd name="connsiteY0" fmla="*/ 0 h 335651"/>
              <a:gd name="connsiteX1" fmla="*/ 3242571 w 3242571"/>
              <a:gd name="connsiteY1" fmla="*/ 0 h 335651"/>
              <a:gd name="connsiteX2" fmla="*/ 3242571 w 3242571"/>
              <a:gd name="connsiteY2" fmla="*/ 335651 h 335651"/>
              <a:gd name="connsiteX3" fmla="*/ 0 w 3242571"/>
              <a:gd name="connsiteY3" fmla="*/ 335651 h 335651"/>
              <a:gd name="connsiteX4" fmla="*/ 67351 w 3242571"/>
              <a:gd name="connsiteY4" fmla="*/ 254021 h 335651"/>
              <a:gd name="connsiteX5" fmla="*/ 680610 w 3242571"/>
              <a:gd name="connsiteY5" fmla="*/ 0 h 335651"/>
              <a:gd name="connsiteX0" fmla="*/ 3242571 w 3528614"/>
              <a:gd name="connsiteY0" fmla="*/ 335651 h 621695"/>
              <a:gd name="connsiteX1" fmla="*/ 0 w 3528614"/>
              <a:gd name="connsiteY1" fmla="*/ 335651 h 621695"/>
              <a:gd name="connsiteX2" fmla="*/ 67351 w 3528614"/>
              <a:gd name="connsiteY2" fmla="*/ 254021 h 621695"/>
              <a:gd name="connsiteX3" fmla="*/ 680610 w 3528614"/>
              <a:gd name="connsiteY3" fmla="*/ 0 h 621695"/>
              <a:gd name="connsiteX4" fmla="*/ 3242571 w 3528614"/>
              <a:gd name="connsiteY4" fmla="*/ 0 h 621695"/>
              <a:gd name="connsiteX5" fmla="*/ 3528614 w 3528614"/>
              <a:gd name="connsiteY5" fmla="*/ 621695 h 621695"/>
              <a:gd name="connsiteX0" fmla="*/ 0 w 3528614"/>
              <a:gd name="connsiteY0" fmla="*/ 335651 h 621695"/>
              <a:gd name="connsiteX1" fmla="*/ 67351 w 3528614"/>
              <a:gd name="connsiteY1" fmla="*/ 254021 h 621695"/>
              <a:gd name="connsiteX2" fmla="*/ 680610 w 3528614"/>
              <a:gd name="connsiteY2" fmla="*/ 0 h 621695"/>
              <a:gd name="connsiteX3" fmla="*/ 3242571 w 3528614"/>
              <a:gd name="connsiteY3" fmla="*/ 0 h 621695"/>
              <a:gd name="connsiteX4" fmla="*/ 3528614 w 3528614"/>
              <a:gd name="connsiteY4" fmla="*/ 621695 h 621695"/>
              <a:gd name="connsiteX0" fmla="*/ 0 w 3242571"/>
              <a:gd name="connsiteY0" fmla="*/ 335651 h 335651"/>
              <a:gd name="connsiteX1" fmla="*/ 67351 w 3242571"/>
              <a:gd name="connsiteY1" fmla="*/ 254021 h 335651"/>
              <a:gd name="connsiteX2" fmla="*/ 680610 w 3242571"/>
              <a:gd name="connsiteY2" fmla="*/ 0 h 335651"/>
              <a:gd name="connsiteX3" fmla="*/ 3242571 w 3242571"/>
              <a:gd name="connsiteY3" fmla="*/ 0 h 335651"/>
            </a:gdLst>
            <a:ahLst/>
            <a:cxnLst>
              <a:cxn ang="0">
                <a:pos x="connsiteX0" y="connsiteY0"/>
              </a:cxn>
              <a:cxn ang="0">
                <a:pos x="connsiteX1" y="connsiteY1"/>
              </a:cxn>
              <a:cxn ang="0">
                <a:pos x="connsiteX2" y="connsiteY2"/>
              </a:cxn>
              <a:cxn ang="0">
                <a:pos x="connsiteX3" y="connsiteY3"/>
              </a:cxn>
            </a:cxnLst>
            <a:rect l="l" t="t" r="r" b="b"/>
            <a:pathLst>
              <a:path w="3242571" h="335651">
                <a:moveTo>
                  <a:pt x="0" y="335651"/>
                </a:moveTo>
                <a:lnTo>
                  <a:pt x="67351" y="254021"/>
                </a:lnTo>
                <a:cubicBezTo>
                  <a:pt x="224298" y="97074"/>
                  <a:pt x="441118" y="0"/>
                  <a:pt x="680610" y="0"/>
                </a:cubicBezTo>
                <a:lnTo>
                  <a:pt x="3242571" y="0"/>
                </a:ln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C8C26FCB-56E7-C1A5-7304-EF7BB1B01074}"/>
              </a:ext>
            </a:extLst>
          </p:cNvPr>
          <p:cNvGrpSpPr/>
          <p:nvPr/>
        </p:nvGrpSpPr>
        <p:grpSpPr>
          <a:xfrm>
            <a:off x="7657665" y="1290503"/>
            <a:ext cx="3144596" cy="765690"/>
            <a:chOff x="7648295" y="1701983"/>
            <a:chExt cx="3144596" cy="765690"/>
          </a:xfrm>
          <a:solidFill>
            <a:srgbClr val="002060"/>
          </a:solidFill>
        </p:grpSpPr>
        <p:sp>
          <p:nvSpPr>
            <p:cNvPr id="88" name="Oval 87">
              <a:extLst>
                <a:ext uri="{FF2B5EF4-FFF2-40B4-BE49-F238E27FC236}">
                  <a16:creationId xmlns:a16="http://schemas.microsoft.com/office/drawing/2014/main" id="{7A45EF37-5669-E356-DB68-7CFC24EEFCFA}"/>
                </a:ext>
              </a:extLst>
            </p:cNvPr>
            <p:cNvSpPr/>
            <p:nvPr/>
          </p:nvSpPr>
          <p:spPr>
            <a:xfrm>
              <a:off x="7648295" y="2008596"/>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80E4F1B8-F7DA-1FB3-B76D-621FD261145B}"/>
                </a:ext>
              </a:extLst>
            </p:cNvPr>
            <p:cNvSpPr/>
            <p:nvPr/>
          </p:nvSpPr>
          <p:spPr>
            <a:xfrm>
              <a:off x="7712201" y="1701983"/>
              <a:ext cx="3080690" cy="765690"/>
            </a:xfrm>
            <a:prstGeom prst="roundRect">
              <a:avLst>
                <a:gd name="adj" fmla="val 11951"/>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Isosceles Triangle 89">
              <a:extLst>
                <a:ext uri="{FF2B5EF4-FFF2-40B4-BE49-F238E27FC236}">
                  <a16:creationId xmlns:a16="http://schemas.microsoft.com/office/drawing/2014/main" id="{BAE6103E-5D8E-910F-1DDB-1890B21531D3}"/>
                </a:ext>
              </a:extLst>
            </p:cNvPr>
            <p:cNvSpPr/>
            <p:nvPr/>
          </p:nvSpPr>
          <p:spPr>
            <a:xfrm rot="5400000">
              <a:off x="8315759" y="2032508"/>
              <a:ext cx="176406" cy="10464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1" name="Group 90">
              <a:extLst>
                <a:ext uri="{FF2B5EF4-FFF2-40B4-BE49-F238E27FC236}">
                  <a16:creationId xmlns:a16="http://schemas.microsoft.com/office/drawing/2014/main" id="{B78E6D79-ABAA-C5FD-3BF3-A7AC8CEC0F28}"/>
                </a:ext>
              </a:extLst>
            </p:cNvPr>
            <p:cNvGrpSpPr/>
            <p:nvPr/>
          </p:nvGrpSpPr>
          <p:grpSpPr>
            <a:xfrm>
              <a:off x="7979351" y="1980906"/>
              <a:ext cx="2416600" cy="392886"/>
              <a:chOff x="7722490" y="3352863"/>
              <a:chExt cx="3398031" cy="392886"/>
            </a:xfrm>
            <a:grpFill/>
          </p:grpSpPr>
          <p:sp>
            <p:nvSpPr>
              <p:cNvPr id="92" name="TextBox 91">
                <a:extLst>
                  <a:ext uri="{FF2B5EF4-FFF2-40B4-BE49-F238E27FC236}">
                    <a16:creationId xmlns:a16="http://schemas.microsoft.com/office/drawing/2014/main" id="{A17B098B-62AA-DBD1-A307-0038168BB028}"/>
                  </a:ext>
                </a:extLst>
              </p:cNvPr>
              <p:cNvSpPr txBox="1"/>
              <p:nvPr/>
            </p:nvSpPr>
            <p:spPr>
              <a:xfrm>
                <a:off x="8570050" y="3394213"/>
                <a:ext cx="1953459" cy="351536"/>
              </a:xfrm>
              <a:prstGeom prst="rect">
                <a:avLst/>
              </a:prstGeom>
              <a:grpFill/>
            </p:spPr>
            <p:txBody>
              <a:bodyPr wrap="square"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1516D7FF-C2EF-13A4-68C4-8ED14DA411ED}"/>
                  </a:ext>
                </a:extLst>
              </p:cNvPr>
              <p:cNvSpPr txBox="1"/>
              <p:nvPr/>
            </p:nvSpPr>
            <p:spPr>
              <a:xfrm>
                <a:off x="7722490" y="3352863"/>
                <a:ext cx="3398031" cy="175260"/>
              </a:xfrm>
              <a:prstGeom prst="rect">
                <a:avLst/>
              </a:prstGeom>
              <a:grpFill/>
            </p:spPr>
            <p:txBody>
              <a:bodyPr wrap="square" lIns="0" tIns="0" rIns="0" bIns="0" rtlCol="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Appointment of PCS for Secretarial Due Diligence</a:t>
                </a:r>
              </a:p>
            </p:txBody>
          </p:sp>
        </p:grpSp>
      </p:grpSp>
      <p:sp>
        <p:nvSpPr>
          <p:cNvPr id="2" name="Slide Number Placeholder 1">
            <a:extLst>
              <a:ext uri="{FF2B5EF4-FFF2-40B4-BE49-F238E27FC236}">
                <a16:creationId xmlns:a16="http://schemas.microsoft.com/office/drawing/2014/main" id="{A09B2CD9-FD01-1C2E-3883-0717DEC8BB91}"/>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17</a:t>
            </a:fld>
            <a:endParaRPr lang="en-US" dirty="0">
              <a:latin typeface="Aptos" panose="020B0004020202020204" pitchFamily="34" charset="0"/>
            </a:endParaRPr>
          </a:p>
        </p:txBody>
      </p:sp>
      <p:sp>
        <p:nvSpPr>
          <p:cNvPr id="3" name="Rectangle 2">
            <a:extLst>
              <a:ext uri="{FF2B5EF4-FFF2-40B4-BE49-F238E27FC236}">
                <a16:creationId xmlns:a16="http://schemas.microsoft.com/office/drawing/2014/main" id="{8D9A196A-4ACB-5C5E-F3FE-A2B202DA563C}"/>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4" name="Rectangle: Rounded Corners 3">
            <a:extLst>
              <a:ext uri="{FF2B5EF4-FFF2-40B4-BE49-F238E27FC236}">
                <a16:creationId xmlns:a16="http://schemas.microsoft.com/office/drawing/2014/main" id="{305FC5BA-8CD7-5E00-B209-61DF470DE96C}"/>
              </a:ext>
            </a:extLst>
          </p:cNvPr>
          <p:cNvSpPr/>
          <p:nvPr/>
        </p:nvSpPr>
        <p:spPr>
          <a:xfrm>
            <a:off x="4549900" y="5839150"/>
            <a:ext cx="3080690" cy="765690"/>
          </a:xfrm>
          <a:prstGeom prst="roundRect">
            <a:avLst>
              <a:gd name="adj" fmla="val 11951"/>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defRPr/>
            </a:pPr>
            <a:r>
              <a:rPr lang="en-US" sz="1200" b="1" dirty="0">
                <a:solidFill>
                  <a:prstClr val="white"/>
                </a:solidFill>
                <a:latin typeface="Calibri" panose="020F0502020204030204"/>
              </a:rPr>
              <a:t>Ensuring Compliance with Labour &amp; Factory Laws</a:t>
            </a:r>
            <a:endParaRPr lang="en-IN" sz="1200" b="1" dirty="0">
              <a:solidFill>
                <a:prstClr val="white"/>
              </a:solidFill>
              <a:latin typeface="Calibri" panose="020F0502020204030204"/>
            </a:endParaRPr>
          </a:p>
        </p:txBody>
      </p:sp>
      <p:sp>
        <p:nvSpPr>
          <p:cNvPr id="6" name="Oval 5">
            <a:extLst>
              <a:ext uri="{FF2B5EF4-FFF2-40B4-BE49-F238E27FC236}">
                <a16:creationId xmlns:a16="http://schemas.microsoft.com/office/drawing/2014/main" id="{E64D4C35-D9E9-5263-B166-B124DDA183B0}"/>
              </a:ext>
            </a:extLst>
          </p:cNvPr>
          <p:cNvSpPr/>
          <p:nvPr/>
        </p:nvSpPr>
        <p:spPr>
          <a:xfrm flipH="1">
            <a:off x="6014013" y="5772491"/>
            <a:ext cx="152464" cy="15246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EC1A8DAA-91C8-FF5B-FFC7-CDECCED8677C}"/>
              </a:ext>
            </a:extLst>
          </p:cNvPr>
          <p:cNvCxnSpPr>
            <a:cxnSpLocks/>
            <a:endCxn id="6" idx="0"/>
          </p:cNvCxnSpPr>
          <p:nvPr/>
        </p:nvCxnSpPr>
        <p:spPr>
          <a:xfrm flipH="1">
            <a:off x="6090245" y="4969257"/>
            <a:ext cx="0" cy="8032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EA8CE-79EA-F94D-DB53-8C7B36A015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DE894-D042-894F-4496-5659BE21F33A}"/>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824BE-FFCD-4640-9893-33EF87AF95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0321410-DF21-3EEA-A717-84BF7DFB91B0}"/>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Illustrative List of Key Certificates</a:t>
            </a:r>
          </a:p>
        </p:txBody>
      </p:sp>
      <p:sp>
        <p:nvSpPr>
          <p:cNvPr id="4" name="Rectangle 3">
            <a:extLst>
              <a:ext uri="{FF2B5EF4-FFF2-40B4-BE49-F238E27FC236}">
                <a16:creationId xmlns:a16="http://schemas.microsoft.com/office/drawing/2014/main" id="{BD805BAA-D425-0FD8-7BD5-DDD70AD1F297}"/>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CC7393A-9F7F-58B7-8170-8F95060FD899}"/>
              </a:ext>
            </a:extLst>
          </p:cNvPr>
          <p:cNvSpPr txBox="1"/>
          <p:nvPr/>
        </p:nvSpPr>
        <p:spPr>
          <a:xfrm>
            <a:off x="1786955" y="1036788"/>
            <a:ext cx="340734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 Company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Covering Letter To BRLMs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Company Undertakings And Confirmations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Promoters &amp; Promoter Group Constitution Declaration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Investor Grievances Certificate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Corporate Governance Compliance Certificate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Eligibility Certificate</a:t>
            </a:r>
          </a:p>
        </p:txBody>
      </p:sp>
      <p:sp>
        <p:nvSpPr>
          <p:cNvPr id="8" name="TextBox 7">
            <a:extLst>
              <a:ext uri="{FF2B5EF4-FFF2-40B4-BE49-F238E27FC236}">
                <a16:creationId xmlns:a16="http://schemas.microsoft.com/office/drawing/2014/main" id="{78346BA8-BF26-A98B-1BD3-A4B1F3ADF54C}"/>
              </a:ext>
            </a:extLst>
          </p:cNvPr>
          <p:cNvSpPr txBox="1"/>
          <p:nvPr/>
        </p:nvSpPr>
        <p:spPr>
          <a:xfrm>
            <a:off x="5111017" y="1036788"/>
            <a:ext cx="340734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B) Due Diligence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Capital Structure &amp; Notes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History And Corporate Matters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Directors’ Details And Interests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Legal Proceedings And Defaults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Land And Property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Licenses And Approvals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Intellectual Property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Financial Indebtedness</a:t>
            </a:r>
          </a:p>
        </p:txBody>
      </p:sp>
      <p:sp>
        <p:nvSpPr>
          <p:cNvPr id="9" name="TextBox 8">
            <a:extLst>
              <a:ext uri="{FF2B5EF4-FFF2-40B4-BE49-F238E27FC236}">
                <a16:creationId xmlns:a16="http://schemas.microsoft.com/office/drawing/2014/main" id="{33351864-9BF8-A2F6-2045-9D8845B7C25C}"/>
              </a:ext>
            </a:extLst>
          </p:cNvPr>
          <p:cNvSpPr txBox="1"/>
          <p:nvPr/>
        </p:nvSpPr>
        <p:spPr>
          <a:xfrm>
            <a:off x="8245636" y="1036788"/>
            <a:ext cx="371776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 Stakeholder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Directors (Executive / Independent / Non-Independent)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Promoters (Individual &amp; Entity)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Promoter Group (Individual &amp; Entity)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Group Companies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KMP &amp; SMP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Selling Shareholders (Individual &amp; Entity)</a:t>
            </a:r>
          </a:p>
        </p:txBody>
      </p:sp>
      <p:sp>
        <p:nvSpPr>
          <p:cNvPr id="11" name="Rectangle 10">
            <a:extLst>
              <a:ext uri="{FF2B5EF4-FFF2-40B4-BE49-F238E27FC236}">
                <a16:creationId xmlns:a16="http://schemas.microsoft.com/office/drawing/2014/main" id="{0B9648FD-315F-5304-E5D1-DAC4D355F21C}"/>
              </a:ext>
            </a:extLst>
          </p:cNvPr>
          <p:cNvSpPr/>
          <p:nvPr/>
        </p:nvSpPr>
        <p:spPr>
          <a:xfrm>
            <a:off x="292100" y="1036788"/>
            <a:ext cx="1433227" cy="2003849"/>
          </a:xfrm>
          <a:prstGeom prst="rect">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Standard Certificates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(Issued by Key Stakeholders in the Issuer)</a:t>
            </a:r>
          </a:p>
        </p:txBody>
      </p:sp>
      <p:sp>
        <p:nvSpPr>
          <p:cNvPr id="12" name="Rectangle 11">
            <a:extLst>
              <a:ext uri="{FF2B5EF4-FFF2-40B4-BE49-F238E27FC236}">
                <a16:creationId xmlns:a16="http://schemas.microsoft.com/office/drawing/2014/main" id="{F380646B-DE68-F869-2983-2AAF5B2C5033}"/>
              </a:ext>
            </a:extLst>
          </p:cNvPr>
          <p:cNvSpPr/>
          <p:nvPr/>
        </p:nvSpPr>
        <p:spPr>
          <a:xfrm>
            <a:off x="1768638" y="1036788"/>
            <a:ext cx="10112944" cy="2003849"/>
          </a:xfrm>
          <a:prstGeom prst="rect">
            <a:avLst/>
          </a:prstGeom>
          <a:no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AAEC9D4-31D1-497B-9476-3B5B5D29BD55}"/>
              </a:ext>
            </a:extLst>
          </p:cNvPr>
          <p:cNvSpPr/>
          <p:nvPr/>
        </p:nvSpPr>
        <p:spPr>
          <a:xfrm>
            <a:off x="292099" y="3106163"/>
            <a:ext cx="1433227" cy="2862322"/>
          </a:xfrm>
          <a:prstGeom prst="rect">
            <a:avLst/>
          </a:prstGeom>
          <a:solidFill>
            <a:srgbClr val="F1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Certificates Issued by External Experts/ Auditors</a:t>
            </a:r>
            <a:endParaRPr kumimoji="0" lang="en-IN" sz="14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4" name="Rectangle 13">
            <a:extLst>
              <a:ext uri="{FF2B5EF4-FFF2-40B4-BE49-F238E27FC236}">
                <a16:creationId xmlns:a16="http://schemas.microsoft.com/office/drawing/2014/main" id="{8E71A548-6686-1F4F-318B-BD4266C2DF2D}"/>
              </a:ext>
            </a:extLst>
          </p:cNvPr>
          <p:cNvSpPr/>
          <p:nvPr/>
        </p:nvSpPr>
        <p:spPr>
          <a:xfrm>
            <a:off x="1772178" y="3106163"/>
            <a:ext cx="10112944" cy="2862322"/>
          </a:xfrm>
          <a:prstGeom prst="rect">
            <a:avLst/>
          </a:prstGeom>
          <a:no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342A7EA-15F2-D3ED-6439-8E06FDA34408}"/>
              </a:ext>
            </a:extLst>
          </p:cNvPr>
          <p:cNvSpPr txBox="1"/>
          <p:nvPr/>
        </p:nvSpPr>
        <p:spPr>
          <a:xfrm>
            <a:off x="1786955" y="3146465"/>
            <a:ext cx="3360492"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A) Statutory Auditor/ICA Certificates</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Consent Letter From The Auditor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Statement of Tax Benefits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Compliance With Eligibility Criteria Under SEBI ICDR Regulations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Peer Review Certificate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Corporate Governance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Capitalization Statement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Related Party Transactions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Material Developments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Outstanding Dues To Creditors, Material Creditors and MSMEs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Financial Indebtedness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Group Companies </a:t>
            </a:r>
          </a:p>
        </p:txBody>
      </p:sp>
      <p:sp>
        <p:nvSpPr>
          <p:cNvPr id="18" name="TextBox 17">
            <a:extLst>
              <a:ext uri="{FF2B5EF4-FFF2-40B4-BE49-F238E27FC236}">
                <a16:creationId xmlns:a16="http://schemas.microsoft.com/office/drawing/2014/main" id="{E3527C96-D0E2-DCD0-F7BE-6984CA9A1A3F}"/>
              </a:ext>
            </a:extLst>
          </p:cNvPr>
          <p:cNvSpPr txBox="1"/>
          <p:nvPr/>
        </p:nvSpPr>
        <p:spPr>
          <a:xfrm>
            <a:off x="5092699" y="3146465"/>
            <a:ext cx="3111501" cy="2677656"/>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Non-payment of Statutory Dues and Contingent Liabilities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Operational Data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Auditor Reservations, Qualifications, Matters of Emphasis And Adverse Remarks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the Objects of the Offer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Dividend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Accounting Policies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Directors’, KMP And SMP Remuneration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Issue of Bonus Shares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Tax Litigation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Certificate on Insurance Coverage</a:t>
            </a:r>
          </a:p>
        </p:txBody>
      </p:sp>
      <p:sp>
        <p:nvSpPr>
          <p:cNvPr id="21" name="TextBox 20">
            <a:extLst>
              <a:ext uri="{FF2B5EF4-FFF2-40B4-BE49-F238E27FC236}">
                <a16:creationId xmlns:a16="http://schemas.microsoft.com/office/drawing/2014/main" id="{E3020025-3544-9696-7AED-8EC7D55B896F}"/>
              </a:ext>
            </a:extLst>
          </p:cNvPr>
          <p:cNvSpPr txBox="1"/>
          <p:nvPr/>
        </p:nvSpPr>
        <p:spPr>
          <a:xfrm>
            <a:off x="8245637" y="3146465"/>
            <a:ext cx="363594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B) Certificate from the Independent Chartered Engineer (ICE)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C) Certificate from the Practising Company Secretary (PCS)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D) Certificate from the Detailed Project Report (DPR) Agency</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grpSp>
        <p:nvGrpSpPr>
          <p:cNvPr id="24" name="Group 23">
            <a:extLst>
              <a:ext uri="{FF2B5EF4-FFF2-40B4-BE49-F238E27FC236}">
                <a16:creationId xmlns:a16="http://schemas.microsoft.com/office/drawing/2014/main" id="{9A0FD6FD-BAFE-655C-EC47-FFB329CA99AF}"/>
              </a:ext>
            </a:extLst>
          </p:cNvPr>
          <p:cNvGrpSpPr/>
          <p:nvPr/>
        </p:nvGrpSpPr>
        <p:grpSpPr>
          <a:xfrm>
            <a:off x="391272" y="6147623"/>
            <a:ext cx="11521440" cy="288147"/>
            <a:chOff x="323088" y="6312624"/>
            <a:chExt cx="11521440" cy="288147"/>
          </a:xfrm>
          <a:effectLst>
            <a:outerShdw blurRad="50800" dist="38100" dir="8100000" algn="tr" rotWithShape="0">
              <a:prstClr val="black">
                <a:alpha val="40000"/>
              </a:prstClr>
            </a:outerShdw>
          </a:effectLst>
        </p:grpSpPr>
        <p:sp>
          <p:nvSpPr>
            <p:cNvPr id="25" name="object 5">
              <a:extLst>
                <a:ext uri="{FF2B5EF4-FFF2-40B4-BE49-F238E27FC236}">
                  <a16:creationId xmlns:a16="http://schemas.microsoft.com/office/drawing/2014/main" id="{6CE4ECAE-2AE3-D137-0721-67AE4574F3A4}"/>
                </a:ext>
              </a:extLst>
            </p:cNvPr>
            <p:cNvSpPr/>
            <p:nvPr/>
          </p:nvSpPr>
          <p:spPr>
            <a:xfrm>
              <a:off x="323088" y="6315597"/>
              <a:ext cx="11521440" cy="282960"/>
            </a:xfrm>
            <a:custGeom>
              <a:avLst/>
              <a:gdLst/>
              <a:ahLst/>
              <a:cxnLst/>
              <a:rect l="l" t="t" r="r" b="b"/>
              <a:pathLst>
                <a:path w="11521440" h="318770">
                  <a:moveTo>
                    <a:pt x="11481435" y="0"/>
                  </a:moveTo>
                  <a:lnTo>
                    <a:pt x="39941" y="0"/>
                  </a:lnTo>
                  <a:lnTo>
                    <a:pt x="24394" y="3138"/>
                  </a:lnTo>
                  <a:lnTo>
                    <a:pt x="11698" y="11698"/>
                  </a:lnTo>
                  <a:lnTo>
                    <a:pt x="3138" y="24394"/>
                  </a:lnTo>
                  <a:lnTo>
                    <a:pt x="0" y="39941"/>
                  </a:lnTo>
                  <a:lnTo>
                    <a:pt x="0" y="278574"/>
                  </a:lnTo>
                  <a:lnTo>
                    <a:pt x="3138" y="294121"/>
                  </a:lnTo>
                  <a:lnTo>
                    <a:pt x="11698" y="306817"/>
                  </a:lnTo>
                  <a:lnTo>
                    <a:pt x="24394" y="315377"/>
                  </a:lnTo>
                  <a:lnTo>
                    <a:pt x="39941" y="318515"/>
                  </a:lnTo>
                  <a:lnTo>
                    <a:pt x="11481435" y="318515"/>
                  </a:lnTo>
                  <a:lnTo>
                    <a:pt x="11497008" y="315377"/>
                  </a:lnTo>
                  <a:lnTo>
                    <a:pt x="11509724" y="306817"/>
                  </a:lnTo>
                  <a:lnTo>
                    <a:pt x="11518296" y="294121"/>
                  </a:lnTo>
                  <a:lnTo>
                    <a:pt x="11521440" y="278574"/>
                  </a:lnTo>
                  <a:lnTo>
                    <a:pt x="11521440" y="39941"/>
                  </a:lnTo>
                  <a:lnTo>
                    <a:pt x="11518296" y="24394"/>
                  </a:lnTo>
                  <a:lnTo>
                    <a:pt x="11509724" y="11698"/>
                  </a:lnTo>
                  <a:lnTo>
                    <a:pt x="11497008" y="3138"/>
                  </a:lnTo>
                  <a:lnTo>
                    <a:pt x="11481435" y="0"/>
                  </a:lnTo>
                  <a:close/>
                </a:path>
              </a:pathLst>
            </a:custGeom>
            <a:solidFill>
              <a:srgbClr val="0020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26" name="object 6">
              <a:extLst>
                <a:ext uri="{FF2B5EF4-FFF2-40B4-BE49-F238E27FC236}">
                  <a16:creationId xmlns:a16="http://schemas.microsoft.com/office/drawing/2014/main" id="{3042A9AC-01D7-E5B0-AE4F-20F3E938E97D}"/>
                </a:ext>
              </a:extLst>
            </p:cNvPr>
            <p:cNvSpPr txBox="1"/>
            <p:nvPr/>
          </p:nvSpPr>
          <p:spPr>
            <a:xfrm>
              <a:off x="460248" y="6312624"/>
              <a:ext cx="11247120" cy="288147"/>
            </a:xfrm>
            <a:prstGeom prst="rect">
              <a:avLst/>
            </a:prstGeom>
            <a:solidFill>
              <a:srgbClr val="E7E6E6"/>
            </a:solidFill>
            <a:ln>
              <a:noFill/>
            </a:ln>
          </p:spPr>
          <p:txBody>
            <a:bodyPr vert="horz" wrap="square" lIns="0" tIns="36000" rIns="0" bIns="36000" rtlCol="0" anchor="ctr" anchorCtr="0">
              <a:spAutoFit/>
            </a:bodyPr>
            <a:lstStyle/>
            <a:p>
              <a:pPr marL="0" marR="0" lvl="0" indent="0" algn="ctr" defTabSz="914400" rtl="0" eaLnBrk="1" fontAlgn="auto" latinLnBrk="0" hangingPunct="1">
                <a:lnSpc>
                  <a:spcPct val="100000"/>
                </a:lnSpc>
                <a:spcBef>
                  <a:spcPts val="795"/>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ptos" panose="020B0004020202020204" pitchFamily="34" charset="0"/>
                  <a:ea typeface="+mn-ea"/>
                  <a:cs typeface="+mn-cs"/>
                </a:rPr>
                <a:t>The list is indicative in nature and not exhaustive.</a:t>
              </a:r>
            </a:p>
          </p:txBody>
        </p:sp>
      </p:grpSp>
    </p:spTree>
    <p:extLst>
      <p:ext uri="{BB962C8B-B14F-4D97-AF65-F5344CB8AC3E}">
        <p14:creationId xmlns:p14="http://schemas.microsoft.com/office/powerpoint/2010/main" val="303426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54E8-A7E7-2A15-CB4E-0F4CE6FD6A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21DD80-EA6D-9F68-879D-F2AE469237F7}"/>
              </a:ext>
            </a:extLst>
          </p:cNvPr>
          <p:cNvSpPr txBox="1"/>
          <p:nvPr/>
        </p:nvSpPr>
        <p:spPr>
          <a:xfrm>
            <a:off x="93663" y="53688"/>
            <a:ext cx="1021667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Capital Structuring and Tax Considerations</a:t>
            </a:r>
            <a:endParaRPr kumimoji="0" lang="en-IN"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p:txBody>
      </p:sp>
      <p:sp>
        <p:nvSpPr>
          <p:cNvPr id="5" name="Rectangle: Rounded Corners 4">
            <a:extLst>
              <a:ext uri="{FF2B5EF4-FFF2-40B4-BE49-F238E27FC236}">
                <a16:creationId xmlns:a16="http://schemas.microsoft.com/office/drawing/2014/main" id="{A3E7DFC9-A1FD-8C5A-791F-4FB576DC2CA3}"/>
              </a:ext>
            </a:extLst>
          </p:cNvPr>
          <p:cNvSpPr/>
          <p:nvPr/>
        </p:nvSpPr>
        <p:spPr>
          <a:xfrm>
            <a:off x="448950" y="2102922"/>
            <a:ext cx="1062037" cy="79465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7" name="Rectangle: Rounded Corners 6">
            <a:extLst>
              <a:ext uri="{FF2B5EF4-FFF2-40B4-BE49-F238E27FC236}">
                <a16:creationId xmlns:a16="http://schemas.microsoft.com/office/drawing/2014/main" id="{F11C6C4C-8E76-5F0D-8985-5EB82C21513E}"/>
              </a:ext>
            </a:extLst>
          </p:cNvPr>
          <p:cNvSpPr/>
          <p:nvPr/>
        </p:nvSpPr>
        <p:spPr>
          <a:xfrm>
            <a:off x="448949" y="3777439"/>
            <a:ext cx="1062037" cy="79465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8" name="Rectangle: Rounded Corners 7">
            <a:extLst>
              <a:ext uri="{FF2B5EF4-FFF2-40B4-BE49-F238E27FC236}">
                <a16:creationId xmlns:a16="http://schemas.microsoft.com/office/drawing/2014/main" id="{B0420824-CFC9-4F02-B8AA-D6B215F363F3}"/>
              </a:ext>
            </a:extLst>
          </p:cNvPr>
          <p:cNvSpPr/>
          <p:nvPr/>
        </p:nvSpPr>
        <p:spPr>
          <a:xfrm>
            <a:off x="448950" y="5018314"/>
            <a:ext cx="1062037" cy="794657"/>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graphicFrame>
        <p:nvGraphicFramePr>
          <p:cNvPr id="12" name="Table 11">
            <a:extLst>
              <a:ext uri="{FF2B5EF4-FFF2-40B4-BE49-F238E27FC236}">
                <a16:creationId xmlns:a16="http://schemas.microsoft.com/office/drawing/2014/main" id="{C9FE60A0-2974-7875-C390-1C63D701D3E2}"/>
              </a:ext>
            </a:extLst>
          </p:cNvPr>
          <p:cNvGraphicFramePr>
            <a:graphicFrameLocks noGrp="1"/>
          </p:cNvGraphicFramePr>
          <p:nvPr>
            <p:extLst>
              <p:ext uri="{D42A27DB-BD31-4B8C-83A1-F6EECF244321}">
                <p14:modId xmlns:p14="http://schemas.microsoft.com/office/powerpoint/2010/main" val="209271461"/>
              </p:ext>
            </p:extLst>
          </p:nvPr>
        </p:nvGraphicFramePr>
        <p:xfrm>
          <a:off x="1866592" y="1547500"/>
          <a:ext cx="9463314" cy="4459878"/>
        </p:xfrm>
        <a:graphic>
          <a:graphicData uri="http://schemas.openxmlformats.org/drawingml/2006/table">
            <a:tbl>
              <a:tblPr firstRow="1" bandRow="1">
                <a:tableStyleId>{2D5ABB26-0587-4C30-8999-92F81FD0307C}</a:tableStyleId>
              </a:tblPr>
              <a:tblGrid>
                <a:gridCol w="3558995">
                  <a:extLst>
                    <a:ext uri="{9D8B030D-6E8A-4147-A177-3AD203B41FA5}">
                      <a16:colId xmlns:a16="http://schemas.microsoft.com/office/drawing/2014/main" val="2659706296"/>
                    </a:ext>
                  </a:extLst>
                </a:gridCol>
                <a:gridCol w="5904319">
                  <a:extLst>
                    <a:ext uri="{9D8B030D-6E8A-4147-A177-3AD203B41FA5}">
                      <a16:colId xmlns:a16="http://schemas.microsoft.com/office/drawing/2014/main" val="3511443259"/>
                    </a:ext>
                  </a:extLst>
                </a:gridCol>
              </a:tblGrid>
              <a:tr h="1209164">
                <a:tc>
                  <a:txBody>
                    <a:bodyPr/>
                    <a:lstStyle/>
                    <a:p>
                      <a:r>
                        <a:rPr lang="en-IN" sz="1500" b="1" dirty="0">
                          <a:latin typeface="Aptos" panose="020B0004020202020204" pitchFamily="34" charset="0"/>
                          <a:cs typeface="Times New Roman" panose="02020603050405020304" pitchFamily="18" charset="0"/>
                        </a:rPr>
                        <a:t> Capital &amp; Shareholding Restructuring</a:t>
                      </a:r>
                    </a:p>
                  </a:txBody>
                  <a:tcPr anchor="ctr"/>
                </a:tc>
                <a:tc>
                  <a:txBody>
                    <a:bodyPr/>
                    <a:lstStyle/>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Evaluate share </a:t>
                      </a:r>
                      <a:r>
                        <a:rPr lang="en-US" sz="1200" b="1" dirty="0">
                          <a:latin typeface="Aptos" panose="020B0004020202020204" pitchFamily="34" charset="0"/>
                          <a:cs typeface="Times New Roman" panose="02020603050405020304" pitchFamily="18" charset="0"/>
                        </a:rPr>
                        <a:t>split/bonus</a:t>
                      </a:r>
                      <a:r>
                        <a:rPr lang="en-US" sz="1200" dirty="0">
                          <a:latin typeface="Aptos" panose="020B0004020202020204" pitchFamily="34" charset="0"/>
                          <a:cs typeface="Times New Roman" panose="02020603050405020304" pitchFamily="18" charset="0"/>
                        </a:rPr>
                        <a:t> options to optimise capital structure and minimize the Issue Price to make it attractive for Retail Investors</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Assess tax impact on shareholders </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Calculate costs associated - Stamp Duties, ROC fees and Regulatory charges</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Assess the need to alter/ increase authorised share capital</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Outstanding </a:t>
                      </a:r>
                      <a:r>
                        <a:rPr lang="en-US" sz="1200" b="1" dirty="0">
                          <a:latin typeface="Aptos" panose="020B0004020202020204" pitchFamily="34" charset="0"/>
                          <a:cs typeface="Times New Roman" panose="02020603050405020304" pitchFamily="18" charset="0"/>
                        </a:rPr>
                        <a:t>Convertible securities</a:t>
                      </a:r>
                      <a:r>
                        <a:rPr lang="en-US" sz="1200" dirty="0">
                          <a:latin typeface="Aptos" panose="020B0004020202020204" pitchFamily="34" charset="0"/>
                          <a:cs typeface="Times New Roman" panose="02020603050405020304" pitchFamily="18" charset="0"/>
                        </a:rPr>
                        <a:t> are required to be converted prior to filing of </a:t>
                      </a:r>
                      <a:r>
                        <a:rPr lang="en-US" sz="1200" dirty="0">
                          <a:solidFill>
                            <a:schemeClr val="tx1"/>
                          </a:solidFill>
                          <a:latin typeface="Aptos" panose="020B0004020202020204" pitchFamily="34" charset="0"/>
                          <a:cs typeface="Times New Roman" panose="02020603050405020304" pitchFamily="18" charset="0"/>
                        </a:rPr>
                        <a:t>RHP</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cs typeface="Times New Roman" panose="02020603050405020304" pitchFamily="18" charset="0"/>
                        </a:rPr>
                        <a:t>Only fully paid-up equity shares held for at least one year before filing the DRHP may be offered to the public</a:t>
                      </a:r>
                      <a:endParaRPr lang="en-US" sz="1200" dirty="0">
                        <a:solidFill>
                          <a:srgbClr val="FF0000"/>
                        </a:solidFill>
                        <a:latin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Review shareholding pattern and Promoter lock-in requirements. The promoters of the issuer shall </a:t>
                      </a:r>
                      <a:r>
                        <a:rPr lang="en-US" sz="1200" b="1" dirty="0">
                          <a:latin typeface="Aptos" panose="020B0004020202020204" pitchFamily="34" charset="0"/>
                          <a:cs typeface="Times New Roman" panose="02020603050405020304" pitchFamily="18" charset="0"/>
                        </a:rPr>
                        <a:t>hold at least 20% of the post-issue capital</a:t>
                      </a:r>
                    </a:p>
                  </a:txBody>
                  <a:tcPr anchor="ctr"/>
                </a:tc>
                <a:extLst>
                  <a:ext uri="{0D108BD9-81ED-4DB2-BD59-A6C34878D82A}">
                    <a16:rowId xmlns:a16="http://schemas.microsoft.com/office/drawing/2014/main" val="203436507"/>
                  </a:ext>
                </a:extLst>
              </a:tr>
              <a:tr h="120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500" b="1" dirty="0">
                          <a:latin typeface="Aptos" panose="020B0004020202020204" pitchFamily="34" charset="0"/>
                          <a:cs typeface="Times New Roman" panose="02020603050405020304" pitchFamily="18" charset="0"/>
                        </a:rPr>
                        <a:t> ESOP Plan Benchmarking &amp; Structure</a:t>
                      </a:r>
                    </a:p>
                  </a:txBody>
                  <a:tcPr anchor="ctr"/>
                </a:tc>
                <a:tc>
                  <a:txBody>
                    <a:bodyPr/>
                    <a:lstStyle/>
                    <a:p>
                      <a:pPr marL="285750" indent="-285750" algn="just">
                        <a:buFont typeface="Arial" panose="020B0604020202020204" pitchFamily="34" charset="0"/>
                        <a:buChar char="•"/>
                      </a:pPr>
                      <a:r>
                        <a:rPr lang="en-IN" sz="1200" dirty="0">
                          <a:latin typeface="Aptos" panose="020B0004020202020204" pitchFamily="34" charset="0"/>
                          <a:cs typeface="Times New Roman" panose="02020603050405020304" pitchFamily="18" charset="0"/>
                        </a:rPr>
                        <a:t>Consider the </a:t>
                      </a:r>
                      <a:r>
                        <a:rPr lang="en-IN" sz="1200" b="1" dirty="0">
                          <a:latin typeface="Aptos" panose="020B0004020202020204" pitchFamily="34" charset="0"/>
                          <a:cs typeface="Times New Roman" panose="02020603050405020304" pitchFamily="18" charset="0"/>
                        </a:rPr>
                        <a:t>structure and timing</a:t>
                      </a:r>
                      <a:r>
                        <a:rPr lang="en-IN" sz="1200" dirty="0">
                          <a:latin typeface="Aptos" panose="020B0004020202020204" pitchFamily="34" charset="0"/>
                          <a:cs typeface="Times New Roman" panose="02020603050405020304" pitchFamily="18" charset="0"/>
                        </a:rPr>
                        <a:t> of the ESOP scheme</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Benchmark ESOP plan against comparable listed companies and validate SEBI/tax compliance</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Structure ESOP to provide tax-efficient liquidity and employee attractiveness. </a:t>
                      </a:r>
                      <a:endParaRPr lang="en-IN" sz="1200" dirty="0">
                        <a:latin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505982209"/>
                  </a:ext>
                </a:extLst>
              </a:tr>
              <a:tr h="1147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500" b="1" dirty="0">
                          <a:latin typeface="Aptos" panose="020B0004020202020204" pitchFamily="34" charset="0"/>
                          <a:cs typeface="Times New Roman" panose="02020603050405020304" pitchFamily="18" charset="0"/>
                        </a:rPr>
                        <a:t> Group Structure Optimization</a:t>
                      </a:r>
                    </a:p>
                  </a:txBody>
                  <a:tcPr anchor="ctr"/>
                </a:tc>
                <a:tc>
                  <a:txBody>
                    <a:bodyPr/>
                    <a:lstStyle/>
                    <a:p>
                      <a:pPr marL="285750" indent="-285750" algn="just">
                        <a:buFont typeface="Arial" panose="020B0604020202020204" pitchFamily="34" charset="0"/>
                        <a:buChar char="•"/>
                      </a:pPr>
                      <a:r>
                        <a:rPr lang="en-IN" sz="1200" dirty="0">
                          <a:latin typeface="Aptos" panose="020B0004020202020204" pitchFamily="34" charset="0"/>
                          <a:cs typeface="Times New Roman" panose="02020603050405020304" pitchFamily="18" charset="0"/>
                        </a:rPr>
                        <a:t>Identify entities in the group for consolidation/ rationalisation to optimise valuation for the group and tax efficiencies</a:t>
                      </a:r>
                    </a:p>
                    <a:p>
                      <a:pPr marL="285750" indent="-285750" algn="just">
                        <a:buFont typeface="Arial" panose="020B0604020202020204" pitchFamily="34" charset="0"/>
                        <a:buChar char="•"/>
                      </a:pPr>
                      <a:r>
                        <a:rPr lang="en-US" sz="1200" dirty="0">
                          <a:latin typeface="Aptos" panose="020B0004020202020204" pitchFamily="34" charset="0"/>
                          <a:cs typeface="Times New Roman" panose="02020603050405020304" pitchFamily="18" charset="0"/>
                        </a:rPr>
                        <a:t>Prepare consolidated financials reflecting optimised structure</a:t>
                      </a:r>
                      <a:endParaRPr lang="en-IN" sz="1200" dirty="0">
                        <a:latin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IN" sz="1200" dirty="0">
                          <a:latin typeface="Aptos" panose="020B0004020202020204" pitchFamily="34" charset="0"/>
                          <a:cs typeface="Times New Roman" panose="02020603050405020304" pitchFamily="18" charset="0"/>
                        </a:rPr>
                        <a:t>Review related party transactions</a:t>
                      </a:r>
                    </a:p>
                  </a:txBody>
                  <a:tcPr anchor="ctr"/>
                </a:tc>
                <a:extLst>
                  <a:ext uri="{0D108BD9-81ED-4DB2-BD59-A6C34878D82A}">
                    <a16:rowId xmlns:a16="http://schemas.microsoft.com/office/drawing/2014/main" val="2499503991"/>
                  </a:ext>
                </a:extLst>
              </a:tr>
            </a:tbl>
          </a:graphicData>
        </a:graphic>
      </p:graphicFrame>
      <p:sp>
        <p:nvSpPr>
          <p:cNvPr id="13" name="TextBox 12">
            <a:extLst>
              <a:ext uri="{FF2B5EF4-FFF2-40B4-BE49-F238E27FC236}">
                <a16:creationId xmlns:a16="http://schemas.microsoft.com/office/drawing/2014/main" id="{BA5DED83-BD93-2820-BD52-512D9ADA6957}"/>
              </a:ext>
            </a:extLst>
          </p:cNvPr>
          <p:cNvSpPr txBox="1"/>
          <p:nvPr/>
        </p:nvSpPr>
        <p:spPr>
          <a:xfrm>
            <a:off x="1866590" y="1168201"/>
            <a:ext cx="3569009" cy="3231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1" i="1" u="none" strike="noStrike" kern="1200" cap="none" spc="0" normalizeH="0" baseline="0" noProof="0" dirty="0">
                <a:ln>
                  <a:noFill/>
                </a:ln>
                <a:solidFill>
                  <a:prstClr val="white"/>
                </a:solidFill>
                <a:effectLst/>
                <a:uLnTx/>
                <a:uFillTx/>
                <a:latin typeface="Aptos" panose="020B0004020202020204" pitchFamily="34" charset="0"/>
                <a:cs typeface="Times New Roman" panose="02020603050405020304" pitchFamily="18" charset="0"/>
              </a:rPr>
              <a:t>Focus Areas</a:t>
            </a:r>
          </a:p>
        </p:txBody>
      </p:sp>
      <p:sp>
        <p:nvSpPr>
          <p:cNvPr id="15" name="TextBox 14">
            <a:extLst>
              <a:ext uri="{FF2B5EF4-FFF2-40B4-BE49-F238E27FC236}">
                <a16:creationId xmlns:a16="http://schemas.microsoft.com/office/drawing/2014/main" id="{60793850-13CA-CD68-0213-9EB6BAF21540}"/>
              </a:ext>
            </a:extLst>
          </p:cNvPr>
          <p:cNvSpPr txBox="1"/>
          <p:nvPr/>
        </p:nvSpPr>
        <p:spPr>
          <a:xfrm>
            <a:off x="5723764" y="1168203"/>
            <a:ext cx="5606141" cy="323164"/>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500" b="1" i="1" u="none" strike="noStrike" kern="1200" cap="none" spc="0" normalizeH="0" baseline="0" noProof="0" dirty="0">
                <a:ln>
                  <a:noFill/>
                </a:ln>
                <a:solidFill>
                  <a:prstClr val="white"/>
                </a:solidFill>
                <a:effectLst/>
                <a:uLnTx/>
                <a:uFillTx/>
                <a:latin typeface="Aptos" panose="020B0004020202020204" pitchFamily="34" charset="0"/>
                <a:cs typeface="Times New Roman" panose="02020603050405020304" pitchFamily="18" charset="0"/>
              </a:rPr>
              <a:t>Key Considerations</a:t>
            </a:r>
          </a:p>
        </p:txBody>
      </p:sp>
      <p:cxnSp>
        <p:nvCxnSpPr>
          <p:cNvPr id="21" name="Straight Connector 20">
            <a:extLst>
              <a:ext uri="{FF2B5EF4-FFF2-40B4-BE49-F238E27FC236}">
                <a16:creationId xmlns:a16="http://schemas.microsoft.com/office/drawing/2014/main" id="{C351B46C-4248-5FE0-6979-7BBAC43BF5B1}"/>
              </a:ext>
            </a:extLst>
          </p:cNvPr>
          <p:cNvCxnSpPr>
            <a:cxnSpLocks/>
          </p:cNvCxnSpPr>
          <p:nvPr/>
        </p:nvCxnSpPr>
        <p:spPr>
          <a:xfrm>
            <a:off x="1955798" y="3713668"/>
            <a:ext cx="9463316"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C51DD4C-39EE-F1C3-AA53-A87E86900F60}"/>
              </a:ext>
            </a:extLst>
          </p:cNvPr>
          <p:cNvCxnSpPr>
            <a:cxnSpLocks/>
          </p:cNvCxnSpPr>
          <p:nvPr/>
        </p:nvCxnSpPr>
        <p:spPr>
          <a:xfrm>
            <a:off x="1955798" y="4856168"/>
            <a:ext cx="9463315"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7CD53EAE-2570-FDC7-249F-61EE550452AA}"/>
              </a:ext>
            </a:extLst>
          </p:cNvPr>
          <p:cNvCxnSpPr>
            <a:cxnSpLocks/>
          </p:cNvCxnSpPr>
          <p:nvPr/>
        </p:nvCxnSpPr>
        <p:spPr>
          <a:xfrm>
            <a:off x="1955798" y="5924174"/>
            <a:ext cx="9463315" cy="0"/>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1">
            <a:extLst>
              <a:ext uri="{FF2B5EF4-FFF2-40B4-BE49-F238E27FC236}">
                <a16:creationId xmlns:a16="http://schemas.microsoft.com/office/drawing/2014/main" id="{819E8E23-1C52-8254-3F98-756B8B33FACB}"/>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19</a:t>
            </a:fld>
            <a:endParaRPr lang="en-US" dirty="0">
              <a:latin typeface="Aptos" panose="020B0004020202020204" pitchFamily="34" charset="0"/>
            </a:endParaRPr>
          </a:p>
        </p:txBody>
      </p:sp>
      <p:sp>
        <p:nvSpPr>
          <p:cNvPr id="9" name="Rectangle 8">
            <a:extLst>
              <a:ext uri="{FF2B5EF4-FFF2-40B4-BE49-F238E27FC236}">
                <a16:creationId xmlns:a16="http://schemas.microsoft.com/office/drawing/2014/main" id="{4E7C3AA2-4F14-2940-D9DE-426E0236D971}"/>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63196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52480C0-930D-9D47-DD84-B9787A0F5800}"/>
              </a:ext>
            </a:extLst>
          </p:cNvPr>
          <p:cNvGrpSpPr/>
          <p:nvPr/>
        </p:nvGrpSpPr>
        <p:grpSpPr>
          <a:xfrm>
            <a:off x="347139" y="5421260"/>
            <a:ext cx="11611427" cy="1166382"/>
            <a:chOff x="382089" y="5499490"/>
            <a:chExt cx="11611427" cy="1166382"/>
          </a:xfrm>
        </p:grpSpPr>
        <p:sp>
          <p:nvSpPr>
            <p:cNvPr id="26" name="Rectangle 25">
              <a:extLst>
                <a:ext uri="{FF2B5EF4-FFF2-40B4-BE49-F238E27FC236}">
                  <a16:creationId xmlns:a16="http://schemas.microsoft.com/office/drawing/2014/main" id="{D4033076-F67A-0F00-B393-B1779B865BB0}"/>
                </a:ext>
              </a:extLst>
            </p:cNvPr>
            <p:cNvSpPr/>
            <p:nvPr/>
          </p:nvSpPr>
          <p:spPr>
            <a:xfrm>
              <a:off x="394635" y="5829304"/>
              <a:ext cx="11563931" cy="836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9729052-F91D-2B37-FF5A-5C1EA6EFC7D1}"/>
                </a:ext>
              </a:extLst>
            </p:cNvPr>
            <p:cNvGrpSpPr/>
            <p:nvPr/>
          </p:nvGrpSpPr>
          <p:grpSpPr>
            <a:xfrm>
              <a:off x="382089" y="5499490"/>
              <a:ext cx="11611427" cy="1076491"/>
              <a:chOff x="382089" y="5499490"/>
              <a:chExt cx="11611427" cy="1076491"/>
            </a:xfrm>
          </p:grpSpPr>
          <p:sp>
            <p:nvSpPr>
              <p:cNvPr id="25" name="Rectangle: Rounded Corners 24">
                <a:extLst>
                  <a:ext uri="{FF2B5EF4-FFF2-40B4-BE49-F238E27FC236}">
                    <a16:creationId xmlns:a16="http://schemas.microsoft.com/office/drawing/2014/main" id="{0695D1B2-048F-B1A8-9E54-D3A00AA58FDB}"/>
                  </a:ext>
                </a:extLst>
              </p:cNvPr>
              <p:cNvSpPr/>
              <p:nvPr/>
            </p:nvSpPr>
            <p:spPr>
              <a:xfrm>
                <a:off x="382089" y="5539280"/>
                <a:ext cx="3727833" cy="28034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90E71C90-B055-0A4F-0814-DEB8A28E7E0D}"/>
                  </a:ext>
                </a:extLst>
              </p:cNvPr>
              <p:cNvGrpSpPr/>
              <p:nvPr/>
            </p:nvGrpSpPr>
            <p:grpSpPr>
              <a:xfrm>
                <a:off x="496235" y="5499490"/>
                <a:ext cx="11497281" cy="1076491"/>
                <a:chOff x="496235" y="5499490"/>
                <a:chExt cx="11497281" cy="1076491"/>
              </a:xfrm>
            </p:grpSpPr>
            <p:grpSp>
              <p:nvGrpSpPr>
                <p:cNvPr id="10" name="Group 9">
                  <a:extLst>
                    <a:ext uri="{FF2B5EF4-FFF2-40B4-BE49-F238E27FC236}">
                      <a16:creationId xmlns:a16="http://schemas.microsoft.com/office/drawing/2014/main" id="{91B3AB01-9B90-78C1-3E63-BF2F9954FD5B}"/>
                    </a:ext>
                  </a:extLst>
                </p:cNvPr>
                <p:cNvGrpSpPr/>
                <p:nvPr/>
              </p:nvGrpSpPr>
              <p:grpSpPr>
                <a:xfrm>
                  <a:off x="496235" y="5944718"/>
                  <a:ext cx="11497281" cy="631263"/>
                  <a:chOff x="394635" y="5944718"/>
                  <a:chExt cx="11497281" cy="631263"/>
                </a:xfrm>
              </p:grpSpPr>
              <p:pic>
                <p:nvPicPr>
                  <p:cNvPr id="27" name="Picture 26">
                    <a:extLst>
                      <a:ext uri="{FF2B5EF4-FFF2-40B4-BE49-F238E27FC236}">
                        <a16:creationId xmlns:a16="http://schemas.microsoft.com/office/drawing/2014/main" id="{4064E06B-536A-37D6-D15C-1F318FE1D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399" b="36943"/>
                  <a:stretch/>
                </p:blipFill>
                <p:spPr>
                  <a:xfrm>
                    <a:off x="394635" y="6076978"/>
                    <a:ext cx="1681315" cy="448203"/>
                  </a:xfrm>
                  <a:prstGeom prst="rect">
                    <a:avLst/>
                  </a:prstGeom>
                </p:spPr>
              </p:pic>
              <p:pic>
                <p:nvPicPr>
                  <p:cNvPr id="28" name="Picture 27">
                    <a:extLst>
                      <a:ext uri="{FF2B5EF4-FFF2-40B4-BE49-F238E27FC236}">
                        <a16:creationId xmlns:a16="http://schemas.microsoft.com/office/drawing/2014/main" id="{65E5BDF6-204E-830F-5B78-96F0AE0AD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842" y="6052672"/>
                    <a:ext cx="1503779" cy="472509"/>
                  </a:xfrm>
                  <a:prstGeom prst="rect">
                    <a:avLst/>
                  </a:prstGeom>
                </p:spPr>
              </p:pic>
              <p:pic>
                <p:nvPicPr>
                  <p:cNvPr id="29" name="Picture 10" descr="dollar">
                    <a:extLst>
                      <a:ext uri="{FF2B5EF4-FFF2-40B4-BE49-F238E27FC236}">
                        <a16:creationId xmlns:a16="http://schemas.microsoft.com/office/drawing/2014/main" id="{D8E26EA7-E072-3443-B1BD-6512F556A5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682" b="4469"/>
                  <a:stretch/>
                </p:blipFill>
                <p:spPr bwMode="auto">
                  <a:xfrm>
                    <a:off x="4339513" y="5944718"/>
                    <a:ext cx="2016969" cy="618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D0214E28-B7D4-62E8-DC15-6610312971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374" y="6015564"/>
                    <a:ext cx="1121156" cy="509617"/>
                  </a:xfrm>
                  <a:prstGeom prst="rect">
                    <a:avLst/>
                  </a:prstGeom>
                </p:spPr>
              </p:pic>
              <p:pic>
                <p:nvPicPr>
                  <p:cNvPr id="31" name="Picture 8" descr="oswal pumps">
                    <a:extLst>
                      <a:ext uri="{FF2B5EF4-FFF2-40B4-BE49-F238E27FC236}">
                        <a16:creationId xmlns:a16="http://schemas.microsoft.com/office/drawing/2014/main" id="{C6949354-235D-25DD-5A21-4441C57795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647"/>
                  <a:stretch/>
                </p:blipFill>
                <p:spPr bwMode="auto">
                  <a:xfrm>
                    <a:off x="8302738" y="6029537"/>
                    <a:ext cx="1474949" cy="5464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3BDD2B79-16AD-66C0-624F-B3A31ECB88C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Lst>
                  </a:blip>
                  <a:srcRect t="36336" b="37247"/>
                  <a:stretch/>
                </p:blipFill>
                <p:spPr>
                  <a:xfrm>
                    <a:off x="10092263" y="6049760"/>
                    <a:ext cx="1799653" cy="475421"/>
                  </a:xfrm>
                  <a:prstGeom prst="rect">
                    <a:avLst/>
                  </a:prstGeom>
                  <a:effectLst/>
                </p:spPr>
              </p:pic>
            </p:grpSp>
            <p:sp>
              <p:nvSpPr>
                <p:cNvPr id="33" name="TextBox 32">
                  <a:extLst>
                    <a:ext uri="{FF2B5EF4-FFF2-40B4-BE49-F238E27FC236}">
                      <a16:creationId xmlns:a16="http://schemas.microsoft.com/office/drawing/2014/main" id="{8BB3A1E1-0932-65DD-39B6-2E2137958537}"/>
                    </a:ext>
                  </a:extLst>
                </p:cNvPr>
                <p:cNvSpPr txBox="1"/>
                <p:nvPr/>
              </p:nvSpPr>
              <p:spPr>
                <a:xfrm>
                  <a:off x="849560" y="5499490"/>
                  <a:ext cx="28931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IR Advisory Clientele</a:t>
                  </a: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
        <p:nvSpPr>
          <p:cNvPr id="44" name="TextBox 43">
            <a:extLst>
              <a:ext uri="{FF2B5EF4-FFF2-40B4-BE49-F238E27FC236}">
                <a16:creationId xmlns:a16="http://schemas.microsoft.com/office/drawing/2014/main" id="{24B90440-1AB5-7ECA-BDBB-4A07E1AC56A6}"/>
              </a:ext>
            </a:extLst>
          </p:cNvPr>
          <p:cNvSpPr txBox="1"/>
          <p:nvPr/>
        </p:nvSpPr>
        <p:spPr>
          <a:xfrm>
            <a:off x="300203" y="940909"/>
            <a:ext cx="11658363" cy="24622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Body)"/>
                <a:ea typeface="+mn-ea"/>
                <a:cs typeface="+mn-cs"/>
              </a:rPr>
              <a:t>Founded in 2021 by Sanjeev Sancheti, Uirtus Advisors is a specialized IPO advisory firm dedicated to guiding high-growth companies through every stage of the public listing journey. Our mission is to help founders, boards, and management teams access public markets with confidence, clarity, and long-term value creation in mind.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ptos (Body)"/>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Body)"/>
                <a:ea typeface="+mn-ea"/>
                <a:cs typeface="+mn-cs"/>
              </a:rPr>
              <a:t>With deep expertise across capital markets, regulatory readiness, financial structuring, and investor positioning, we act as a trusted partner from early IPO preparedness through successful listing and beyond. Our services are delivered by a dedicated 22-member team of highly qualified professionals who integrate closely with client teams and combine hands-on execution experience with strategic insight to ensure each client is not only IPO-ready, but market-ready.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ptos (Body)"/>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Body)"/>
                <a:ea typeface="+mn-ea"/>
                <a:cs typeface="+mn-cs"/>
              </a:rPr>
              <a:t>Our hands-on, client-first approach provides clear guidance from preparation through listing, coordinating with key intermediaries to deliver a smooth and successful transition to the public markets with a focus on long-term value creation.</a:t>
            </a:r>
            <a:endParaRPr kumimoji="0" lang="en-IN" sz="1400" b="0" i="0" u="none" strike="noStrike" kern="1200" cap="none" spc="0" normalizeH="0" baseline="0" noProof="0" dirty="0">
              <a:ln>
                <a:noFill/>
              </a:ln>
              <a:solidFill>
                <a:prstClr val="black"/>
              </a:solidFill>
              <a:effectLst/>
              <a:uLnTx/>
              <a:uFillTx/>
              <a:latin typeface="Aptos (Body)"/>
              <a:ea typeface="+mn-ea"/>
              <a:cs typeface="+mn-cs"/>
            </a:endParaRPr>
          </a:p>
        </p:txBody>
      </p:sp>
      <p:sp>
        <p:nvSpPr>
          <p:cNvPr id="45" name="Rectangle 44">
            <a:extLst>
              <a:ext uri="{FF2B5EF4-FFF2-40B4-BE49-F238E27FC236}">
                <a16:creationId xmlns:a16="http://schemas.microsoft.com/office/drawing/2014/main" id="{41F14CDE-F0B2-3E38-24E5-83DE1587AB36}"/>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About Us</a:t>
            </a:r>
          </a:p>
        </p:txBody>
      </p:sp>
      <p:grpSp>
        <p:nvGrpSpPr>
          <p:cNvPr id="55" name="Group 54">
            <a:extLst>
              <a:ext uri="{FF2B5EF4-FFF2-40B4-BE49-F238E27FC236}">
                <a16:creationId xmlns:a16="http://schemas.microsoft.com/office/drawing/2014/main" id="{3F9B9BD8-B169-46A5-1ECE-9D2FC0029423}"/>
              </a:ext>
            </a:extLst>
          </p:cNvPr>
          <p:cNvGrpSpPr/>
          <p:nvPr/>
        </p:nvGrpSpPr>
        <p:grpSpPr>
          <a:xfrm>
            <a:off x="347138" y="3418787"/>
            <a:ext cx="3727833" cy="369332"/>
            <a:chOff x="534489" y="5651890"/>
            <a:chExt cx="3727833" cy="369332"/>
          </a:xfrm>
        </p:grpSpPr>
        <p:sp>
          <p:nvSpPr>
            <p:cNvPr id="52" name="Rectangle: Rounded Corners 51">
              <a:extLst>
                <a:ext uri="{FF2B5EF4-FFF2-40B4-BE49-F238E27FC236}">
                  <a16:creationId xmlns:a16="http://schemas.microsoft.com/office/drawing/2014/main" id="{D44E9356-E647-7388-9B60-C5ECD7D84DF1}"/>
                </a:ext>
              </a:extLst>
            </p:cNvPr>
            <p:cNvSpPr/>
            <p:nvPr/>
          </p:nvSpPr>
          <p:spPr>
            <a:xfrm>
              <a:off x="534489" y="5691680"/>
              <a:ext cx="3727833" cy="28034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35872461-11BB-E24E-7200-0B7B23DCC8DD}"/>
                </a:ext>
              </a:extLst>
            </p:cNvPr>
            <p:cNvSpPr txBox="1"/>
            <p:nvPr/>
          </p:nvSpPr>
          <p:spPr>
            <a:xfrm>
              <a:off x="1001960" y="5651890"/>
              <a:ext cx="28931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IPO Advisory Clientele</a:t>
              </a: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2DF2328B-AF01-12E4-7CBA-B37BEF655B8F}"/>
              </a:ext>
            </a:extLst>
          </p:cNvPr>
          <p:cNvGrpSpPr/>
          <p:nvPr/>
        </p:nvGrpSpPr>
        <p:grpSpPr>
          <a:xfrm>
            <a:off x="347139" y="3854337"/>
            <a:ext cx="11576477" cy="1105774"/>
            <a:chOff x="382089" y="4154233"/>
            <a:chExt cx="11576477" cy="1105774"/>
          </a:xfrm>
        </p:grpSpPr>
        <p:grpSp>
          <p:nvGrpSpPr>
            <p:cNvPr id="12" name="Group 11">
              <a:extLst>
                <a:ext uri="{FF2B5EF4-FFF2-40B4-BE49-F238E27FC236}">
                  <a16:creationId xmlns:a16="http://schemas.microsoft.com/office/drawing/2014/main" id="{1B6EF6B2-7D8D-F63C-1B8C-04DEF4C81DE6}"/>
                </a:ext>
              </a:extLst>
            </p:cNvPr>
            <p:cNvGrpSpPr/>
            <p:nvPr/>
          </p:nvGrpSpPr>
          <p:grpSpPr>
            <a:xfrm>
              <a:off x="382089" y="4154233"/>
              <a:ext cx="5726457" cy="1105774"/>
              <a:chOff x="382089" y="4154233"/>
              <a:chExt cx="5726457" cy="1105774"/>
            </a:xfrm>
          </p:grpSpPr>
          <p:sp>
            <p:nvSpPr>
              <p:cNvPr id="34" name="Rectangle 33">
                <a:extLst>
                  <a:ext uri="{FF2B5EF4-FFF2-40B4-BE49-F238E27FC236}">
                    <a16:creationId xmlns:a16="http://schemas.microsoft.com/office/drawing/2014/main" id="{743EC100-93E1-5EB4-B067-56835ED09FFE}"/>
                  </a:ext>
                </a:extLst>
              </p:cNvPr>
              <p:cNvSpPr/>
              <p:nvPr/>
            </p:nvSpPr>
            <p:spPr>
              <a:xfrm>
                <a:off x="382089" y="4423439"/>
                <a:ext cx="5713911" cy="836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9835CB7-0CCC-FBB5-F90B-556A5FA1B87D}"/>
                  </a:ext>
                </a:extLst>
              </p:cNvPr>
              <p:cNvGrpSpPr/>
              <p:nvPr/>
            </p:nvGrpSpPr>
            <p:grpSpPr>
              <a:xfrm>
                <a:off x="584904" y="4549858"/>
                <a:ext cx="5472258" cy="546444"/>
                <a:chOff x="584904" y="4549858"/>
                <a:chExt cx="5472258" cy="546444"/>
              </a:xfrm>
            </p:grpSpPr>
            <p:pic>
              <p:nvPicPr>
                <p:cNvPr id="36" name="Picture 6" descr="Netweb Technologies India Ltd | Ansys Technology Partner">
                  <a:extLst>
                    <a:ext uri="{FF2B5EF4-FFF2-40B4-BE49-F238E27FC236}">
                      <a16:creationId xmlns:a16="http://schemas.microsoft.com/office/drawing/2014/main" id="{0EC8D263-F73F-4E2E-DF5D-9956068A8E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0499" y="4561052"/>
                  <a:ext cx="1668638" cy="5240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Regaal Resources Limited">
                  <a:extLst>
                    <a:ext uri="{FF2B5EF4-FFF2-40B4-BE49-F238E27FC236}">
                      <a16:creationId xmlns:a16="http://schemas.microsoft.com/office/drawing/2014/main" id="{CA3A2554-DA8B-D009-262F-A5BEA428D84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3547" b="29538"/>
                <a:stretch>
                  <a:fillRect/>
                </a:stretch>
              </p:blipFill>
              <p:spPr bwMode="auto">
                <a:xfrm>
                  <a:off x="4281850" y="4605831"/>
                  <a:ext cx="1775312" cy="4344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oswal pumps">
                  <a:extLst>
                    <a:ext uri="{FF2B5EF4-FFF2-40B4-BE49-F238E27FC236}">
                      <a16:creationId xmlns:a16="http://schemas.microsoft.com/office/drawing/2014/main" id="{CADF8E69-D991-3541-294D-7D5AEC0DA12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647"/>
                <a:stretch/>
              </p:blipFill>
              <p:spPr bwMode="auto">
                <a:xfrm>
                  <a:off x="584904" y="4549858"/>
                  <a:ext cx="1474949" cy="546444"/>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Rounded Corners 41">
                <a:extLst>
                  <a:ext uri="{FF2B5EF4-FFF2-40B4-BE49-F238E27FC236}">
                    <a16:creationId xmlns:a16="http://schemas.microsoft.com/office/drawing/2014/main" id="{E14D2FB4-0D19-D7F1-3361-828FB718F781}"/>
                  </a:ext>
                </a:extLst>
              </p:cNvPr>
              <p:cNvSpPr/>
              <p:nvPr/>
            </p:nvSpPr>
            <p:spPr>
              <a:xfrm>
                <a:off x="394635" y="4154233"/>
                <a:ext cx="5713911" cy="28034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Successful Listings</a:t>
                </a: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CAA2FC-82E6-3626-3DAC-721701CBD5E6}"/>
                </a:ext>
              </a:extLst>
            </p:cNvPr>
            <p:cNvGrpSpPr/>
            <p:nvPr/>
          </p:nvGrpSpPr>
          <p:grpSpPr>
            <a:xfrm>
              <a:off x="6244655" y="4155478"/>
              <a:ext cx="5713911" cy="1104529"/>
              <a:chOff x="6244655" y="4155478"/>
              <a:chExt cx="5713911" cy="1104529"/>
            </a:xfrm>
          </p:grpSpPr>
          <p:sp>
            <p:nvSpPr>
              <p:cNvPr id="35" name="Rectangle 34">
                <a:extLst>
                  <a:ext uri="{FF2B5EF4-FFF2-40B4-BE49-F238E27FC236}">
                    <a16:creationId xmlns:a16="http://schemas.microsoft.com/office/drawing/2014/main" id="{CC7646E1-A250-B1F0-2E7E-8A672B683C95}"/>
                  </a:ext>
                </a:extLst>
              </p:cNvPr>
              <p:cNvSpPr/>
              <p:nvPr/>
            </p:nvSpPr>
            <p:spPr>
              <a:xfrm>
                <a:off x="6244655" y="4423439"/>
                <a:ext cx="5713911" cy="8365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EBD9CED-B2C2-DAFA-98D9-F60AC3860F26}"/>
                  </a:ext>
                </a:extLst>
              </p:cNvPr>
              <p:cNvGrpSpPr/>
              <p:nvPr/>
            </p:nvGrpSpPr>
            <p:grpSpPr>
              <a:xfrm>
                <a:off x="6245315" y="4155478"/>
                <a:ext cx="5713251" cy="1037244"/>
                <a:chOff x="6245315" y="4155478"/>
                <a:chExt cx="5713251" cy="1037244"/>
              </a:xfrm>
            </p:grpSpPr>
            <p:sp>
              <p:nvSpPr>
                <p:cNvPr id="43" name="Rectangle: Rounded Corners 42">
                  <a:extLst>
                    <a:ext uri="{FF2B5EF4-FFF2-40B4-BE49-F238E27FC236}">
                      <a16:creationId xmlns:a16="http://schemas.microsoft.com/office/drawing/2014/main" id="{045C02E0-7854-4E8B-91DE-C353292F5361}"/>
                    </a:ext>
                  </a:extLst>
                </p:cNvPr>
                <p:cNvSpPr/>
                <p:nvPr/>
              </p:nvSpPr>
              <p:spPr>
                <a:xfrm>
                  <a:off x="6245315" y="4155478"/>
                  <a:ext cx="5713251" cy="29001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DRHPs filed</a:t>
                  </a:r>
                  <a:endParaRPr kumimoji="0" lang="en-IN"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748D546-F457-10CA-7348-24E95823A794}"/>
                    </a:ext>
                  </a:extLst>
                </p:cNvPr>
                <p:cNvGrpSpPr/>
                <p:nvPr/>
              </p:nvGrpSpPr>
              <p:grpSpPr>
                <a:xfrm>
                  <a:off x="6555890" y="4495800"/>
                  <a:ext cx="5181201" cy="696922"/>
                  <a:chOff x="6457673" y="4495800"/>
                  <a:chExt cx="5181201" cy="696922"/>
                </a:xfrm>
              </p:grpSpPr>
              <p:pic>
                <p:nvPicPr>
                  <p:cNvPr id="39" name="Picture 38" descr="A logo for a company&#10;&#10;Description automatically generated">
                    <a:extLst>
                      <a:ext uri="{FF2B5EF4-FFF2-40B4-BE49-F238E27FC236}">
                        <a16:creationId xmlns:a16="http://schemas.microsoft.com/office/drawing/2014/main" id="{DDCB91ED-46DA-BD5A-C85B-7F05A1516951}"/>
                      </a:ext>
                    </a:extLst>
                  </p:cNvPr>
                  <p:cNvPicPr>
                    <a:picLocks noChangeAspect="1"/>
                  </p:cNvPicPr>
                  <p:nvPr/>
                </p:nvPicPr>
                <p:blipFill>
                  <a:blip r:embed="rId11">
                    <a:extLst>
                      <a:ext uri="{28A0092B-C50C-407E-A947-70E740481C1C}">
                        <a14:useLocalDpi xmlns:a14="http://schemas.microsoft.com/office/drawing/2010/main" val="0"/>
                      </a:ext>
                    </a:extLst>
                  </a:blip>
                  <a:srcRect t="28597" b="29116"/>
                  <a:stretch/>
                </p:blipFill>
                <p:spPr>
                  <a:xfrm>
                    <a:off x="6457673" y="4545639"/>
                    <a:ext cx="1518539" cy="633614"/>
                  </a:xfrm>
                  <a:prstGeom prst="rect">
                    <a:avLst/>
                  </a:prstGeom>
                </p:spPr>
              </p:pic>
              <p:pic>
                <p:nvPicPr>
                  <p:cNvPr id="40" name="Picture 39">
                    <a:extLst>
                      <a:ext uri="{FF2B5EF4-FFF2-40B4-BE49-F238E27FC236}">
                        <a16:creationId xmlns:a16="http://schemas.microsoft.com/office/drawing/2014/main" id="{5EDDD15E-0A47-FD13-4066-E35C4BA63C9F}"/>
                      </a:ext>
                    </a:extLst>
                  </p:cNvPr>
                  <p:cNvPicPr>
                    <a:picLocks noChangeAspect="1"/>
                  </p:cNvPicPr>
                  <p:nvPr/>
                </p:nvPicPr>
                <p:blipFill>
                  <a:blip r:embed="rId12"/>
                  <a:srcRect t="13728"/>
                  <a:stretch>
                    <a:fillRect/>
                  </a:stretch>
                </p:blipFill>
                <p:spPr>
                  <a:xfrm>
                    <a:off x="8487519" y="4495800"/>
                    <a:ext cx="1218176" cy="696922"/>
                  </a:xfrm>
                  <a:prstGeom prst="rect">
                    <a:avLst/>
                  </a:prstGeom>
                </p:spPr>
              </p:pic>
              <p:pic>
                <p:nvPicPr>
                  <p:cNvPr id="2" name="Picture 1">
                    <a:extLst>
                      <a:ext uri="{FF2B5EF4-FFF2-40B4-BE49-F238E27FC236}">
                        <a16:creationId xmlns:a16="http://schemas.microsoft.com/office/drawing/2014/main" id="{FFC5F91F-AE75-02E8-41F7-94E195EFB24E}"/>
                      </a:ext>
                    </a:extLst>
                  </p:cNvPr>
                  <p:cNvPicPr>
                    <a:picLocks noChangeAspect="1"/>
                  </p:cNvPicPr>
                  <p:nvPr/>
                </p:nvPicPr>
                <p:blipFill rotWithShape="1">
                  <a:blip r:embed="rId13">
                    <a:extLst>
                      <a:ext uri="{28A0092B-C50C-407E-A947-70E740481C1C}">
                        <a14:useLocalDpi xmlns:a14="http://schemas.microsoft.com/office/drawing/2010/main" val="0"/>
                      </a:ext>
                    </a:extLst>
                  </a:blip>
                  <a:srcRect l="30405" b="-8320"/>
                  <a:stretch/>
                </p:blipFill>
                <p:spPr>
                  <a:xfrm>
                    <a:off x="10305075" y="4622492"/>
                    <a:ext cx="1333799" cy="551028"/>
                  </a:xfrm>
                  <a:prstGeom prst="rect">
                    <a:avLst/>
                  </a:prstGeom>
                </p:spPr>
              </p:pic>
            </p:grpSp>
          </p:grpSp>
        </p:grpSp>
      </p:grpSp>
      <p:grpSp>
        <p:nvGrpSpPr>
          <p:cNvPr id="6" name="Group 5">
            <a:extLst>
              <a:ext uri="{FF2B5EF4-FFF2-40B4-BE49-F238E27FC236}">
                <a16:creationId xmlns:a16="http://schemas.microsoft.com/office/drawing/2014/main" id="{F76EC610-6888-3B7A-852A-186A9BBA9B45}"/>
              </a:ext>
            </a:extLst>
          </p:cNvPr>
          <p:cNvGrpSpPr/>
          <p:nvPr/>
        </p:nvGrpSpPr>
        <p:grpSpPr>
          <a:xfrm>
            <a:off x="307760" y="5019129"/>
            <a:ext cx="11615856" cy="338554"/>
            <a:chOff x="523460" y="5651890"/>
            <a:chExt cx="3738862" cy="327423"/>
          </a:xfrm>
          <a:noFill/>
        </p:grpSpPr>
        <p:sp>
          <p:nvSpPr>
            <p:cNvPr id="7" name="Rectangle: Rounded Corners 6">
              <a:extLst>
                <a:ext uri="{FF2B5EF4-FFF2-40B4-BE49-F238E27FC236}">
                  <a16:creationId xmlns:a16="http://schemas.microsoft.com/office/drawing/2014/main" id="{41C4408D-3344-602D-4342-2024DACBBC84}"/>
                </a:ext>
              </a:extLst>
            </p:cNvPr>
            <p:cNvSpPr/>
            <p:nvPr/>
          </p:nvSpPr>
          <p:spPr>
            <a:xfrm>
              <a:off x="534489" y="5691680"/>
              <a:ext cx="3727833" cy="28034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CC051D0-26BF-7825-287A-B117F4E57D9F}"/>
                </a:ext>
              </a:extLst>
            </p:cNvPr>
            <p:cNvSpPr txBox="1"/>
            <p:nvPr/>
          </p:nvSpPr>
          <p:spPr>
            <a:xfrm>
              <a:off x="523460" y="5651890"/>
              <a:ext cx="3727653" cy="32742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Body)"/>
                  <a:ea typeface="+mn-ea"/>
                  <a:cs typeface="+mn-cs"/>
                </a:rPr>
                <a:t>Strong execution pipeline with </a:t>
              </a:r>
              <a:r>
                <a:rPr kumimoji="0" lang="en-US" sz="1600" b="1" i="0" u="none" strike="noStrike" kern="1200" cap="none" spc="0" normalizeH="0" baseline="0" noProof="0" dirty="0">
                  <a:ln>
                    <a:noFill/>
                  </a:ln>
                  <a:solidFill>
                    <a:srgbClr val="002060"/>
                  </a:solidFill>
                  <a:effectLst/>
                  <a:uLnTx/>
                  <a:uFillTx/>
                  <a:latin typeface="Aptos (Body)"/>
                  <a:ea typeface="+mn-ea"/>
                  <a:cs typeface="+mn-cs"/>
                </a:rPr>
                <a:t>5 active Pre-DRHP</a:t>
              </a:r>
              <a:r>
                <a:rPr kumimoji="0" lang="en-US" sz="1600" b="0" i="0" u="none" strike="noStrike" kern="1200" cap="none" spc="0" normalizeH="0" baseline="0" noProof="0" dirty="0">
                  <a:ln>
                    <a:noFill/>
                  </a:ln>
                  <a:solidFill>
                    <a:srgbClr val="002060"/>
                  </a:solidFill>
                  <a:effectLst/>
                  <a:uLnTx/>
                  <a:uFillTx/>
                  <a:latin typeface="Aptos (Body)"/>
                  <a:ea typeface="+mn-ea"/>
                  <a:cs typeface="+mn-cs"/>
                </a:rPr>
                <a:t> mandates spanning Power EPC, Solar Cells, EMS, and Engineering</a:t>
              </a:r>
              <a:endParaRPr kumimoji="0" lang="en-IN" sz="1600" b="0" i="0" u="none" strike="noStrike" kern="1200" cap="none" spc="0" normalizeH="0" baseline="0" noProof="0" dirty="0">
                <a:ln>
                  <a:noFill/>
                </a:ln>
                <a:solidFill>
                  <a:srgbClr val="002060"/>
                </a:solidFill>
                <a:effectLst/>
                <a:uLnTx/>
                <a:uFillTx/>
                <a:latin typeface="Aptos (Body)"/>
                <a:ea typeface="+mn-ea"/>
                <a:cs typeface="+mn-cs"/>
              </a:endParaRPr>
            </a:p>
          </p:txBody>
        </p:sp>
      </p:grpSp>
      <p:sp>
        <p:nvSpPr>
          <p:cNvPr id="3" name="Slide Number Placeholder 1">
            <a:extLst>
              <a:ext uri="{FF2B5EF4-FFF2-40B4-BE49-F238E27FC236}">
                <a16:creationId xmlns:a16="http://schemas.microsoft.com/office/drawing/2014/main" id="{B8EB2A64-FD40-9B1F-6130-2A781CCC07B9}"/>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2</a:t>
            </a:fld>
            <a:endParaRPr lang="en-US" dirty="0">
              <a:latin typeface="Aptos" panose="020B0004020202020204" pitchFamily="34" charset="0"/>
            </a:endParaRPr>
          </a:p>
        </p:txBody>
      </p:sp>
      <p:sp>
        <p:nvSpPr>
          <p:cNvPr id="9" name="Rectangle 8">
            <a:extLst>
              <a:ext uri="{FF2B5EF4-FFF2-40B4-BE49-F238E27FC236}">
                <a16:creationId xmlns:a16="http://schemas.microsoft.com/office/drawing/2014/main" id="{87B0036B-7424-CC15-26B8-EC930946361E}"/>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647889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DA40F6-9697-BC94-69A5-217C41D69BD8}"/>
              </a:ext>
            </a:extLst>
          </p:cNvPr>
          <p:cNvGrpSpPr/>
          <p:nvPr/>
        </p:nvGrpSpPr>
        <p:grpSpPr>
          <a:xfrm>
            <a:off x="323088" y="6315597"/>
            <a:ext cx="11521440" cy="282960"/>
            <a:chOff x="323088" y="6315597"/>
            <a:chExt cx="11521440" cy="282960"/>
          </a:xfrm>
        </p:grpSpPr>
        <p:sp>
          <p:nvSpPr>
            <p:cNvPr id="5" name="object 5"/>
            <p:cNvSpPr/>
            <p:nvPr/>
          </p:nvSpPr>
          <p:spPr>
            <a:xfrm>
              <a:off x="323088" y="6315597"/>
              <a:ext cx="11521440" cy="282960"/>
            </a:xfrm>
            <a:custGeom>
              <a:avLst/>
              <a:gdLst/>
              <a:ahLst/>
              <a:cxnLst/>
              <a:rect l="l" t="t" r="r" b="b"/>
              <a:pathLst>
                <a:path w="11521440" h="318770">
                  <a:moveTo>
                    <a:pt x="11481435" y="0"/>
                  </a:moveTo>
                  <a:lnTo>
                    <a:pt x="39941" y="0"/>
                  </a:lnTo>
                  <a:lnTo>
                    <a:pt x="24394" y="3138"/>
                  </a:lnTo>
                  <a:lnTo>
                    <a:pt x="11698" y="11698"/>
                  </a:lnTo>
                  <a:lnTo>
                    <a:pt x="3138" y="24394"/>
                  </a:lnTo>
                  <a:lnTo>
                    <a:pt x="0" y="39941"/>
                  </a:lnTo>
                  <a:lnTo>
                    <a:pt x="0" y="278574"/>
                  </a:lnTo>
                  <a:lnTo>
                    <a:pt x="3138" y="294121"/>
                  </a:lnTo>
                  <a:lnTo>
                    <a:pt x="11698" y="306817"/>
                  </a:lnTo>
                  <a:lnTo>
                    <a:pt x="24394" y="315377"/>
                  </a:lnTo>
                  <a:lnTo>
                    <a:pt x="39941" y="318515"/>
                  </a:lnTo>
                  <a:lnTo>
                    <a:pt x="11481435" y="318515"/>
                  </a:lnTo>
                  <a:lnTo>
                    <a:pt x="11497008" y="315377"/>
                  </a:lnTo>
                  <a:lnTo>
                    <a:pt x="11509724" y="306817"/>
                  </a:lnTo>
                  <a:lnTo>
                    <a:pt x="11518296" y="294121"/>
                  </a:lnTo>
                  <a:lnTo>
                    <a:pt x="11521440" y="278574"/>
                  </a:lnTo>
                  <a:lnTo>
                    <a:pt x="11521440" y="39941"/>
                  </a:lnTo>
                  <a:lnTo>
                    <a:pt x="11518296" y="24394"/>
                  </a:lnTo>
                  <a:lnTo>
                    <a:pt x="11509724" y="11698"/>
                  </a:lnTo>
                  <a:lnTo>
                    <a:pt x="11497008" y="3138"/>
                  </a:lnTo>
                  <a:lnTo>
                    <a:pt x="11481435" y="0"/>
                  </a:lnTo>
                  <a:close/>
                </a:path>
              </a:pathLst>
            </a:custGeom>
            <a:solidFill>
              <a:srgbClr val="0020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6" name="object 6"/>
            <p:cNvSpPr txBox="1"/>
            <p:nvPr/>
          </p:nvSpPr>
          <p:spPr>
            <a:xfrm>
              <a:off x="460248" y="6328013"/>
              <a:ext cx="11247120" cy="257369"/>
            </a:xfrm>
            <a:prstGeom prst="rect">
              <a:avLst/>
            </a:prstGeom>
            <a:solidFill>
              <a:srgbClr val="E7E6E6"/>
            </a:solidFill>
            <a:ln>
              <a:noFill/>
            </a:ln>
          </p:spPr>
          <p:txBody>
            <a:bodyPr vert="horz" wrap="square" lIns="0" tIns="36000" rIns="0" bIns="36000" rtlCol="0" anchor="ctr" anchorCtr="0">
              <a:spAutoFit/>
            </a:bodyPr>
            <a:lstStyle/>
            <a:p>
              <a:pPr marL="0" marR="0" lvl="0" indent="0" algn="ctr" defTabSz="914400" rtl="0" eaLnBrk="1" fontAlgn="auto" latinLnBrk="0" hangingPunct="1">
                <a:lnSpc>
                  <a:spcPct val="100000"/>
                </a:lnSpc>
                <a:spcBef>
                  <a:spcPts val="795"/>
                </a:spcBef>
                <a:spcAft>
                  <a:spcPts val="0"/>
                </a:spcAft>
                <a:buClrTx/>
                <a:buSzTx/>
                <a:buFontTx/>
                <a:buNone/>
                <a:tabLst/>
                <a:defRPr/>
              </a:pP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Compliance</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with</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Corporate</a:t>
              </a:r>
              <a:r>
                <a:rPr kumimoji="0" sz="1200" b="1"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Governance</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Requirements</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sz="1200" b="1"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be</a:t>
              </a:r>
              <a:r>
                <a:rPr kumimoji="0" sz="1200" b="1"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Certified</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by</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Statutory</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Auditor</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grpSp>
      <p:sp>
        <p:nvSpPr>
          <p:cNvPr id="7" name="object 7"/>
          <p:cNvSpPr/>
          <p:nvPr/>
        </p:nvSpPr>
        <p:spPr>
          <a:xfrm>
            <a:off x="9259823" y="966215"/>
            <a:ext cx="2606040" cy="5043421"/>
          </a:xfrm>
          <a:custGeom>
            <a:avLst/>
            <a:gdLst/>
            <a:ahLst/>
            <a:cxnLst/>
            <a:rect l="l" t="t" r="r" b="b"/>
            <a:pathLst>
              <a:path w="2606040" h="4480560">
                <a:moveTo>
                  <a:pt x="0" y="76200"/>
                </a:moveTo>
                <a:lnTo>
                  <a:pt x="5994" y="46559"/>
                </a:lnTo>
                <a:lnTo>
                  <a:pt x="22336" y="22336"/>
                </a:lnTo>
                <a:lnTo>
                  <a:pt x="46559" y="5994"/>
                </a:lnTo>
                <a:lnTo>
                  <a:pt x="76200" y="0"/>
                </a:lnTo>
                <a:lnTo>
                  <a:pt x="2529840" y="0"/>
                </a:lnTo>
                <a:lnTo>
                  <a:pt x="2559480" y="5994"/>
                </a:lnTo>
                <a:lnTo>
                  <a:pt x="2583703" y="22336"/>
                </a:lnTo>
                <a:lnTo>
                  <a:pt x="2600045" y="46559"/>
                </a:lnTo>
                <a:lnTo>
                  <a:pt x="2606040" y="76200"/>
                </a:lnTo>
                <a:lnTo>
                  <a:pt x="2606040" y="4404360"/>
                </a:lnTo>
                <a:lnTo>
                  <a:pt x="2600045" y="4434000"/>
                </a:lnTo>
                <a:lnTo>
                  <a:pt x="2583703" y="4458223"/>
                </a:lnTo>
                <a:lnTo>
                  <a:pt x="2559480" y="4474565"/>
                </a:lnTo>
                <a:lnTo>
                  <a:pt x="2529840" y="4480560"/>
                </a:lnTo>
                <a:lnTo>
                  <a:pt x="76200" y="4480560"/>
                </a:lnTo>
                <a:lnTo>
                  <a:pt x="46559" y="4474565"/>
                </a:lnTo>
                <a:lnTo>
                  <a:pt x="22336" y="4458223"/>
                </a:lnTo>
                <a:lnTo>
                  <a:pt x="5994" y="4434000"/>
                </a:lnTo>
                <a:lnTo>
                  <a:pt x="0" y="4404360"/>
                </a:lnTo>
                <a:lnTo>
                  <a:pt x="0" y="76200"/>
                </a:lnTo>
                <a:close/>
              </a:path>
            </a:pathLst>
          </a:cu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8" name="object 8"/>
          <p:cNvSpPr txBox="1"/>
          <p:nvPr/>
        </p:nvSpPr>
        <p:spPr>
          <a:xfrm>
            <a:off x="9360788" y="1634248"/>
            <a:ext cx="2413229" cy="4567917"/>
          </a:xfrm>
          <a:prstGeom prst="rect">
            <a:avLst/>
          </a:prstGeom>
        </p:spPr>
        <p:txBody>
          <a:bodyPr vert="horz" wrap="square" lIns="0" tIns="12700" rIns="0" bIns="0" rtlCol="0">
            <a:spAutoFit/>
          </a:bodyPr>
          <a:lstStyle/>
          <a:p>
            <a:pPr marL="241300" marR="5080" lvl="0" indent="-228600" algn="l" defTabSz="914400" rtl="0" eaLnBrk="1" fontAlgn="auto" latinLnBrk="0" hangingPunct="1">
              <a:lnSpc>
                <a:spcPct val="100000"/>
              </a:lnSpc>
              <a:spcBef>
                <a:spcPts val="100"/>
              </a:spcBef>
              <a:spcAft>
                <a:spcPts val="0"/>
              </a:spcAft>
              <a:buClrTx/>
              <a:buSzTx/>
              <a:buFont typeface="Arial"/>
              <a:buChar char="•"/>
              <a:tabLst>
                <a:tab pos="241300" algn="l"/>
              </a:tabLst>
              <a:defRPr/>
            </a:pP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At-</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least</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1</a:t>
            </a:r>
            <a:r>
              <a:rPr kumimoji="0" sz="1200" b="0"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Independent</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Director</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of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company</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must</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be</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a</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Director</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on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board</a:t>
            </a:r>
            <a:r>
              <a:rPr kumimoji="0"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a</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material</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unlisted subsidiary</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71120" lvl="0" indent="-228600" algn="l" defTabSz="914400" rtl="0" eaLnBrk="1" fontAlgn="auto" latinLnBrk="0" hangingPunct="1">
              <a:lnSpc>
                <a:spcPct val="100000"/>
              </a:lnSpc>
              <a:spcBef>
                <a:spcPts val="600"/>
              </a:spcBef>
              <a:spcAft>
                <a:spcPts val="0"/>
              </a:spcAft>
              <a:buClrTx/>
              <a:buSzTx/>
              <a:buFont typeface="Arial"/>
              <a:buChar char="•"/>
              <a:tabLst>
                <a:tab pos="241300" algn="l"/>
              </a:tabLst>
              <a:defRPr/>
            </a:pP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A</a:t>
            </a:r>
            <a:r>
              <a:rPr kumimoji="0" sz="1200" b="0"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separate</a:t>
            </a:r>
            <a:r>
              <a:rPr kumimoji="0" sz="1200" b="1"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section</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on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Corporate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Governance</a:t>
            </a:r>
            <a:r>
              <a:rPr kumimoji="0" sz="1200" b="1" i="0" u="none" strike="noStrike" kern="1200" cap="none" spc="-4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be</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included</a:t>
            </a:r>
            <a:r>
              <a:rPr kumimoji="0" sz="1200" b="0" i="0" u="none" strike="noStrike" kern="1200" cap="none" spc="-4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in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Annual</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Reports</a:t>
            </a:r>
            <a:r>
              <a:rPr kumimoji="0" sz="1200" b="1" i="0" u="none" strike="noStrike" kern="1200" cap="none" spc="-4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with</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disclosures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on</a:t>
            </a:r>
            <a:r>
              <a:rPr kumimoji="0"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compliance</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mandatory</a:t>
            </a:r>
            <a:r>
              <a:rPr kumimoji="0" sz="1200" b="0" i="0" u="none" strike="noStrike" kern="1200" cap="none" spc="-5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and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non-</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mandatory</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requirements</a:t>
            </a:r>
            <a:endParaRPr kumimoji="0" lang="en-IN" sz="1200" b="0" i="0" u="none" strike="noStrike" kern="1200" cap="none" spc="-10" normalizeH="0" baseline="0" noProof="0" dirty="0">
              <a:ln>
                <a:noFill/>
              </a:ln>
              <a:solidFill>
                <a:prstClr val="black"/>
              </a:solidFill>
              <a:effectLst/>
              <a:uLnTx/>
              <a:uFillTx/>
              <a:latin typeface="Aptos" panose="020B0004020202020204" pitchFamily="34" charset="0"/>
              <a:cs typeface="Calibri"/>
            </a:endParaRPr>
          </a:p>
          <a:p>
            <a:pPr marL="241300" marR="71120" lvl="0" indent="-228600" algn="l" defTabSz="914400" rtl="0" eaLnBrk="1" fontAlgn="auto" latinLnBrk="0" hangingPunct="1">
              <a:lnSpc>
                <a:spcPct val="100000"/>
              </a:lnSpc>
              <a:spcBef>
                <a:spcPts val="600"/>
              </a:spcBef>
              <a:spcAft>
                <a:spcPts val="0"/>
              </a:spcAft>
              <a:buClrTx/>
              <a:buSzTx/>
              <a:buFont typeface="Arial"/>
              <a:buChar char="•"/>
              <a:tabLst>
                <a:tab pos="241300" algn="l"/>
              </a:tabLst>
              <a:defRPr/>
            </a:pPr>
            <a:r>
              <a:rPr kumimoji="0" lang="en-IN" sz="1200" b="0" i="0" u="none" strike="noStrike" kern="1200" cap="none" spc="-10" normalizeH="0" baseline="0" noProof="0" dirty="0">
                <a:ln>
                  <a:noFill/>
                </a:ln>
                <a:solidFill>
                  <a:prstClr val="black"/>
                </a:solidFill>
                <a:effectLst/>
                <a:uLnTx/>
                <a:uFillTx/>
                <a:latin typeface="Aptos" panose="020B0004020202020204" pitchFamily="34" charset="0"/>
                <a:cs typeface="Calibri"/>
              </a:rPr>
              <a:t>Company has to </a:t>
            </a:r>
            <a:r>
              <a:rPr kumimoji="0" lang="en-IN" sz="1200" b="1" i="0" u="none" strike="noStrike" kern="1200" cap="none" spc="-10" normalizeH="0" baseline="0" noProof="0" dirty="0">
                <a:ln>
                  <a:noFill/>
                </a:ln>
                <a:solidFill>
                  <a:prstClr val="black"/>
                </a:solidFill>
                <a:effectLst/>
                <a:uLnTx/>
                <a:uFillTx/>
                <a:latin typeface="Aptos" panose="020B0004020202020204" pitchFamily="34" charset="0"/>
                <a:cs typeface="Calibri"/>
              </a:rPr>
              <a:t>prepare 20+ policies</a:t>
            </a:r>
            <a:r>
              <a:rPr kumimoji="0" lang="en-IN" sz="1200" b="0" i="0" u="none" strike="noStrike" kern="1200" cap="none" spc="-10" normalizeH="0" baseline="0" noProof="0" dirty="0">
                <a:ln>
                  <a:noFill/>
                </a:ln>
                <a:solidFill>
                  <a:prstClr val="black"/>
                </a:solidFill>
                <a:effectLst/>
                <a:uLnTx/>
                <a:uFillTx/>
                <a:latin typeface="Aptos" panose="020B0004020202020204" pitchFamily="34" charset="0"/>
                <a:cs typeface="Calibri"/>
              </a:rPr>
              <a:t> as per SEBI requirements</a:t>
            </a:r>
          </a:p>
          <a:p>
            <a:pPr marL="241300" marR="71120" lvl="0" indent="-228600">
              <a:spcBef>
                <a:spcPts val="600"/>
              </a:spcBef>
              <a:buFont typeface="Arial"/>
              <a:buChar char="•"/>
              <a:tabLst>
                <a:tab pos="241300" algn="l"/>
              </a:tabLst>
              <a:defRPr/>
            </a:pP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At least </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1 separate meeting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of Independent Directors must be held each year to review performance of Non-Independent Directors and Chairperson, and also to assess </a:t>
            </a:r>
            <a:r>
              <a:rPr lang="en-US" sz="1200" spc="-10" dirty="0">
                <a:solidFill>
                  <a:prstClr val="black"/>
                </a:solidFill>
                <a:latin typeface="Aptos" panose="020B0004020202020204" pitchFamily="34" charset="0"/>
                <a:cs typeface="Calibri"/>
              </a:rPr>
              <a:t>the quality, quantity and timeliness of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flow of information between </a:t>
            </a:r>
            <a:r>
              <a:rPr lang="en-US" sz="1200" spc="-10" dirty="0">
                <a:solidFill>
                  <a:prstClr val="black"/>
                </a:solidFill>
                <a:latin typeface="Aptos" panose="020B0004020202020204" pitchFamily="34" charset="0"/>
                <a:cs typeface="Calibri"/>
              </a:rPr>
              <a:t>M</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anagement &amp; Board</a:t>
            </a:r>
            <a:endParaRPr kumimoji="0" lang="en-IN" sz="1200" b="0" i="0" u="none" strike="noStrike" kern="1200" cap="none" spc="-10" normalizeH="0" baseline="0" noProof="0" dirty="0">
              <a:ln>
                <a:noFill/>
              </a:ln>
              <a:solidFill>
                <a:prstClr val="black"/>
              </a:solidFill>
              <a:effectLst/>
              <a:uLnTx/>
              <a:uFillTx/>
              <a:latin typeface="Aptos" panose="020B0004020202020204" pitchFamily="34" charset="0"/>
              <a:cs typeface="Calibri"/>
            </a:endParaRPr>
          </a:p>
          <a:p>
            <a:pPr marL="241300" marR="71120" lvl="0" indent="-228600" algn="l" defTabSz="914400" rtl="0" eaLnBrk="1" fontAlgn="auto" latinLnBrk="0" hangingPunct="1">
              <a:lnSpc>
                <a:spcPct val="100000"/>
              </a:lnSpc>
              <a:spcBef>
                <a:spcPts val="600"/>
              </a:spcBef>
              <a:spcAft>
                <a:spcPts val="0"/>
              </a:spcAft>
              <a:buClrTx/>
              <a:buSzTx/>
              <a:buFont typeface="Arial"/>
              <a:buChar char="•"/>
              <a:tabLst>
                <a:tab pos="241300" algn="l"/>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grpSp>
        <p:nvGrpSpPr>
          <p:cNvPr id="9" name="object 9"/>
          <p:cNvGrpSpPr/>
          <p:nvPr/>
        </p:nvGrpSpPr>
        <p:grpSpPr>
          <a:xfrm>
            <a:off x="9259823" y="966216"/>
            <a:ext cx="2606040" cy="457200"/>
            <a:chOff x="9259823" y="966216"/>
            <a:chExt cx="2606040" cy="457200"/>
          </a:xfrm>
        </p:grpSpPr>
        <p:sp>
          <p:nvSpPr>
            <p:cNvPr id="12" name="object 12"/>
            <p:cNvSpPr/>
            <p:nvPr/>
          </p:nvSpPr>
          <p:spPr>
            <a:xfrm>
              <a:off x="9259823" y="966216"/>
              <a:ext cx="2606040" cy="457200"/>
            </a:xfrm>
            <a:custGeom>
              <a:avLst/>
              <a:gdLst/>
              <a:ahLst/>
              <a:cxnLst/>
              <a:rect l="l" t="t" r="r" b="b"/>
              <a:pathLst>
                <a:path w="2606040" h="457200">
                  <a:moveTo>
                    <a:pt x="2529840" y="0"/>
                  </a:moveTo>
                  <a:lnTo>
                    <a:pt x="76200" y="0"/>
                  </a:lnTo>
                  <a:lnTo>
                    <a:pt x="46559" y="5994"/>
                  </a:lnTo>
                  <a:lnTo>
                    <a:pt x="22336" y="22336"/>
                  </a:lnTo>
                  <a:lnTo>
                    <a:pt x="5994"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solidFill>
              <a:srgbClr val="002060"/>
            </a:solid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3" name="object 13"/>
            <p:cNvSpPr/>
            <p:nvPr/>
          </p:nvSpPr>
          <p:spPr>
            <a:xfrm>
              <a:off x="9259823" y="966216"/>
              <a:ext cx="2606040" cy="457200"/>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94" y="46559"/>
                  </a:lnTo>
                  <a:lnTo>
                    <a:pt x="22336" y="22336"/>
                  </a:lnTo>
                  <a:lnTo>
                    <a:pt x="46559" y="5994"/>
                  </a:lnTo>
                  <a:lnTo>
                    <a:pt x="76200" y="0"/>
                  </a:lnTo>
                  <a:close/>
                </a:path>
              </a:pathLst>
            </a:custGeom>
            <a:ln w="12700">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grpSp>
      <p:sp>
        <p:nvSpPr>
          <p:cNvPr id="14" name="object 14"/>
          <p:cNvSpPr txBox="1"/>
          <p:nvPr/>
        </p:nvSpPr>
        <p:spPr>
          <a:xfrm>
            <a:off x="9483343" y="1074546"/>
            <a:ext cx="2382520" cy="198131"/>
          </a:xfrm>
          <a:prstGeom prst="rect">
            <a:avLst/>
          </a:prstGeom>
          <a:noFill/>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Aptos" panose="020B0004020202020204" pitchFamily="34" charset="0"/>
                <a:cs typeface="Calibri"/>
              </a:rPr>
              <a:t>Miscellaneous</a:t>
            </a:r>
            <a:r>
              <a:rPr kumimoji="0" sz="1200" b="1" i="0" u="none" strike="noStrike" kern="1200" cap="none" spc="45" normalizeH="0" baseline="0" noProof="0" dirty="0">
                <a:ln>
                  <a:noFill/>
                </a:ln>
                <a:solidFill>
                  <a:srgbClr val="FFFFFF"/>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srgbClr val="FFFFFF"/>
                </a:solidFill>
                <a:effectLst/>
                <a:uLnTx/>
                <a:uFillTx/>
                <a:latin typeface="Aptos" panose="020B0004020202020204" pitchFamily="34" charset="0"/>
                <a:cs typeface="Calibri"/>
              </a:rPr>
              <a:t>Requirements</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sp>
        <p:nvSpPr>
          <p:cNvPr id="15" name="object 15"/>
          <p:cNvSpPr/>
          <p:nvPr/>
        </p:nvSpPr>
        <p:spPr>
          <a:xfrm>
            <a:off x="6278879" y="966216"/>
            <a:ext cx="2606040" cy="5043420"/>
          </a:xfrm>
          <a:custGeom>
            <a:avLst/>
            <a:gdLst/>
            <a:ahLst/>
            <a:cxnLst/>
            <a:rect l="l" t="t" r="r" b="b"/>
            <a:pathLst>
              <a:path w="2606040" h="4480560">
                <a:moveTo>
                  <a:pt x="0" y="76200"/>
                </a:moveTo>
                <a:lnTo>
                  <a:pt x="5994" y="46559"/>
                </a:lnTo>
                <a:lnTo>
                  <a:pt x="22336" y="22336"/>
                </a:lnTo>
                <a:lnTo>
                  <a:pt x="46559" y="5994"/>
                </a:lnTo>
                <a:lnTo>
                  <a:pt x="76200" y="0"/>
                </a:lnTo>
                <a:lnTo>
                  <a:pt x="2529840" y="0"/>
                </a:lnTo>
                <a:lnTo>
                  <a:pt x="2559480" y="5994"/>
                </a:lnTo>
                <a:lnTo>
                  <a:pt x="2583703" y="22336"/>
                </a:lnTo>
                <a:lnTo>
                  <a:pt x="2600045" y="46559"/>
                </a:lnTo>
                <a:lnTo>
                  <a:pt x="2606040" y="76200"/>
                </a:lnTo>
                <a:lnTo>
                  <a:pt x="2606040" y="4404360"/>
                </a:lnTo>
                <a:lnTo>
                  <a:pt x="2600045" y="4434000"/>
                </a:lnTo>
                <a:lnTo>
                  <a:pt x="2583703" y="4458223"/>
                </a:lnTo>
                <a:lnTo>
                  <a:pt x="2559480" y="4474565"/>
                </a:lnTo>
                <a:lnTo>
                  <a:pt x="2529840" y="4480560"/>
                </a:lnTo>
                <a:lnTo>
                  <a:pt x="76200" y="4480560"/>
                </a:lnTo>
                <a:lnTo>
                  <a:pt x="46559" y="4474565"/>
                </a:lnTo>
                <a:lnTo>
                  <a:pt x="22336" y="4458223"/>
                </a:lnTo>
                <a:lnTo>
                  <a:pt x="5994" y="4434000"/>
                </a:lnTo>
                <a:lnTo>
                  <a:pt x="0" y="4404360"/>
                </a:lnTo>
                <a:lnTo>
                  <a:pt x="0" y="76200"/>
                </a:lnTo>
                <a:close/>
              </a:path>
            </a:pathLst>
          </a:cu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6" name="object 16"/>
          <p:cNvSpPr txBox="1"/>
          <p:nvPr/>
        </p:nvSpPr>
        <p:spPr>
          <a:xfrm>
            <a:off x="6355081" y="1634248"/>
            <a:ext cx="2450591" cy="2993127"/>
          </a:xfrm>
          <a:prstGeom prst="rect">
            <a:avLst/>
          </a:prstGeom>
        </p:spPr>
        <p:txBody>
          <a:bodyPr vert="horz" wrap="square" lIns="0" tIns="12700" rIns="0" bIns="0" rtlCol="0">
            <a:spAutoFit/>
          </a:bodyPr>
          <a:lstStyle/>
          <a:p>
            <a:pPr marL="241300" marR="91440" lvl="0" indent="-228600" algn="l" defTabSz="914400" rtl="0" eaLnBrk="1" fontAlgn="auto" latinLnBrk="0" hangingPunct="1">
              <a:lnSpc>
                <a:spcPct val="100000"/>
              </a:lnSpc>
              <a:spcBef>
                <a:spcPts val="100"/>
              </a:spcBef>
              <a:spcAft>
                <a:spcPts val="0"/>
              </a:spcAft>
              <a:buClrTx/>
              <a:buSzTx/>
              <a:buFont typeface="Arial"/>
              <a:buChar char="•"/>
              <a:tabLst>
                <a:tab pos="241300" algn="l"/>
              </a:tabLst>
              <a:defRPr/>
            </a:pPr>
            <a:r>
              <a:rPr kumimoji="0" sz="1200" b="1" i="0" u="none" strike="noStrike" kern="1200" cap="none" spc="0" normalizeH="0" baseline="0" noProof="0" dirty="0">
                <a:ln>
                  <a:noFill/>
                </a:ln>
                <a:effectLst/>
                <a:uLnTx/>
                <a:uFillTx/>
                <a:latin typeface="Aptos" panose="020B0004020202020204" pitchFamily="34" charset="0"/>
                <a:cs typeface="Calibri"/>
              </a:rPr>
              <a:t>Nomination</a:t>
            </a:r>
            <a:r>
              <a:rPr kumimoji="0" sz="1200" b="1" i="0" u="none" strike="noStrike" kern="1200" cap="none" spc="-40" normalizeH="0" baseline="0" noProof="0" dirty="0">
                <a:ln>
                  <a:noFill/>
                </a:ln>
                <a:effectLst/>
                <a:uLnTx/>
                <a:uFillTx/>
                <a:latin typeface="Aptos" panose="020B0004020202020204" pitchFamily="34" charset="0"/>
                <a:cs typeface="Calibri"/>
              </a:rPr>
              <a:t> </a:t>
            </a:r>
            <a:r>
              <a:rPr kumimoji="0" sz="1200" b="1" i="0" u="none" strike="noStrike" kern="1200" cap="none" spc="0" normalizeH="0" baseline="0" noProof="0" dirty="0">
                <a:ln>
                  <a:noFill/>
                </a:ln>
                <a:effectLst/>
                <a:uLnTx/>
                <a:uFillTx/>
                <a:latin typeface="Aptos" panose="020B0004020202020204" pitchFamily="34" charset="0"/>
                <a:cs typeface="Calibri"/>
              </a:rPr>
              <a:t>and</a:t>
            </a:r>
            <a:r>
              <a:rPr kumimoji="0" sz="1200" b="1" i="0" u="none" strike="noStrike" kern="1200" cap="none" spc="-35" normalizeH="0" baseline="0" noProof="0" dirty="0">
                <a:ln>
                  <a:noFill/>
                </a:ln>
                <a:effectLst/>
                <a:uLnTx/>
                <a:uFillTx/>
                <a:latin typeface="Aptos" panose="020B0004020202020204" pitchFamily="34" charset="0"/>
                <a:cs typeface="Calibri"/>
              </a:rPr>
              <a:t> </a:t>
            </a:r>
            <a:r>
              <a:rPr kumimoji="0" sz="1200" b="1" i="0" u="none" strike="noStrike" kern="1200" cap="none" spc="-10" normalizeH="0" baseline="0" noProof="0" dirty="0">
                <a:ln>
                  <a:noFill/>
                </a:ln>
                <a:effectLst/>
                <a:uLnTx/>
                <a:uFillTx/>
                <a:latin typeface="Aptos" panose="020B0004020202020204" pitchFamily="34" charset="0"/>
                <a:cs typeface="Calibri"/>
              </a:rPr>
              <a:t>Remuneration committee</a:t>
            </a:r>
            <a:r>
              <a:rPr kumimoji="0" sz="1200" i="0" u="none" strike="noStrike" kern="1200" cap="none" spc="-35" normalizeH="0" baseline="0" noProof="0" dirty="0">
                <a:ln>
                  <a:noFill/>
                </a:ln>
                <a:effectLst/>
                <a:uLnTx/>
                <a:uFillTx/>
                <a:latin typeface="Aptos" panose="020B0004020202020204" pitchFamily="34" charset="0"/>
                <a:cs typeface="Calibri"/>
              </a:rPr>
              <a:t> </a:t>
            </a:r>
            <a:r>
              <a:rPr kumimoji="0" sz="1200" i="0" u="none" strike="noStrike" kern="1200" cap="none" spc="0" normalizeH="0" baseline="0" noProof="0" dirty="0">
                <a:ln>
                  <a:noFill/>
                </a:ln>
                <a:effectLst/>
                <a:uLnTx/>
                <a:uFillTx/>
                <a:latin typeface="Aptos" panose="020B0004020202020204" pitchFamily="34" charset="0"/>
                <a:cs typeface="Calibri"/>
              </a:rPr>
              <a:t>is</a:t>
            </a:r>
            <a:r>
              <a:rPr kumimoji="0" sz="1200" i="0" u="none" strike="noStrike" kern="1200" cap="none" spc="5" normalizeH="0" baseline="0" noProof="0" dirty="0">
                <a:ln>
                  <a:noFill/>
                </a:ln>
                <a:effectLst/>
                <a:uLnTx/>
                <a:uFillTx/>
                <a:latin typeface="Aptos" panose="020B0004020202020204" pitchFamily="34" charset="0"/>
                <a:cs typeface="Calibri"/>
              </a:rPr>
              <a:t> </a:t>
            </a:r>
            <a:r>
              <a:rPr kumimoji="0" sz="1200" i="0" u="none" strike="noStrike" kern="1200" cap="none" spc="0" normalizeH="0" baseline="0" noProof="0" dirty="0">
                <a:ln>
                  <a:noFill/>
                </a:ln>
                <a:effectLst/>
                <a:uLnTx/>
                <a:uFillTx/>
                <a:latin typeface="Aptos" panose="020B0004020202020204" pitchFamily="34" charset="0"/>
                <a:cs typeface="Calibri"/>
              </a:rPr>
              <a:t>mandatory</a:t>
            </a:r>
            <a:r>
              <a:rPr kumimoji="0" sz="1200" i="0" u="none" strike="noStrike" kern="1200" cap="none" spc="-15" normalizeH="0" baseline="0" noProof="0" dirty="0">
                <a:ln>
                  <a:noFill/>
                </a:ln>
                <a:effectLst/>
                <a:uLnTx/>
                <a:uFillTx/>
                <a:latin typeface="Aptos" panose="020B0004020202020204" pitchFamily="34" charset="0"/>
                <a:cs typeface="Calibri"/>
              </a:rPr>
              <a:t> </a:t>
            </a:r>
            <a:r>
              <a:rPr kumimoji="0" sz="1200" i="0" u="none" strike="noStrike" kern="1200" cap="none" spc="0" normalizeH="0" baseline="0" noProof="0" dirty="0">
                <a:ln>
                  <a:noFill/>
                </a:ln>
                <a:effectLst/>
                <a:uLnTx/>
                <a:uFillTx/>
                <a:latin typeface="Aptos" panose="020B0004020202020204" pitchFamily="34" charset="0"/>
                <a:cs typeface="Calibri"/>
              </a:rPr>
              <a:t>–</a:t>
            </a:r>
            <a:r>
              <a:rPr kumimoji="0" sz="1200" i="0" u="none" strike="noStrike" kern="1200" cap="none" spc="-5" normalizeH="0" baseline="0" noProof="0" dirty="0">
                <a:ln>
                  <a:noFill/>
                </a:ln>
                <a:effectLst/>
                <a:uLnTx/>
                <a:uFillTx/>
                <a:latin typeface="Aptos" panose="020B0004020202020204" pitchFamily="34" charset="0"/>
                <a:cs typeface="Calibri"/>
              </a:rPr>
              <a:t> </a:t>
            </a:r>
            <a:r>
              <a:rPr kumimoji="0" lang="en-US" sz="1200" i="0" u="none" strike="noStrike" kern="1200" cap="none" spc="-20" normalizeH="0" baseline="0" noProof="0" dirty="0">
                <a:ln>
                  <a:noFill/>
                </a:ln>
                <a:effectLst/>
                <a:uLnTx/>
                <a:uFillTx/>
                <a:latin typeface="Aptos" panose="020B0004020202020204" pitchFamily="34" charset="0"/>
                <a:cs typeface="Calibri"/>
              </a:rPr>
              <a:t>(a) To comprise of at least 3 Directors ; (b) all directors of the committee should be Non-Executive (however executive Chairperson of the Company can be a member) (c)  at least 2/3 of the directors shall be Independent Directors (d) Chairperson of the  committee must be independent</a:t>
            </a:r>
          </a:p>
          <a:p>
            <a:pPr marL="241300" marR="91440" lvl="0" indent="-228600" algn="l" defTabSz="914400" rtl="0" eaLnBrk="1" fontAlgn="auto" latinLnBrk="0" hangingPunct="1">
              <a:lnSpc>
                <a:spcPct val="100000"/>
              </a:lnSpc>
              <a:spcBef>
                <a:spcPts val="100"/>
              </a:spcBef>
              <a:spcAft>
                <a:spcPts val="0"/>
              </a:spcAft>
              <a:buClrTx/>
              <a:buSzTx/>
              <a:buFont typeface="Arial"/>
              <a:buChar char="•"/>
              <a:tabLst>
                <a:tab pos="241300" algn="l"/>
              </a:tabLst>
              <a:defRPr/>
            </a:pPr>
            <a:endParaRPr kumimoji="0" lang="en-US" sz="1200" b="0" i="0" u="none" strike="noStrike" kern="1200" cap="none" spc="-20" normalizeH="0" baseline="0" noProof="0" dirty="0">
              <a:ln>
                <a:noFill/>
              </a:ln>
              <a:effectLst/>
              <a:uLnTx/>
              <a:uFillTx/>
              <a:latin typeface="Aptos" panose="020B0004020202020204" pitchFamily="34" charset="0"/>
              <a:cs typeface="Calibri"/>
            </a:endParaRPr>
          </a:p>
          <a:p>
            <a:pPr marL="241300" marR="91440" lvl="0" indent="-228600" algn="l" defTabSz="914400" rtl="0" eaLnBrk="1" fontAlgn="auto" latinLnBrk="0" hangingPunct="1">
              <a:lnSpc>
                <a:spcPct val="100000"/>
              </a:lnSpc>
              <a:spcBef>
                <a:spcPts val="100"/>
              </a:spcBef>
              <a:spcAft>
                <a:spcPts val="0"/>
              </a:spcAft>
              <a:buClrTx/>
              <a:buSzTx/>
              <a:buFont typeface="Arial"/>
              <a:buChar char="•"/>
              <a:tabLst>
                <a:tab pos="241300" algn="l"/>
              </a:tabLst>
              <a:defRPr/>
            </a:pP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Other</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committees:</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i="0" u="none" strike="noStrike" kern="1200" cap="none" spc="-20" normalizeH="0" baseline="0" noProof="0" dirty="0">
                <a:ln>
                  <a:noFill/>
                </a:ln>
                <a:solidFill>
                  <a:prstClr val="black"/>
                </a:solidFill>
                <a:effectLst/>
                <a:uLnTx/>
                <a:uFillTx/>
                <a:latin typeface="Aptos" panose="020B0004020202020204" pitchFamily="34" charset="0"/>
                <a:cs typeface="Calibri"/>
              </a:rPr>
              <a:t>Risk </a:t>
            </a:r>
            <a:r>
              <a:rPr kumimoji="0" sz="1200" i="0" u="none" strike="noStrike" kern="1200" cap="none" spc="-10" normalizeH="0" baseline="0" noProof="0" dirty="0">
                <a:ln>
                  <a:noFill/>
                </a:ln>
                <a:solidFill>
                  <a:prstClr val="black"/>
                </a:solidFill>
                <a:effectLst/>
                <a:uLnTx/>
                <a:uFillTx/>
                <a:latin typeface="Aptos" panose="020B0004020202020204" pitchFamily="34" charset="0"/>
                <a:cs typeface="Calibri"/>
              </a:rPr>
              <a:t>Management</a:t>
            </a:r>
            <a:r>
              <a:rPr kumimoji="0" sz="120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i="0" u="none" strike="noStrike" kern="1200" cap="none" spc="-10" normalizeH="0" baseline="0" noProof="0" dirty="0">
                <a:ln>
                  <a:noFill/>
                </a:ln>
                <a:solidFill>
                  <a:prstClr val="black"/>
                </a:solidFill>
                <a:effectLst/>
                <a:uLnTx/>
                <a:uFillTx/>
                <a:latin typeface="Aptos" panose="020B0004020202020204" pitchFamily="34" charset="0"/>
                <a:cs typeface="Calibri"/>
              </a:rPr>
              <a:t>Committee; Stakeholders’</a:t>
            </a:r>
            <a:r>
              <a:rPr kumimoji="0" sz="120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i="0" u="none" strike="noStrike" kern="1200" cap="none" spc="-10" normalizeH="0" baseline="0" noProof="0" dirty="0">
                <a:ln>
                  <a:noFill/>
                </a:ln>
                <a:solidFill>
                  <a:prstClr val="black"/>
                </a:solidFill>
                <a:effectLst/>
                <a:uLnTx/>
                <a:uFillTx/>
                <a:latin typeface="Aptos" panose="020B0004020202020204" pitchFamily="34" charset="0"/>
                <a:cs typeface="Calibri"/>
              </a:rPr>
              <a:t>Relationship Committee</a:t>
            </a:r>
            <a:endParaRPr kumimoji="0" sz="120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grpSp>
        <p:nvGrpSpPr>
          <p:cNvPr id="17" name="object 17"/>
          <p:cNvGrpSpPr/>
          <p:nvPr/>
        </p:nvGrpSpPr>
        <p:grpSpPr>
          <a:xfrm>
            <a:off x="6272529" y="959866"/>
            <a:ext cx="2618740" cy="469900"/>
            <a:chOff x="6272529" y="959866"/>
            <a:chExt cx="2618740" cy="469900"/>
          </a:xfrm>
          <a:solidFill>
            <a:srgbClr val="002060"/>
          </a:solidFill>
        </p:grpSpPr>
        <p:sp>
          <p:nvSpPr>
            <p:cNvPr id="18" name="object 18"/>
            <p:cNvSpPr/>
            <p:nvPr/>
          </p:nvSpPr>
          <p:spPr>
            <a:xfrm>
              <a:off x="6278879" y="966216"/>
              <a:ext cx="2606040" cy="457200"/>
            </a:xfrm>
            <a:custGeom>
              <a:avLst/>
              <a:gdLst/>
              <a:ahLst/>
              <a:cxnLst/>
              <a:rect l="l" t="t" r="r" b="b"/>
              <a:pathLst>
                <a:path w="2606040" h="457200">
                  <a:moveTo>
                    <a:pt x="2529840" y="0"/>
                  </a:moveTo>
                  <a:lnTo>
                    <a:pt x="76200" y="0"/>
                  </a:lnTo>
                  <a:lnTo>
                    <a:pt x="46559" y="5994"/>
                  </a:lnTo>
                  <a:lnTo>
                    <a:pt x="22336" y="22336"/>
                  </a:lnTo>
                  <a:lnTo>
                    <a:pt x="5994"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grp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9" name="object 19"/>
            <p:cNvSpPr/>
            <p:nvPr/>
          </p:nvSpPr>
          <p:spPr>
            <a:xfrm>
              <a:off x="6278879" y="966216"/>
              <a:ext cx="2606040" cy="457200"/>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94" y="46559"/>
                  </a:lnTo>
                  <a:lnTo>
                    <a:pt x="22336" y="22336"/>
                  </a:lnTo>
                  <a:lnTo>
                    <a:pt x="46559" y="5994"/>
                  </a:lnTo>
                  <a:lnTo>
                    <a:pt x="76200" y="0"/>
                  </a:lnTo>
                  <a:close/>
                </a:path>
              </a:pathLst>
            </a:custGeom>
            <a:grpFill/>
            <a:ln w="12700">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grpSp>
      <p:sp>
        <p:nvSpPr>
          <p:cNvPr id="20" name="object 20"/>
          <p:cNvSpPr txBox="1"/>
          <p:nvPr/>
        </p:nvSpPr>
        <p:spPr>
          <a:xfrm>
            <a:off x="6886446" y="1074546"/>
            <a:ext cx="1635761"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0" normalizeH="0" baseline="0" noProof="0" dirty="0">
                <a:ln>
                  <a:noFill/>
                </a:ln>
                <a:solidFill>
                  <a:srgbClr val="FFFFFF"/>
                </a:solidFill>
                <a:effectLst/>
                <a:uLnTx/>
                <a:uFillTx/>
                <a:latin typeface="Aptos" panose="020B0004020202020204" pitchFamily="34" charset="0"/>
                <a:cs typeface="Calibri"/>
              </a:rPr>
              <a:t>Other</a:t>
            </a:r>
            <a:r>
              <a:rPr kumimoji="0" sz="1200" b="1" i="0" u="none" strike="noStrike" kern="1200" cap="none" spc="-30" normalizeH="0" baseline="0" noProof="0" dirty="0">
                <a:ln>
                  <a:noFill/>
                </a:ln>
                <a:solidFill>
                  <a:srgbClr val="FFFFFF"/>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srgbClr val="FFFFFF"/>
                </a:solidFill>
                <a:effectLst/>
                <a:uLnTx/>
                <a:uFillTx/>
                <a:latin typeface="Aptos" panose="020B0004020202020204" pitchFamily="34" charset="0"/>
                <a:cs typeface="Calibri"/>
              </a:rPr>
              <a:t>Committees</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sp>
        <p:nvSpPr>
          <p:cNvPr id="21" name="object 21"/>
          <p:cNvSpPr/>
          <p:nvPr/>
        </p:nvSpPr>
        <p:spPr>
          <a:xfrm>
            <a:off x="316991" y="966216"/>
            <a:ext cx="2606040" cy="5043420"/>
          </a:xfrm>
          <a:custGeom>
            <a:avLst/>
            <a:gdLst/>
            <a:ahLst/>
            <a:cxnLst/>
            <a:rect l="l" t="t" r="r" b="b"/>
            <a:pathLst>
              <a:path w="2606040" h="4480560">
                <a:moveTo>
                  <a:pt x="0" y="76200"/>
                </a:moveTo>
                <a:lnTo>
                  <a:pt x="5987" y="46559"/>
                </a:lnTo>
                <a:lnTo>
                  <a:pt x="22317" y="22336"/>
                </a:lnTo>
                <a:lnTo>
                  <a:pt x="46537" y="5994"/>
                </a:lnTo>
                <a:lnTo>
                  <a:pt x="76200" y="0"/>
                </a:lnTo>
                <a:lnTo>
                  <a:pt x="2529840" y="0"/>
                </a:lnTo>
                <a:lnTo>
                  <a:pt x="2559480" y="5994"/>
                </a:lnTo>
                <a:lnTo>
                  <a:pt x="2583703" y="22336"/>
                </a:lnTo>
                <a:lnTo>
                  <a:pt x="2600045" y="46559"/>
                </a:lnTo>
                <a:lnTo>
                  <a:pt x="2606040" y="76200"/>
                </a:lnTo>
                <a:lnTo>
                  <a:pt x="2606040" y="4404360"/>
                </a:lnTo>
                <a:lnTo>
                  <a:pt x="2600045" y="4434000"/>
                </a:lnTo>
                <a:lnTo>
                  <a:pt x="2583703" y="4458223"/>
                </a:lnTo>
                <a:lnTo>
                  <a:pt x="2559480" y="4474565"/>
                </a:lnTo>
                <a:lnTo>
                  <a:pt x="2529840" y="4480560"/>
                </a:lnTo>
                <a:lnTo>
                  <a:pt x="76200" y="4480560"/>
                </a:lnTo>
                <a:lnTo>
                  <a:pt x="46537" y="4474565"/>
                </a:lnTo>
                <a:lnTo>
                  <a:pt x="22317" y="4458223"/>
                </a:lnTo>
                <a:lnTo>
                  <a:pt x="5987" y="4434000"/>
                </a:lnTo>
                <a:lnTo>
                  <a:pt x="0" y="4404360"/>
                </a:lnTo>
                <a:lnTo>
                  <a:pt x="0" y="76200"/>
                </a:lnTo>
                <a:close/>
              </a:path>
            </a:pathLst>
          </a:cu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2" name="object 22"/>
          <p:cNvSpPr txBox="1"/>
          <p:nvPr/>
        </p:nvSpPr>
        <p:spPr>
          <a:xfrm>
            <a:off x="417982" y="1639820"/>
            <a:ext cx="2373477" cy="3752309"/>
          </a:xfrm>
          <a:prstGeom prst="rect">
            <a:avLst/>
          </a:prstGeom>
        </p:spPr>
        <p:txBody>
          <a:bodyPr vert="horz" wrap="square" lIns="0" tIns="12700" rIns="0" bIns="0" rtlCol="0">
            <a:spAutoFit/>
          </a:bodyPr>
          <a:lstStyle/>
          <a:p>
            <a:pPr marL="241300" marR="347980" lvl="0" indent="-228600">
              <a:spcBef>
                <a:spcPts val="100"/>
              </a:spcBef>
              <a:buFont typeface="Arial"/>
              <a:buChar char="•"/>
              <a:tabLst>
                <a:tab pos="241300" algn="l"/>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If</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lang="en-US" sz="1200" b="1" spc="-20" dirty="0">
                <a:latin typeface="Aptos" panose="020B0004020202020204" pitchFamily="34" charset="0"/>
                <a:cs typeface="Calibri"/>
              </a:rPr>
              <a:t>Chairperson</a:t>
            </a:r>
            <a:r>
              <a:rPr kumimoji="0" lang="en-US" sz="1200" b="1"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is</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an</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Executive </a:t>
            </a:r>
            <a:r>
              <a:rPr kumimoji="0" lang="en-US" sz="1200" b="1" i="0" u="none" strike="noStrike" kern="1200" cap="none" spc="-20" normalizeH="0" baseline="0" noProof="0" dirty="0">
                <a:ln>
                  <a:noFill/>
                </a:ln>
                <a:solidFill>
                  <a:prstClr val="black"/>
                </a:solidFill>
                <a:effectLst/>
                <a:uLnTx/>
                <a:uFillTx/>
                <a:latin typeface="Aptos" panose="020B0004020202020204" pitchFamily="34" charset="0"/>
                <a:cs typeface="Calibri"/>
              </a:rPr>
              <a:t>Director,</a:t>
            </a:r>
            <a:r>
              <a:rPr kumimoji="0" lang="en-US" sz="1200" b="1"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at</a:t>
            </a:r>
            <a:r>
              <a:rPr lang="en-US" sz="1200" b="1" spc="-10" dirty="0">
                <a:solidFill>
                  <a:prstClr val="black"/>
                </a:solidFill>
                <a:latin typeface="Aptos" panose="020B0004020202020204" pitchFamily="34" charset="0"/>
                <a:cs typeface="Calibri"/>
              </a:rPr>
              <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least</a:t>
            </a:r>
            <a:r>
              <a:rPr kumimoji="0" lang="en-US" sz="1200" b="1"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50%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the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Board</a:t>
            </a:r>
            <a:r>
              <a:rPr kumimoji="0" lang="en-US" sz="1200" b="0" i="0" u="none" strike="noStrike" kern="1200" cap="none" spc="-5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should</a:t>
            </a:r>
            <a:r>
              <a:rPr kumimoji="0" lang="en-US"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consist</a:t>
            </a:r>
            <a:r>
              <a:rPr kumimoji="0" lang="en-US"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of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Independent</a:t>
            </a:r>
            <a:r>
              <a:rPr kumimoji="0" lang="en-US" sz="1200" b="1" i="0" u="none" strike="noStrike" kern="1200" cap="none" spc="-70"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Directors</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259079" lvl="0" indent="-228600">
              <a:spcBef>
                <a:spcPts val="600"/>
              </a:spcBef>
              <a:buFont typeface="Arial"/>
              <a:buChar char="•"/>
              <a:tabLst>
                <a:tab pos="241300" algn="l"/>
              </a:tabLst>
              <a:defRPr/>
            </a:pP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If</a:t>
            </a:r>
            <a:r>
              <a:rPr kumimoji="0" lang="en-US" sz="1200" b="0"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lang="en-US" sz="1200" b="1" spc="-20" dirty="0">
                <a:latin typeface="Aptos" panose="020B0004020202020204" pitchFamily="34" charset="0"/>
                <a:cs typeface="Calibri"/>
              </a:rPr>
              <a:t>Chairperson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is</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lang="en-US" sz="1200" b="1" spc="-10" dirty="0">
                <a:solidFill>
                  <a:prstClr val="black"/>
                </a:solidFill>
                <a:latin typeface="Aptos" panose="020B0004020202020204" pitchFamily="34" charset="0"/>
                <a:cs typeface="Calibri"/>
              </a:rPr>
              <a:t>N</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on-Executive </a:t>
            </a:r>
            <a:r>
              <a:rPr kumimoji="0" lang="en-US" sz="1200" b="1" i="0" u="none" strike="noStrike" kern="1200" cap="none" spc="-20" normalizeH="0" baseline="0" noProof="0" dirty="0">
                <a:ln>
                  <a:noFill/>
                </a:ln>
                <a:solidFill>
                  <a:prstClr val="black"/>
                </a:solidFill>
                <a:effectLst/>
                <a:uLnTx/>
                <a:uFillTx/>
                <a:latin typeface="Aptos" panose="020B0004020202020204" pitchFamily="34" charset="0"/>
                <a:cs typeface="Calibri"/>
              </a:rPr>
              <a:t>Director,</a:t>
            </a:r>
            <a:r>
              <a:rPr kumimoji="0" lang="en-US" sz="1200" b="1"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10" normalizeH="0" baseline="0" noProof="0" dirty="0">
                <a:ln>
                  <a:noFill/>
                </a:ln>
                <a:solidFill>
                  <a:prstClr val="black"/>
                </a:solidFill>
                <a:effectLst/>
                <a:uLnTx/>
                <a:uFillTx/>
                <a:latin typeface="Aptos" panose="020B0004020202020204" pitchFamily="34" charset="0"/>
                <a:cs typeface="Calibri"/>
              </a:rPr>
              <a:t>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least</a:t>
            </a:r>
            <a:r>
              <a:rPr kumimoji="0" lang="en-US" sz="1200" b="1"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1/3rd</a:t>
            </a:r>
            <a:r>
              <a:rPr kumimoji="0" lang="en-US" sz="1200" b="1"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lang="en-US" sz="1200" b="0"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the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Board</a:t>
            </a:r>
            <a:r>
              <a:rPr kumimoji="0" lang="en-US" sz="1200" b="0" i="0" u="none" strike="noStrike" kern="1200" cap="none" spc="-5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should</a:t>
            </a:r>
            <a:r>
              <a:rPr kumimoji="0" lang="en-US"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consist</a:t>
            </a:r>
            <a:r>
              <a:rPr kumimoji="0" lang="en-US"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of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Independent</a:t>
            </a:r>
            <a:r>
              <a:rPr kumimoji="0" lang="en-US"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Directors</a:t>
            </a:r>
            <a:endPar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5080" lvl="0" indent="-228600" algn="l" defTabSz="914400" rtl="0" eaLnBrk="1" fontAlgn="auto" latinLnBrk="0" hangingPunct="1">
              <a:lnSpc>
                <a:spcPct val="100000"/>
              </a:lnSpc>
              <a:spcBef>
                <a:spcPts val="605"/>
              </a:spcBef>
              <a:spcAft>
                <a:spcPts val="0"/>
              </a:spcAft>
              <a:buClrTx/>
              <a:buSzTx/>
              <a:buFont typeface="Arial"/>
              <a:buChar char="•"/>
              <a:tabLst>
                <a:tab pos="241300" algn="l"/>
              </a:tabLst>
              <a:defRPr/>
            </a:pP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One</a:t>
            </a:r>
            <a:r>
              <a:rPr kumimoji="0" lang="en-US" sz="1200" b="1"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woman</a:t>
            </a:r>
            <a:r>
              <a:rPr kumimoji="0" lang="en-US"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lang="en-US" sz="1200" b="1" i="0" u="none" strike="noStrike" kern="1200" cap="none" spc="0" normalizeH="0" baseline="0" noProof="0" dirty="0">
                <a:ln>
                  <a:noFill/>
                </a:ln>
                <a:solidFill>
                  <a:prstClr val="black"/>
                </a:solidFill>
                <a:effectLst/>
                <a:uLnTx/>
                <a:uFillTx/>
                <a:latin typeface="Aptos" panose="020B0004020202020204" pitchFamily="34" charset="0"/>
                <a:cs typeface="Calibri"/>
              </a:rPr>
              <a:t>director</a:t>
            </a:r>
            <a:r>
              <a:rPr kumimoji="0" lang="en-US" sz="1200" b="1"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(If</a:t>
            </a:r>
            <a:r>
              <a:rPr kumimoji="0" lang="en-US"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the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Company</a:t>
            </a:r>
            <a:r>
              <a:rPr kumimoji="0" lang="en-US"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falls</a:t>
            </a:r>
            <a:r>
              <a:rPr kumimoji="0" lang="en-US"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under</a:t>
            </a:r>
            <a:r>
              <a:rPr kumimoji="0" lang="en-US" sz="1200" b="0" i="0" u="none" strike="noStrike" kern="1200" cap="none" spc="-6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top</a:t>
            </a:r>
            <a:r>
              <a:rPr kumimoji="0" lang="en-US"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20" normalizeH="0" baseline="0" noProof="0" dirty="0">
                <a:ln>
                  <a:noFill/>
                </a:ln>
                <a:solidFill>
                  <a:prstClr val="black"/>
                </a:solidFill>
                <a:effectLst/>
                <a:uLnTx/>
                <a:uFillTx/>
                <a:latin typeface="Aptos" panose="020B0004020202020204" pitchFamily="34" charset="0"/>
                <a:cs typeface="Calibri"/>
              </a:rPr>
              <a:t>1000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listed</a:t>
            </a:r>
            <a:r>
              <a:rPr kumimoji="0" lang="en-US" sz="1200" b="0" i="0" u="none" strike="noStrike" kern="1200" cap="none" spc="-6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companies,</a:t>
            </a:r>
            <a:r>
              <a:rPr kumimoji="0" lang="en-US" sz="1200" b="0" i="0" u="none" strike="noStrike" kern="1200" cap="none" spc="-6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woman</a:t>
            </a:r>
            <a:r>
              <a:rPr kumimoji="0" lang="en-US"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director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lang="en-US"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cs typeface="Calibri"/>
              </a:rPr>
              <a:t>be</a:t>
            </a:r>
            <a:r>
              <a:rPr kumimoji="0" lang="en-US"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lang="en-US" sz="1200" b="0" i="0" u="none" strike="noStrike" kern="1200" cap="none" spc="-10" normalizeH="0" baseline="0" noProof="0" dirty="0">
                <a:ln>
                  <a:noFill/>
                </a:ln>
                <a:solidFill>
                  <a:prstClr val="black"/>
                </a:solidFill>
                <a:effectLst/>
                <a:uLnTx/>
                <a:uFillTx/>
                <a:latin typeface="Aptos" panose="020B0004020202020204" pitchFamily="34" charset="0"/>
                <a:cs typeface="Calibri"/>
              </a:rPr>
              <a:t>independent)</a:t>
            </a:r>
          </a:p>
          <a:p>
            <a:pPr marL="241300" marR="5080" lvl="0" indent="-228600" algn="l" defTabSz="914400" rtl="0" eaLnBrk="1" fontAlgn="auto" latinLnBrk="0" hangingPunct="1">
              <a:lnSpc>
                <a:spcPct val="100000"/>
              </a:lnSpc>
              <a:spcBef>
                <a:spcPts val="605"/>
              </a:spcBef>
              <a:spcAft>
                <a:spcPts val="0"/>
              </a:spcAft>
              <a:buClrTx/>
              <a:buSzTx/>
              <a:buFont typeface="Arial"/>
              <a:buChar char="•"/>
              <a:tabLst>
                <a:tab pos="241300" algn="l"/>
              </a:tabLst>
              <a:defRPr/>
            </a:pPr>
            <a:r>
              <a:rPr lang="en-IN" sz="1200" dirty="0">
                <a:solidFill>
                  <a:prstClr val="black"/>
                </a:solidFill>
                <a:latin typeface="Aptos" panose="020B0004020202020204" pitchFamily="34" charset="0"/>
                <a:cs typeface="Calibri"/>
              </a:rPr>
              <a:t>Appoint directors ensuring </a:t>
            </a:r>
            <a:r>
              <a:rPr lang="en-IN" sz="1200" b="1" dirty="0">
                <a:solidFill>
                  <a:prstClr val="black"/>
                </a:solidFill>
                <a:latin typeface="Aptos" panose="020B0004020202020204" pitchFamily="34" charset="0"/>
                <a:cs typeface="Calibri"/>
              </a:rPr>
              <a:t>diversity </a:t>
            </a:r>
            <a:r>
              <a:rPr lang="en-IN" sz="1200" dirty="0">
                <a:solidFill>
                  <a:prstClr val="black"/>
                </a:solidFill>
                <a:latin typeface="Aptos" panose="020B0004020202020204" pitchFamily="34" charset="0"/>
                <a:cs typeface="Calibri"/>
              </a:rPr>
              <a:t>in BOD while ensuring </a:t>
            </a:r>
            <a:r>
              <a:rPr lang="en-IN" sz="1200" b="1" dirty="0">
                <a:solidFill>
                  <a:prstClr val="black"/>
                </a:solidFill>
                <a:latin typeface="Aptos" panose="020B0004020202020204" pitchFamily="34" charset="0"/>
                <a:cs typeface="Calibri"/>
              </a:rPr>
              <a:t>no SEBI ICDR disqualifications </a:t>
            </a:r>
            <a:r>
              <a:rPr lang="en-IN" sz="1200" dirty="0">
                <a:solidFill>
                  <a:prstClr val="black"/>
                </a:solidFill>
                <a:latin typeface="Aptos" panose="020B0004020202020204" pitchFamily="34" charset="0"/>
                <a:cs typeface="Calibri"/>
              </a:rPr>
              <a:t>(debarment, wilful defaulter, fugitive status)</a:t>
            </a:r>
            <a:endParaRPr lang="en-US" sz="1200" dirty="0">
              <a:solidFill>
                <a:prstClr val="black"/>
              </a:solidFill>
              <a:latin typeface="Aptos" panose="020B0004020202020204" pitchFamily="34" charset="0"/>
              <a:cs typeface="Calibri"/>
            </a:endParaRPr>
          </a:p>
        </p:txBody>
      </p:sp>
      <p:grpSp>
        <p:nvGrpSpPr>
          <p:cNvPr id="23" name="object 23"/>
          <p:cNvGrpSpPr/>
          <p:nvPr/>
        </p:nvGrpSpPr>
        <p:grpSpPr>
          <a:xfrm>
            <a:off x="310641" y="969010"/>
            <a:ext cx="2618740" cy="469900"/>
            <a:chOff x="310641" y="959866"/>
            <a:chExt cx="2618740" cy="469900"/>
          </a:xfrm>
          <a:solidFill>
            <a:srgbClr val="002060"/>
          </a:solidFill>
        </p:grpSpPr>
        <p:sp>
          <p:nvSpPr>
            <p:cNvPr id="24" name="object 24"/>
            <p:cNvSpPr/>
            <p:nvPr/>
          </p:nvSpPr>
          <p:spPr>
            <a:xfrm>
              <a:off x="316991" y="966216"/>
              <a:ext cx="2606040" cy="457200"/>
            </a:xfrm>
            <a:custGeom>
              <a:avLst/>
              <a:gdLst/>
              <a:ahLst/>
              <a:cxnLst/>
              <a:rect l="l" t="t" r="r" b="b"/>
              <a:pathLst>
                <a:path w="2606040" h="457200">
                  <a:moveTo>
                    <a:pt x="2529840" y="0"/>
                  </a:moveTo>
                  <a:lnTo>
                    <a:pt x="76200" y="0"/>
                  </a:lnTo>
                  <a:lnTo>
                    <a:pt x="46537" y="5994"/>
                  </a:lnTo>
                  <a:lnTo>
                    <a:pt x="22317" y="22336"/>
                  </a:lnTo>
                  <a:lnTo>
                    <a:pt x="5987"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grp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25" name="object 25"/>
            <p:cNvSpPr/>
            <p:nvPr/>
          </p:nvSpPr>
          <p:spPr>
            <a:xfrm>
              <a:off x="316991" y="966216"/>
              <a:ext cx="2606040" cy="457200"/>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87" y="46559"/>
                  </a:lnTo>
                  <a:lnTo>
                    <a:pt x="22317" y="22336"/>
                  </a:lnTo>
                  <a:lnTo>
                    <a:pt x="46537" y="5994"/>
                  </a:lnTo>
                  <a:lnTo>
                    <a:pt x="76200" y="0"/>
                  </a:lnTo>
                  <a:close/>
                </a:path>
              </a:pathLst>
            </a:custGeom>
            <a:grpFill/>
            <a:ln w="12700">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grpSp>
      <p:sp>
        <p:nvSpPr>
          <p:cNvPr id="26" name="object 26"/>
          <p:cNvSpPr txBox="1"/>
          <p:nvPr/>
        </p:nvSpPr>
        <p:spPr>
          <a:xfrm>
            <a:off x="896822" y="1074546"/>
            <a:ext cx="1894637"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0" normalizeH="0" baseline="0" noProof="0" dirty="0">
                <a:ln>
                  <a:noFill/>
                </a:ln>
                <a:solidFill>
                  <a:srgbClr val="FFFFFF"/>
                </a:solidFill>
                <a:effectLst/>
                <a:uLnTx/>
                <a:uFillTx/>
                <a:latin typeface="Aptos" panose="020B0004020202020204" pitchFamily="34" charset="0"/>
                <a:cs typeface="Calibri"/>
              </a:rPr>
              <a:t>Board</a:t>
            </a:r>
            <a:r>
              <a:rPr kumimoji="0" sz="1200" b="1" i="0" u="none" strike="noStrike" kern="1200" cap="none" spc="-55" normalizeH="0" baseline="0" noProof="0" dirty="0">
                <a:ln>
                  <a:noFill/>
                </a:ln>
                <a:solidFill>
                  <a:srgbClr val="FFFFFF"/>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srgbClr val="FFFFFF"/>
                </a:solidFill>
                <a:effectLst/>
                <a:uLnTx/>
                <a:uFillTx/>
                <a:latin typeface="Aptos" panose="020B0004020202020204" pitchFamily="34" charset="0"/>
                <a:cs typeface="Calibri"/>
              </a:rPr>
              <a:t>Composition</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sp>
        <p:nvSpPr>
          <p:cNvPr id="31" name="object 31"/>
          <p:cNvSpPr/>
          <p:nvPr/>
        </p:nvSpPr>
        <p:spPr>
          <a:xfrm>
            <a:off x="3297935" y="966216"/>
            <a:ext cx="2606040" cy="5043420"/>
          </a:xfrm>
          <a:custGeom>
            <a:avLst/>
            <a:gdLst/>
            <a:ahLst/>
            <a:cxnLst/>
            <a:rect l="l" t="t" r="r" b="b"/>
            <a:pathLst>
              <a:path w="2606040" h="4480560">
                <a:moveTo>
                  <a:pt x="0" y="76200"/>
                </a:moveTo>
                <a:lnTo>
                  <a:pt x="5994" y="46559"/>
                </a:lnTo>
                <a:lnTo>
                  <a:pt x="22336" y="22336"/>
                </a:lnTo>
                <a:lnTo>
                  <a:pt x="46559" y="5994"/>
                </a:lnTo>
                <a:lnTo>
                  <a:pt x="76200" y="0"/>
                </a:lnTo>
                <a:lnTo>
                  <a:pt x="2529840" y="0"/>
                </a:lnTo>
                <a:lnTo>
                  <a:pt x="2559480" y="5994"/>
                </a:lnTo>
                <a:lnTo>
                  <a:pt x="2583703" y="22336"/>
                </a:lnTo>
                <a:lnTo>
                  <a:pt x="2600045" y="46559"/>
                </a:lnTo>
                <a:lnTo>
                  <a:pt x="2606040" y="76200"/>
                </a:lnTo>
                <a:lnTo>
                  <a:pt x="2606040" y="4404360"/>
                </a:lnTo>
                <a:lnTo>
                  <a:pt x="2600045" y="4434000"/>
                </a:lnTo>
                <a:lnTo>
                  <a:pt x="2583703" y="4458223"/>
                </a:lnTo>
                <a:lnTo>
                  <a:pt x="2559480" y="4474565"/>
                </a:lnTo>
                <a:lnTo>
                  <a:pt x="2529840" y="4480560"/>
                </a:lnTo>
                <a:lnTo>
                  <a:pt x="76200" y="4480560"/>
                </a:lnTo>
                <a:lnTo>
                  <a:pt x="46559" y="4474565"/>
                </a:lnTo>
                <a:lnTo>
                  <a:pt x="22336" y="4458223"/>
                </a:lnTo>
                <a:lnTo>
                  <a:pt x="5994" y="4434000"/>
                </a:lnTo>
                <a:lnTo>
                  <a:pt x="0" y="4404360"/>
                </a:lnTo>
                <a:lnTo>
                  <a:pt x="0" y="76200"/>
                </a:lnTo>
                <a:close/>
              </a:path>
            </a:pathLst>
          </a:custGeom>
          <a:ln w="12700">
            <a:solidFill>
              <a:srgbClr val="00206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32" name="object 32"/>
          <p:cNvSpPr txBox="1"/>
          <p:nvPr/>
        </p:nvSpPr>
        <p:spPr>
          <a:xfrm>
            <a:off x="3405566" y="1634248"/>
            <a:ext cx="2410018" cy="2459648"/>
          </a:xfrm>
          <a:prstGeom prst="rect">
            <a:avLst/>
          </a:prstGeom>
        </p:spPr>
        <p:txBody>
          <a:bodyPr vert="horz" wrap="square" lIns="0" tIns="12700" rIns="0" bIns="0" rtlCol="0">
            <a:spAutoFit/>
          </a:bodyPr>
          <a:lstStyle/>
          <a:p>
            <a:pPr marL="241300" marR="483234" lvl="0" indent="-228600" algn="l" defTabSz="914400" rtl="0" eaLnBrk="1" fontAlgn="auto" latinLnBrk="0" hangingPunct="1">
              <a:lnSpc>
                <a:spcPct val="100000"/>
              </a:lnSpc>
              <a:spcBef>
                <a:spcPts val="100"/>
              </a:spcBef>
              <a:spcAft>
                <a:spcPts val="0"/>
              </a:spcAft>
              <a:buClrTx/>
              <a:buSzTx/>
              <a:buFont typeface="Arial"/>
              <a:buChar char="•"/>
              <a:tabLst>
                <a:tab pos="241300" algn="l"/>
              </a:tabLst>
              <a:defRPr/>
            </a:pP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Minimum</a:t>
            </a:r>
            <a:r>
              <a:rPr kumimoji="0" sz="1200" b="1"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3</a:t>
            </a:r>
            <a:r>
              <a:rPr kumimoji="0" sz="1200" b="1" i="0" u="none" strike="noStrike" kern="1200" cap="none" spc="-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directors</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as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members</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439420" lvl="0" indent="-228600">
              <a:spcBef>
                <a:spcPts val="600"/>
              </a:spcBef>
              <a:buFont typeface="Arial"/>
              <a:buChar char="•"/>
              <a:tabLst>
                <a:tab pos="241300" algn="l"/>
              </a:tabLst>
              <a:defRPr/>
            </a:pP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2/3rd</a:t>
            </a:r>
            <a:r>
              <a:rPr kumimoji="0" sz="1200" b="1"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the</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total</a:t>
            </a:r>
            <a:r>
              <a:rPr kumimoji="0" sz="1200" b="0" i="0" u="none" strike="noStrike" kern="1200" cap="none" spc="-4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members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including</a:t>
            </a:r>
            <a:r>
              <a:rPr kumimoji="0" sz="1200" b="1"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lang="en-US" sz="1200" b="1" spc="-20" dirty="0">
                <a:latin typeface="Aptos" panose="020B0004020202020204" pitchFamily="34" charset="0"/>
                <a:cs typeface="Calibri"/>
              </a:rPr>
              <a:t>Chairperson</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sz="1200" b="0" i="0" u="none" strike="noStrike" kern="1200" cap="none" spc="-3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be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Independent</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5080" lvl="0" indent="-228600" algn="just" defTabSz="914400" rtl="0" eaLnBrk="1" fontAlgn="auto" latinLnBrk="0" hangingPunct="1">
              <a:lnSpc>
                <a:spcPct val="100000"/>
              </a:lnSpc>
              <a:spcBef>
                <a:spcPts val="600"/>
              </a:spcBef>
              <a:spcAft>
                <a:spcPts val="0"/>
              </a:spcAft>
              <a:buClrTx/>
              <a:buSzTx/>
              <a:buFont typeface="Arial"/>
              <a:buChar char="•"/>
              <a:tabLst>
                <a:tab pos="241300" algn="l"/>
                <a:tab pos="243204" algn="l"/>
              </a:tabLst>
              <a:defRPr/>
            </a:pP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	Meet</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at</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least</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4</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times</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in</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a</a:t>
            </a:r>
            <a:r>
              <a:rPr kumimoji="0" sz="1200" b="0" i="0" u="none" strike="noStrike" kern="1200" cap="none" spc="-2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year</a:t>
            </a:r>
            <a:r>
              <a:rPr kumimoji="0"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and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not</a:t>
            </a:r>
            <a:r>
              <a:rPr kumimoji="0" sz="1200" b="0"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more</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than</a:t>
            </a:r>
            <a:r>
              <a:rPr kumimoji="0" sz="1200" b="0"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4</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months</a:t>
            </a:r>
            <a:r>
              <a:rPr kumimoji="0" sz="1200" b="0" i="0" u="none" strike="noStrike" kern="1200" cap="none" spc="-4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sz="1200" b="0"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elapse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between</a:t>
            </a:r>
            <a:r>
              <a:rPr kumimoji="0" sz="1200" b="0" i="0" u="none" strike="noStrike" kern="1200" cap="none" spc="-40"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2</a:t>
            </a:r>
            <a:r>
              <a:rPr kumimoji="0" sz="1200" b="0"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0" i="0" u="none" strike="noStrike" kern="1200" cap="none" spc="-10" normalizeH="0" baseline="0" noProof="0" dirty="0">
                <a:ln>
                  <a:noFill/>
                </a:ln>
                <a:solidFill>
                  <a:prstClr val="black"/>
                </a:solidFill>
                <a:effectLst/>
                <a:uLnTx/>
                <a:uFillTx/>
                <a:latin typeface="Aptos" panose="020B0004020202020204" pitchFamily="34" charset="0"/>
                <a:cs typeface="Calibri"/>
              </a:rPr>
              <a:t>meetings</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a:p>
            <a:pPr marL="241300" marR="135255" lvl="0" indent="-228600" algn="just" defTabSz="914400" rtl="0" eaLnBrk="1" fontAlgn="auto" latinLnBrk="0" hangingPunct="1">
              <a:lnSpc>
                <a:spcPct val="100000"/>
              </a:lnSpc>
              <a:spcBef>
                <a:spcPts val="605"/>
              </a:spcBef>
              <a:spcAft>
                <a:spcPts val="0"/>
              </a:spcAft>
              <a:buClrTx/>
              <a:buSzTx/>
              <a:buFont typeface="Arial"/>
              <a:buChar char="•"/>
              <a:tabLst>
                <a:tab pos="241300" algn="l"/>
                <a:tab pos="243204" algn="l"/>
              </a:tabLst>
              <a:defRPr/>
            </a:pPr>
            <a:r>
              <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Whistle</a:t>
            </a:r>
            <a:r>
              <a:rPr kumimoji="0" sz="1200" b="1" i="0" u="none" strike="noStrike" kern="1200" cap="none" spc="-5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Blower</a:t>
            </a:r>
            <a:r>
              <a:rPr kumimoji="0" sz="1200" b="1" i="0" u="none" strike="noStrike" kern="1200" cap="none" spc="-4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Policy</a:t>
            </a:r>
            <a:r>
              <a:rPr kumimoji="0" sz="1200" b="1" i="0" u="none" strike="noStrike" kern="1200" cap="none" spc="-3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and</a:t>
            </a:r>
            <a:r>
              <a:rPr kumimoji="0" sz="1200" b="1" i="0" u="none" strike="noStrike" kern="1200" cap="none" spc="-20" normalizeH="0" baseline="0" noProof="0" dirty="0">
                <a:ln>
                  <a:noFill/>
                </a:ln>
                <a:solidFill>
                  <a:prstClr val="black"/>
                </a:solidFill>
                <a:effectLst/>
                <a:uLnTx/>
                <a:uFillTx/>
                <a:latin typeface="Aptos" panose="020B0004020202020204" pitchFamily="34" charset="0"/>
                <a:cs typeface="Calibri"/>
              </a:rPr>
              <a:t> Code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of</a:t>
            </a:r>
            <a:r>
              <a:rPr kumimoji="0" sz="1200" b="1"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Conduct</a:t>
            </a:r>
            <a:r>
              <a:rPr kumimoji="0" sz="1200" b="1" i="0" u="none" strike="noStrike" kern="1200" cap="none" spc="-1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to</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0" normalizeH="0" baseline="0" noProof="0" dirty="0">
                <a:ln>
                  <a:noFill/>
                </a:ln>
                <a:solidFill>
                  <a:prstClr val="black"/>
                </a:solidFill>
                <a:effectLst/>
                <a:uLnTx/>
                <a:uFillTx/>
                <a:latin typeface="Aptos" panose="020B0004020202020204" pitchFamily="34" charset="0"/>
                <a:cs typeface="Calibri"/>
              </a:rPr>
              <a:t>be</a:t>
            </a:r>
            <a:r>
              <a:rPr kumimoji="0" sz="1200" b="1" i="0" u="none" strike="noStrike" kern="1200" cap="none" spc="-25" normalizeH="0" baseline="0" noProof="0" dirty="0">
                <a:ln>
                  <a:noFill/>
                </a:ln>
                <a:solidFill>
                  <a:prstClr val="black"/>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black"/>
                </a:solidFill>
                <a:effectLst/>
                <a:uLnTx/>
                <a:uFillTx/>
                <a:latin typeface="Aptos" panose="020B0004020202020204" pitchFamily="34" charset="0"/>
                <a:cs typeface="Calibri"/>
              </a:rPr>
              <a:t>formulated</a:t>
            </a:r>
            <a:endParaRPr kumimoji="0" sz="1200" b="0" i="0" u="none" strike="noStrike" kern="1200" cap="none" spc="0" normalizeH="0" baseline="0" noProof="0" dirty="0">
              <a:ln>
                <a:noFill/>
              </a:ln>
              <a:solidFill>
                <a:prstClr val="black"/>
              </a:solidFill>
              <a:effectLst/>
              <a:uLnTx/>
              <a:uFillTx/>
              <a:latin typeface="Aptos" panose="020B0004020202020204" pitchFamily="34" charset="0"/>
              <a:cs typeface="Calibri"/>
            </a:endParaRPr>
          </a:p>
        </p:txBody>
      </p:sp>
      <p:grpSp>
        <p:nvGrpSpPr>
          <p:cNvPr id="33" name="object 33"/>
          <p:cNvGrpSpPr/>
          <p:nvPr/>
        </p:nvGrpSpPr>
        <p:grpSpPr>
          <a:xfrm>
            <a:off x="3291585" y="959866"/>
            <a:ext cx="2618740" cy="469900"/>
            <a:chOff x="3291585" y="959866"/>
            <a:chExt cx="2618740" cy="469900"/>
          </a:xfrm>
          <a:solidFill>
            <a:srgbClr val="002060"/>
          </a:solidFill>
        </p:grpSpPr>
        <p:sp>
          <p:nvSpPr>
            <p:cNvPr id="34" name="object 34"/>
            <p:cNvSpPr/>
            <p:nvPr/>
          </p:nvSpPr>
          <p:spPr>
            <a:xfrm>
              <a:off x="3297935" y="966216"/>
              <a:ext cx="2606040" cy="457200"/>
            </a:xfrm>
            <a:custGeom>
              <a:avLst/>
              <a:gdLst/>
              <a:ahLst/>
              <a:cxnLst/>
              <a:rect l="l" t="t" r="r" b="b"/>
              <a:pathLst>
                <a:path w="2606040" h="457200">
                  <a:moveTo>
                    <a:pt x="2529840" y="0"/>
                  </a:moveTo>
                  <a:lnTo>
                    <a:pt x="76200" y="0"/>
                  </a:lnTo>
                  <a:lnTo>
                    <a:pt x="46559" y="5994"/>
                  </a:lnTo>
                  <a:lnTo>
                    <a:pt x="22336" y="22336"/>
                  </a:lnTo>
                  <a:lnTo>
                    <a:pt x="5994" y="46559"/>
                  </a:lnTo>
                  <a:lnTo>
                    <a:pt x="0" y="76200"/>
                  </a:lnTo>
                  <a:lnTo>
                    <a:pt x="0" y="457200"/>
                  </a:lnTo>
                  <a:lnTo>
                    <a:pt x="2606040" y="457200"/>
                  </a:lnTo>
                  <a:lnTo>
                    <a:pt x="2606040" y="76200"/>
                  </a:lnTo>
                  <a:lnTo>
                    <a:pt x="2600045" y="46559"/>
                  </a:lnTo>
                  <a:lnTo>
                    <a:pt x="2583703" y="22336"/>
                  </a:lnTo>
                  <a:lnTo>
                    <a:pt x="2559480" y="5994"/>
                  </a:lnTo>
                  <a:lnTo>
                    <a:pt x="2529840" y="0"/>
                  </a:lnTo>
                  <a:close/>
                </a:path>
              </a:pathLst>
            </a:custGeom>
            <a:grpFill/>
            <a:ln>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35" name="object 35"/>
            <p:cNvSpPr/>
            <p:nvPr/>
          </p:nvSpPr>
          <p:spPr>
            <a:xfrm>
              <a:off x="3297935" y="966216"/>
              <a:ext cx="2606040" cy="457200"/>
            </a:xfrm>
            <a:custGeom>
              <a:avLst/>
              <a:gdLst/>
              <a:ahLst/>
              <a:cxnLst/>
              <a:rect l="l" t="t" r="r" b="b"/>
              <a:pathLst>
                <a:path w="2606040" h="457200">
                  <a:moveTo>
                    <a:pt x="76200" y="0"/>
                  </a:moveTo>
                  <a:lnTo>
                    <a:pt x="2529840" y="0"/>
                  </a:lnTo>
                  <a:lnTo>
                    <a:pt x="2559480" y="5994"/>
                  </a:lnTo>
                  <a:lnTo>
                    <a:pt x="2583703" y="22336"/>
                  </a:lnTo>
                  <a:lnTo>
                    <a:pt x="2600045" y="46559"/>
                  </a:lnTo>
                  <a:lnTo>
                    <a:pt x="2606040" y="76200"/>
                  </a:lnTo>
                  <a:lnTo>
                    <a:pt x="2606040" y="457200"/>
                  </a:lnTo>
                  <a:lnTo>
                    <a:pt x="0" y="457200"/>
                  </a:lnTo>
                  <a:lnTo>
                    <a:pt x="0" y="76200"/>
                  </a:lnTo>
                  <a:lnTo>
                    <a:pt x="5994" y="46559"/>
                  </a:lnTo>
                  <a:lnTo>
                    <a:pt x="22336" y="22336"/>
                  </a:lnTo>
                  <a:lnTo>
                    <a:pt x="46559" y="5994"/>
                  </a:lnTo>
                  <a:lnTo>
                    <a:pt x="76200" y="0"/>
                  </a:lnTo>
                  <a:close/>
                </a:path>
              </a:pathLst>
            </a:custGeom>
            <a:grpFill/>
            <a:ln w="12700">
              <a:solidFill>
                <a:srgbClr val="3236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white"/>
                </a:solidFill>
                <a:effectLst/>
                <a:uLnTx/>
                <a:uFillTx/>
                <a:latin typeface="Aptos" panose="020B0004020202020204" pitchFamily="34" charset="0"/>
              </a:endParaRPr>
            </a:p>
          </p:txBody>
        </p:sp>
      </p:grpSp>
      <p:sp>
        <p:nvSpPr>
          <p:cNvPr id="36" name="object 36"/>
          <p:cNvSpPr txBox="1"/>
          <p:nvPr/>
        </p:nvSpPr>
        <p:spPr>
          <a:xfrm>
            <a:off x="3954271" y="1074546"/>
            <a:ext cx="1295400" cy="1981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200" b="1" i="0" u="none" strike="noStrike" kern="1200" cap="none" spc="0" normalizeH="0" baseline="0" noProof="0" dirty="0">
                <a:ln>
                  <a:noFill/>
                </a:ln>
                <a:solidFill>
                  <a:prstClr val="white"/>
                </a:solidFill>
                <a:effectLst/>
                <a:uLnTx/>
                <a:uFillTx/>
                <a:latin typeface="Aptos" panose="020B0004020202020204" pitchFamily="34" charset="0"/>
                <a:cs typeface="Calibri"/>
              </a:rPr>
              <a:t>Audit</a:t>
            </a:r>
            <a:r>
              <a:rPr kumimoji="0" sz="1200" b="1" i="0" u="none" strike="noStrike" kern="1200" cap="none" spc="-20" normalizeH="0" baseline="0" noProof="0" dirty="0">
                <a:ln>
                  <a:noFill/>
                </a:ln>
                <a:solidFill>
                  <a:prstClr val="white"/>
                </a:solidFill>
                <a:effectLst/>
                <a:uLnTx/>
                <a:uFillTx/>
                <a:latin typeface="Aptos" panose="020B0004020202020204" pitchFamily="34" charset="0"/>
                <a:cs typeface="Calibri"/>
              </a:rPr>
              <a:t> </a:t>
            </a:r>
            <a:r>
              <a:rPr kumimoji="0" sz="1200" b="1" i="0" u="none" strike="noStrike" kern="1200" cap="none" spc="-10" normalizeH="0" baseline="0" noProof="0" dirty="0">
                <a:ln>
                  <a:noFill/>
                </a:ln>
                <a:solidFill>
                  <a:prstClr val="white"/>
                </a:solidFill>
                <a:effectLst/>
                <a:uLnTx/>
                <a:uFillTx/>
                <a:latin typeface="Aptos" panose="020B0004020202020204" pitchFamily="34" charset="0"/>
                <a:cs typeface="Calibri"/>
              </a:rPr>
              <a:t>Committee</a:t>
            </a:r>
            <a:endParaRPr kumimoji="0" sz="1200" b="0" i="0" u="none" strike="noStrike" kern="1200" cap="none" spc="0" normalizeH="0" baseline="0" noProof="0" dirty="0">
              <a:ln>
                <a:noFill/>
              </a:ln>
              <a:solidFill>
                <a:prstClr val="white"/>
              </a:solidFill>
              <a:effectLst/>
              <a:uLnTx/>
              <a:uFillTx/>
              <a:latin typeface="Aptos" panose="020B0004020202020204" pitchFamily="34" charset="0"/>
              <a:cs typeface="Calibri"/>
            </a:endParaRPr>
          </a:p>
        </p:txBody>
      </p:sp>
      <p:sp>
        <p:nvSpPr>
          <p:cNvPr id="46" name="object 46"/>
          <p:cNvSpPr txBox="1">
            <a:spLocks noGrp="1"/>
          </p:cNvSpPr>
          <p:nvPr>
            <p:ph type="sldNum" sz="quarter" idx="4294967295"/>
          </p:nvPr>
        </p:nvSpPr>
        <p:spPr>
          <a:xfrm>
            <a:off x="11729339" y="6553901"/>
            <a:ext cx="232409" cy="311880"/>
          </a:xfrm>
          <a:prstGeom prst="rect">
            <a:avLst/>
          </a:prstGeom>
        </p:spPr>
        <p:txBody>
          <a:bodyPr vert="horz" wrap="square" lIns="0" tIns="0" rIns="0" bIns="0" rtlCol="0">
            <a:spAutoFit/>
          </a:bodyPr>
          <a:lstStyle>
            <a:defPPr>
              <a:defRPr kern="0"/>
            </a:defPPr>
            <a:lvl1pPr>
              <a:defRPr sz="1100" b="0" i="0">
                <a:solidFill>
                  <a:schemeClr val="bg1"/>
                </a:solidFill>
                <a:latin typeface="Calibri"/>
                <a:cs typeface="Calibri"/>
              </a:defRPr>
            </a:lvl1pPr>
          </a:lstStyle>
          <a:p>
            <a:pPr marL="109220" marR="0" lvl="0" indent="0" algn="l" defTabSz="914400" rtl="0" eaLnBrk="1" fontAlgn="auto" latinLnBrk="0" hangingPunct="1">
              <a:lnSpc>
                <a:spcPts val="1150"/>
              </a:lnSpc>
              <a:spcBef>
                <a:spcPts val="0"/>
              </a:spcBef>
              <a:spcAft>
                <a:spcPts val="0"/>
              </a:spcAft>
              <a:buClrTx/>
              <a:buSzTx/>
              <a:buFontTx/>
              <a:buNone/>
              <a:tabLst/>
              <a:defRPr/>
            </a:pPr>
            <a:fld id="{81D60167-4931-47E6-BA6A-407CBD079E47}" type="slidenum">
              <a:rPr kumimoji="0" lang="en-IN" sz="1200" b="0" i="0" u="none" strike="noStrike" kern="1200" cap="none" spc="-50" normalizeH="0" baseline="0" noProof="0" smtClean="0">
                <a:ln>
                  <a:noFill/>
                </a:ln>
                <a:solidFill>
                  <a:prstClr val="white"/>
                </a:solidFill>
                <a:effectLst/>
                <a:uLnTx/>
                <a:uFillTx/>
                <a:latin typeface="Aptos" panose="020B0004020202020204" pitchFamily="34" charset="0"/>
              </a:rPr>
              <a:pPr marL="109220" marR="0" lvl="0" indent="0" algn="l" defTabSz="914400" rtl="0" eaLnBrk="1" fontAlgn="auto" latinLnBrk="0" hangingPunct="1">
                <a:lnSpc>
                  <a:spcPts val="1150"/>
                </a:lnSpc>
                <a:spcBef>
                  <a:spcPts val="0"/>
                </a:spcBef>
                <a:spcAft>
                  <a:spcPts val="0"/>
                </a:spcAft>
                <a:buClrTx/>
                <a:buSzTx/>
                <a:buFontTx/>
                <a:buNone/>
                <a:tabLst/>
                <a:defRPr/>
              </a:pPr>
              <a:t>20</a:t>
            </a:fld>
            <a:endParaRPr kumimoji="0" sz="1200" b="0" i="0" u="none" strike="noStrike" kern="1200" cap="none" spc="-25" normalizeH="0" baseline="0" noProof="0" dirty="0">
              <a:ln>
                <a:noFill/>
              </a:ln>
              <a:solidFill>
                <a:prstClr val="white"/>
              </a:solidFill>
              <a:effectLst/>
              <a:uLnTx/>
              <a:uFillTx/>
              <a:latin typeface="Aptos" panose="020B0004020202020204" pitchFamily="34" charset="0"/>
            </a:endParaRPr>
          </a:p>
        </p:txBody>
      </p:sp>
      <p:sp>
        <p:nvSpPr>
          <p:cNvPr id="54" name="Slide Number Placeholder 2">
            <a:extLst>
              <a:ext uri="{FF2B5EF4-FFF2-40B4-BE49-F238E27FC236}">
                <a16:creationId xmlns:a16="http://schemas.microsoft.com/office/drawing/2014/main" id="{47683CD7-C770-3BC6-2B84-5B16448DDFC2}"/>
              </a:ext>
            </a:extLst>
          </p:cNvPr>
          <p:cNvSpPr>
            <a:spLocks noGrp="1"/>
          </p:cNvSpPr>
          <p:nvPr>
            <p:ph type="sldNum" sz="quarter" idx="12"/>
          </p:nvPr>
        </p:nvSpPr>
        <p:spPr>
          <a:xfrm>
            <a:off x="9436262" y="648198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FFA76-4919-4147-B1A4-3349A19EC472}" type="slidenum">
              <a:rPr kumimoji="0" lang="en-IN" b="0" i="0" u="none" strike="noStrike" kern="1200" cap="none" spc="0" normalizeH="0" baseline="0" noProof="0" smtClean="0">
                <a:ln>
                  <a:noFill/>
                </a:ln>
                <a:solidFill>
                  <a:prstClr val="black">
                    <a:tint val="82000"/>
                  </a:prstClr>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b="0" i="0" u="none" strike="noStrike" kern="1200" cap="none" spc="0" normalizeH="0" baseline="0" noProof="0" dirty="0">
              <a:ln>
                <a:noFill/>
              </a:ln>
              <a:solidFill>
                <a:prstClr val="black">
                  <a:tint val="82000"/>
                </a:prstClr>
              </a:solidFill>
              <a:effectLst/>
              <a:uLnTx/>
              <a:uFillTx/>
              <a:latin typeface="Aptos" panose="020B0004020202020204" pitchFamily="34" charset="0"/>
            </a:endParaRPr>
          </a:p>
        </p:txBody>
      </p:sp>
      <p:sp>
        <p:nvSpPr>
          <p:cNvPr id="3" name="Rectangle 2">
            <a:extLst>
              <a:ext uri="{FF2B5EF4-FFF2-40B4-BE49-F238E27FC236}">
                <a16:creationId xmlns:a16="http://schemas.microsoft.com/office/drawing/2014/main" id="{B5D07C30-D8D6-8F9F-0C51-650B072F1DCB}"/>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Board Restructuring</a:t>
            </a:r>
          </a:p>
        </p:txBody>
      </p:sp>
      <p:sp>
        <p:nvSpPr>
          <p:cNvPr id="2" name="Rectangle 1">
            <a:extLst>
              <a:ext uri="{FF2B5EF4-FFF2-40B4-BE49-F238E27FC236}">
                <a16:creationId xmlns:a16="http://schemas.microsoft.com/office/drawing/2014/main" id="{934D7D03-A4D4-9559-1121-F032D8280730}"/>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37372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D7DCEC-1B74-B46C-C79D-A1812CD7FDFC}"/>
              </a:ext>
            </a:extLst>
          </p:cNvPr>
          <p:cNvSpPr>
            <a:spLocks noGrp="1"/>
          </p:cNvSpPr>
          <p:nvPr>
            <p:ph type="sldNum" sz="quarter" idx="12"/>
          </p:nvPr>
        </p:nvSpPr>
        <p:spPr>
          <a:xfrm>
            <a:off x="9342263" y="649503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824BE-FFCD-4640-9893-33EF87AF95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object 8">
            <a:extLst>
              <a:ext uri="{FF2B5EF4-FFF2-40B4-BE49-F238E27FC236}">
                <a16:creationId xmlns:a16="http://schemas.microsoft.com/office/drawing/2014/main" id="{1D74B650-11D1-74BA-439B-19D88982B1D8}"/>
              </a:ext>
            </a:extLst>
          </p:cNvPr>
          <p:cNvGraphicFramePr>
            <a:graphicFrameLocks noGrp="1"/>
          </p:cNvGraphicFramePr>
          <p:nvPr>
            <p:extLst>
              <p:ext uri="{D42A27DB-BD31-4B8C-83A1-F6EECF244321}">
                <p14:modId xmlns:p14="http://schemas.microsoft.com/office/powerpoint/2010/main" val="3393851164"/>
              </p:ext>
            </p:extLst>
          </p:nvPr>
        </p:nvGraphicFramePr>
        <p:xfrm>
          <a:off x="414020" y="1173733"/>
          <a:ext cx="11560266" cy="4667795"/>
        </p:xfrm>
        <a:graphic>
          <a:graphicData uri="http://schemas.openxmlformats.org/drawingml/2006/table">
            <a:tbl>
              <a:tblPr firstRow="1" bandRow="1">
                <a:tableStyleId>{2D5ABB26-0587-4C30-8999-92F81FD0307C}</a:tableStyleId>
              </a:tblPr>
              <a:tblGrid>
                <a:gridCol w="5780133">
                  <a:extLst>
                    <a:ext uri="{9D8B030D-6E8A-4147-A177-3AD203B41FA5}">
                      <a16:colId xmlns:a16="http://schemas.microsoft.com/office/drawing/2014/main" val="20000"/>
                    </a:ext>
                  </a:extLst>
                </a:gridCol>
                <a:gridCol w="5780133">
                  <a:extLst>
                    <a:ext uri="{9D8B030D-6E8A-4147-A177-3AD203B41FA5}">
                      <a16:colId xmlns:a16="http://schemas.microsoft.com/office/drawing/2014/main" val="3480493474"/>
                    </a:ext>
                  </a:extLst>
                </a:gridCol>
              </a:tblGrid>
              <a:tr h="657860">
                <a:tc>
                  <a:txBody>
                    <a:bodyPr/>
                    <a:lstStyle/>
                    <a:p>
                      <a:pPr marL="1270" algn="ctr">
                        <a:lnSpc>
                          <a:spcPct val="100000"/>
                        </a:lnSpc>
                        <a:spcBef>
                          <a:spcPts val="550"/>
                        </a:spcBef>
                      </a:pPr>
                      <a:br>
                        <a:rPr lang="en-US" sz="1050" b="1" spc="-20" dirty="0">
                          <a:latin typeface="Aptos (Body)"/>
                          <a:cs typeface="Calibri"/>
                        </a:rPr>
                      </a:br>
                      <a:r>
                        <a:rPr sz="1600" b="1" spc="-20" dirty="0">
                          <a:latin typeface="Aptos (Body)"/>
                          <a:cs typeface="Calibri"/>
                        </a:rPr>
                        <a:t>BRLM</a:t>
                      </a:r>
                      <a:r>
                        <a:rPr lang="en-US" sz="1600" b="1" spc="-20" dirty="0">
                          <a:latin typeface="Aptos (Body)"/>
                          <a:cs typeface="Calibri"/>
                        </a:rPr>
                        <a:t>s</a:t>
                      </a:r>
                      <a:endParaRPr sz="1600" dirty="0">
                        <a:latin typeface="Aptos (Body)"/>
                        <a:cs typeface="Calibri"/>
                      </a:endParaRPr>
                    </a:p>
                  </a:txBody>
                  <a:tcPr marL="0" marR="0" marT="69850" marB="0">
                    <a:lnT w="6350">
                      <a:solidFill>
                        <a:srgbClr val="A6A6A6"/>
                      </a:solidFill>
                      <a:prstDash val="solid"/>
                    </a:lnT>
                    <a:lnB w="6350">
                      <a:solidFill>
                        <a:srgbClr val="A6A6A6"/>
                      </a:solidFill>
                      <a:prstDash val="solid"/>
                    </a:lnB>
                    <a:solidFill>
                      <a:schemeClr val="bg2"/>
                    </a:solidFill>
                  </a:tcPr>
                </a:tc>
                <a:tc>
                  <a:txBody>
                    <a:bodyPr/>
                    <a:lstStyle/>
                    <a:p>
                      <a:pPr marL="635" algn="ctr">
                        <a:lnSpc>
                          <a:spcPct val="100000"/>
                        </a:lnSpc>
                        <a:spcBef>
                          <a:spcPts val="555"/>
                        </a:spcBef>
                      </a:pPr>
                      <a:r>
                        <a:rPr lang="en-US" sz="1600" b="1" dirty="0">
                          <a:latin typeface="Aptos (Body)"/>
                          <a:cs typeface="Calibri"/>
                        </a:rPr>
                        <a:t>Domestic</a:t>
                      </a:r>
                      <a:r>
                        <a:rPr lang="en-US" sz="1600" b="1" spc="-75" dirty="0">
                          <a:latin typeface="Aptos (Body)"/>
                          <a:cs typeface="Calibri"/>
                        </a:rPr>
                        <a:t> </a:t>
                      </a:r>
                      <a:r>
                        <a:rPr lang="en-US" sz="1600" b="1" dirty="0">
                          <a:latin typeface="Aptos (Body)"/>
                          <a:cs typeface="Calibri"/>
                        </a:rPr>
                        <a:t>Legal</a:t>
                      </a:r>
                      <a:r>
                        <a:rPr lang="en-US" sz="1600" b="1" spc="-45" dirty="0">
                          <a:latin typeface="Aptos (Body)"/>
                          <a:cs typeface="Calibri"/>
                        </a:rPr>
                        <a:t> </a:t>
                      </a:r>
                      <a:r>
                        <a:rPr lang="en-US" sz="1600" b="1" spc="-10" dirty="0">
                          <a:latin typeface="Aptos (Body)"/>
                          <a:cs typeface="Calibri"/>
                        </a:rPr>
                        <a:t>Counsels</a:t>
                      </a:r>
                      <a:endParaRPr lang="en-US" sz="1600" dirty="0">
                        <a:latin typeface="Aptos (Body)"/>
                        <a:cs typeface="Calibri"/>
                      </a:endParaRPr>
                    </a:p>
                    <a:p>
                      <a:pPr algn="ctr">
                        <a:lnSpc>
                          <a:spcPct val="100000"/>
                        </a:lnSpc>
                        <a:spcBef>
                          <a:spcPts val="30"/>
                        </a:spcBef>
                      </a:pPr>
                      <a:r>
                        <a:rPr lang="en-US" sz="1400" b="1" dirty="0">
                          <a:latin typeface="Aptos (Body)"/>
                          <a:cs typeface="Calibri"/>
                        </a:rPr>
                        <a:t>(One</a:t>
                      </a:r>
                      <a:r>
                        <a:rPr lang="en-US" sz="1400" b="1" spc="-25" dirty="0">
                          <a:latin typeface="Aptos (Body)"/>
                          <a:cs typeface="Calibri"/>
                        </a:rPr>
                        <a:t> </a:t>
                      </a:r>
                      <a:r>
                        <a:rPr lang="en-US" sz="1400" b="1" spc="-10" dirty="0">
                          <a:latin typeface="Aptos (Body)"/>
                          <a:cs typeface="Calibri"/>
                        </a:rPr>
                        <a:t>representing</a:t>
                      </a:r>
                      <a:r>
                        <a:rPr lang="en-US" sz="1400" b="1" spc="-40" dirty="0">
                          <a:latin typeface="Aptos (Body)"/>
                          <a:cs typeface="Calibri"/>
                        </a:rPr>
                        <a:t> </a:t>
                      </a:r>
                      <a:r>
                        <a:rPr lang="en-US" sz="1400" b="1" dirty="0">
                          <a:latin typeface="Aptos (Body)"/>
                          <a:cs typeface="Calibri"/>
                        </a:rPr>
                        <a:t>Company</a:t>
                      </a:r>
                      <a:r>
                        <a:rPr lang="en-US" sz="1400" b="1" spc="-50" dirty="0">
                          <a:latin typeface="Aptos (Body)"/>
                          <a:cs typeface="Calibri"/>
                        </a:rPr>
                        <a:t> </a:t>
                      </a:r>
                      <a:r>
                        <a:rPr lang="en-US" sz="1400" b="1" dirty="0">
                          <a:latin typeface="Aptos (Body)"/>
                          <a:cs typeface="Calibri"/>
                        </a:rPr>
                        <a:t>and</a:t>
                      </a:r>
                      <a:r>
                        <a:rPr lang="en-US" sz="1400" b="1" spc="-40" dirty="0">
                          <a:latin typeface="Aptos (Body)"/>
                          <a:cs typeface="Calibri"/>
                        </a:rPr>
                        <a:t> </a:t>
                      </a:r>
                      <a:r>
                        <a:rPr lang="en-US" sz="1400" b="1" dirty="0">
                          <a:latin typeface="Aptos (Body)"/>
                          <a:cs typeface="Calibri"/>
                        </a:rPr>
                        <a:t>one,</a:t>
                      </a:r>
                      <a:r>
                        <a:rPr lang="en-US" sz="1400" b="1" spc="-25" dirty="0">
                          <a:latin typeface="Aptos (Body)"/>
                          <a:cs typeface="Calibri"/>
                        </a:rPr>
                        <a:t> </a:t>
                      </a:r>
                      <a:r>
                        <a:rPr lang="en-US" sz="1400" b="1" dirty="0">
                          <a:latin typeface="Aptos (Body)"/>
                          <a:cs typeface="Calibri"/>
                        </a:rPr>
                        <a:t>the</a:t>
                      </a:r>
                      <a:r>
                        <a:rPr lang="en-US" sz="1400" b="1" spc="-35" dirty="0">
                          <a:latin typeface="Aptos (Body)"/>
                          <a:cs typeface="Calibri"/>
                        </a:rPr>
                        <a:t> </a:t>
                      </a:r>
                      <a:r>
                        <a:rPr lang="en-US" sz="1400" b="1" spc="-10" dirty="0">
                          <a:latin typeface="Aptos (Body)"/>
                          <a:cs typeface="Calibri"/>
                        </a:rPr>
                        <a:t>BRLMs)</a:t>
                      </a:r>
                      <a:endParaRPr lang="en-US" sz="1400" dirty="0">
                        <a:latin typeface="Aptos (Body)"/>
                        <a:cs typeface="Calibri"/>
                      </a:endParaRPr>
                    </a:p>
                  </a:txBody>
                  <a:tcPr marL="0" marR="0" marT="69850" marB="0">
                    <a:lnT w="6350">
                      <a:solidFill>
                        <a:srgbClr val="A6A6A6"/>
                      </a:solidFill>
                      <a:prstDash val="solid"/>
                    </a:lnT>
                    <a:lnB w="6350" cap="flat" cmpd="sng" algn="ctr">
                      <a:solidFill>
                        <a:srgbClr val="A6A6A6"/>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657860">
                <a:tc>
                  <a:txBody>
                    <a:bodyPr/>
                    <a:lstStyle/>
                    <a:p>
                      <a:pPr algn="ctr">
                        <a:lnSpc>
                          <a:spcPct val="100000"/>
                        </a:lnSpc>
                      </a:pPr>
                      <a:endParaRPr lang="en-US" sz="1600" dirty="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algn="ctr">
                        <a:lnSpc>
                          <a:spcPct val="100000"/>
                        </a:lnSpc>
                      </a:pPr>
                      <a:endParaRPr lang="en-US"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658495">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a:solidFill>
                        <a:srgbClr val="A6A6A6"/>
                      </a:solidFill>
                      <a:prstDash val="solid"/>
                    </a:lnB>
                  </a:tcPr>
                </a:tc>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720000">
                <a:tc>
                  <a:txBody>
                    <a:bodyPr/>
                    <a:lstStyle/>
                    <a:p>
                      <a:pPr algn="ctr">
                        <a:lnSpc>
                          <a:spcPct val="100000"/>
                        </a:lnSpc>
                      </a:pPr>
                      <a:endParaRPr lang="en-US" sz="1600" b="1" dirty="0">
                        <a:latin typeface="Aptos" panose="020B0004020202020204" pitchFamily="34" charset="0"/>
                        <a:cs typeface="Times New Roman"/>
                      </a:endParaRPr>
                    </a:p>
                    <a:p>
                      <a:pPr algn="ctr">
                        <a:lnSpc>
                          <a:spcPct val="100000"/>
                        </a:lnSpc>
                      </a:pPr>
                      <a:r>
                        <a:rPr lang="en-US" sz="1600" b="1" dirty="0">
                          <a:latin typeface="Aptos" panose="020B0004020202020204" pitchFamily="34" charset="0"/>
                          <a:cs typeface="Times New Roman"/>
                        </a:rPr>
                        <a:t>International Legal Counsels</a:t>
                      </a:r>
                      <a:br>
                        <a:rPr lang="en-US" sz="1400" b="1" dirty="0">
                          <a:latin typeface="Aptos" panose="020B0004020202020204" pitchFamily="34" charset="0"/>
                          <a:cs typeface="Times New Roman"/>
                        </a:rPr>
                      </a:br>
                      <a:endParaRPr sz="1400" b="1" dirty="0">
                        <a:latin typeface="Aptos" panose="020B0004020202020204" pitchFamily="34" charset="0"/>
                        <a:cs typeface="Times New Roman"/>
                      </a:endParaRPr>
                    </a:p>
                  </a:txBody>
                  <a:tcPr marL="0" marR="0" marT="0" marB="0" anchor="ctr">
                    <a:lnT w="6350">
                      <a:solidFill>
                        <a:srgbClr val="A6A6A6"/>
                      </a:solidFill>
                      <a:prstDash val="solid"/>
                    </a:lnT>
                    <a:lnB w="6350" cap="flat" cmpd="sng" algn="ctr">
                      <a:solidFill>
                        <a:srgbClr val="A6A6A6"/>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50" normalizeH="0" baseline="0" noProof="0" dirty="0">
                        <a:ln>
                          <a:noFill/>
                        </a:ln>
                        <a:solidFill>
                          <a:prstClr val="black"/>
                        </a:solidFill>
                        <a:effectLst/>
                        <a:uLnTx/>
                        <a:uFillTx/>
                        <a:latin typeface="Aptos (Body)"/>
                        <a:ea typeface="+mn-ea"/>
                        <a:cs typeface="Calibri"/>
                      </a:endParaRPr>
                    </a:p>
                  </a:txBody>
                  <a:tcPr marL="0" marR="0" marT="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2"/>
                    </a:solidFill>
                  </a:tcPr>
                </a:tc>
                <a:extLst>
                  <a:ext uri="{0D108BD9-81ED-4DB2-BD59-A6C34878D82A}">
                    <a16:rowId xmlns:a16="http://schemas.microsoft.com/office/drawing/2014/main" val="3811781244"/>
                  </a:ext>
                </a:extLst>
              </a:tr>
              <a:tr h="657860">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a:solidFill>
                        <a:srgbClr val="A6A6A6"/>
                      </a:solidFill>
                      <a:prstDash val="solid"/>
                    </a:lnB>
                  </a:tcPr>
                </a:tc>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657860">
                <a:tc>
                  <a:txBody>
                    <a:bodyPr/>
                    <a:lstStyle/>
                    <a:p>
                      <a:pPr marL="1270" marR="0" lvl="0" indent="0" algn="ctr" defTabSz="914400" rtl="0" eaLnBrk="1" fontAlgn="auto" latinLnBrk="0" hangingPunct="1">
                        <a:lnSpc>
                          <a:spcPct val="100000"/>
                        </a:lnSpc>
                        <a:spcBef>
                          <a:spcPts val="56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Aptos (Body)"/>
                        <a:ea typeface="+mn-ea"/>
                        <a:cs typeface="Calibri"/>
                      </a:endParaRPr>
                    </a:p>
                    <a:p>
                      <a:pPr marL="1270" marR="0" lvl="0" indent="0" algn="ctr" defTabSz="914400" rtl="0" eaLnBrk="1" fontAlgn="auto" latinLnBrk="0" hangingPunct="1">
                        <a:lnSpc>
                          <a:spcPct val="100000"/>
                        </a:lnSpc>
                        <a:spcBef>
                          <a:spcPts val="56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Body)"/>
                          <a:ea typeface="+mn-ea"/>
                          <a:cs typeface="Calibri"/>
                        </a:rPr>
                        <a:t>Industry Consultancy (Any one)</a:t>
                      </a:r>
                      <a:endParaRPr kumimoji="0" lang="en-IN" sz="1400" b="1" i="0" u="none" strike="noStrike" kern="1200" cap="none" spc="0" normalizeH="0" baseline="0" noProof="0" dirty="0">
                        <a:ln>
                          <a:noFill/>
                        </a:ln>
                        <a:solidFill>
                          <a:prstClr val="black"/>
                        </a:solidFill>
                        <a:effectLst/>
                        <a:uLnTx/>
                        <a:uFillTx/>
                        <a:latin typeface="Aptos (Body)"/>
                        <a:ea typeface="+mn-ea"/>
                        <a:cs typeface="Calibri"/>
                      </a:endParaRPr>
                    </a:p>
                  </a:txBody>
                  <a:tcPr marL="0" marR="0" marT="7112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2"/>
                    </a:solidFill>
                  </a:tcPr>
                </a:tc>
                <a:tc>
                  <a:txBody>
                    <a:bodyPr/>
                    <a:lstStyle/>
                    <a:p>
                      <a:pPr marL="635" algn="ctr">
                        <a:lnSpc>
                          <a:spcPct val="100000"/>
                        </a:lnSpc>
                        <a:spcBef>
                          <a:spcPts val="25"/>
                        </a:spcBef>
                      </a:pPr>
                      <a:endParaRPr sz="1400" dirty="0">
                        <a:latin typeface="Aptos (Body)"/>
                        <a:cs typeface="Calibri"/>
                      </a:endParaRPr>
                    </a:p>
                  </a:txBody>
                  <a:tcPr marL="0" marR="0" marT="71120" marB="0">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2"/>
                    </a:solidFill>
                  </a:tcPr>
                </a:tc>
                <a:extLst>
                  <a:ext uri="{0D108BD9-81ED-4DB2-BD59-A6C34878D82A}">
                    <a16:rowId xmlns:a16="http://schemas.microsoft.com/office/drawing/2014/main" val="1255443548"/>
                  </a:ext>
                </a:extLst>
              </a:tr>
              <a:tr h="657860">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a:solidFill>
                        <a:srgbClr val="A6A6A6"/>
                      </a:solidFill>
                      <a:prstDash val="solid"/>
                    </a:lnB>
                  </a:tcPr>
                </a:tc>
                <a:tc>
                  <a:txBody>
                    <a:bodyPr/>
                    <a:lstStyle/>
                    <a:p>
                      <a:pPr>
                        <a:lnSpc>
                          <a:spcPct val="100000"/>
                        </a:lnSpc>
                      </a:pPr>
                      <a:endParaRPr sz="1600" dirty="0">
                        <a:latin typeface="Times New Roman"/>
                        <a:cs typeface="Times New Roman"/>
                      </a:endParaRPr>
                    </a:p>
                  </a:txBody>
                  <a:tcPr marL="0" marR="0" marT="0" marB="0">
                    <a:lnT w="6350" cap="flat" cmpd="sng" algn="ctr">
                      <a:solidFill>
                        <a:srgbClr val="A6A6A6"/>
                      </a:solidFill>
                      <a:prstDash val="solid"/>
                      <a:round/>
                      <a:headEnd type="none" w="med" len="med"/>
                      <a:tailEnd type="none" w="med" len="med"/>
                    </a:lnT>
                    <a:lnB w="6350">
                      <a:solidFill>
                        <a:srgbClr val="A6A6A6"/>
                      </a:solidFill>
                      <a:prstDash val="solid"/>
                    </a:lnB>
                  </a:tcPr>
                </a:tc>
                <a:extLst>
                  <a:ext uri="{0D108BD9-81ED-4DB2-BD59-A6C34878D82A}">
                    <a16:rowId xmlns:a16="http://schemas.microsoft.com/office/drawing/2014/main" val="10006"/>
                  </a:ext>
                </a:extLst>
              </a:tr>
            </a:tbl>
          </a:graphicData>
        </a:graphic>
      </p:graphicFrame>
      <p:grpSp>
        <p:nvGrpSpPr>
          <p:cNvPr id="60" name="Group 59">
            <a:extLst>
              <a:ext uri="{FF2B5EF4-FFF2-40B4-BE49-F238E27FC236}">
                <a16:creationId xmlns:a16="http://schemas.microsoft.com/office/drawing/2014/main" id="{C4E2A40D-26D4-A073-6B31-6FC1C675E6B5}"/>
              </a:ext>
            </a:extLst>
          </p:cNvPr>
          <p:cNvGrpSpPr/>
          <p:nvPr/>
        </p:nvGrpSpPr>
        <p:grpSpPr>
          <a:xfrm>
            <a:off x="389299" y="2024107"/>
            <a:ext cx="5968710" cy="954568"/>
            <a:chOff x="389299" y="2024107"/>
            <a:chExt cx="5968710" cy="954568"/>
          </a:xfrm>
        </p:grpSpPr>
        <p:pic>
          <p:nvPicPr>
            <p:cNvPr id="7" name="Picture 6" descr="A green text on a black background&#10;&#10;AI-generated content may be incorrect.">
              <a:extLst>
                <a:ext uri="{FF2B5EF4-FFF2-40B4-BE49-F238E27FC236}">
                  <a16:creationId xmlns:a16="http://schemas.microsoft.com/office/drawing/2014/main" id="{3BBCBCF6-AF39-954D-F003-330651BA0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564" y="2085649"/>
              <a:ext cx="875816" cy="270628"/>
            </a:xfrm>
            <a:prstGeom prst="rect">
              <a:avLst/>
            </a:prstGeom>
          </p:spPr>
        </p:pic>
        <p:pic>
          <p:nvPicPr>
            <p:cNvPr id="8" name="Picture 7" descr="A white text on a blue background&#10;&#10;AI-generated content may be incorrect.">
              <a:extLst>
                <a:ext uri="{FF2B5EF4-FFF2-40B4-BE49-F238E27FC236}">
                  <a16:creationId xmlns:a16="http://schemas.microsoft.com/office/drawing/2014/main" id="{052EA7B3-6D72-F3FC-62E6-4044F8318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559" y="2618089"/>
              <a:ext cx="1031497" cy="305603"/>
            </a:xfrm>
            <a:prstGeom prst="rect">
              <a:avLst/>
            </a:prstGeom>
          </p:spPr>
        </p:pic>
        <p:pic>
          <p:nvPicPr>
            <p:cNvPr id="9" name="Picture 8" descr="A logo with a triangle in the center&#10;&#10;AI-generated content may be incorrect.">
              <a:extLst>
                <a:ext uri="{FF2B5EF4-FFF2-40B4-BE49-F238E27FC236}">
                  <a16:creationId xmlns:a16="http://schemas.microsoft.com/office/drawing/2014/main" id="{C0F63D6A-DEAA-9EE1-7A18-F3BC809E8FFC}"/>
                </a:ext>
              </a:extLst>
            </p:cNvPr>
            <p:cNvPicPr>
              <a:picLocks noChangeAspect="1"/>
            </p:cNvPicPr>
            <p:nvPr/>
          </p:nvPicPr>
          <p:blipFill>
            <a:blip r:embed="rId4">
              <a:extLst>
                <a:ext uri="{28A0092B-C50C-407E-A947-70E740481C1C}">
                  <a14:useLocalDpi xmlns:a14="http://schemas.microsoft.com/office/drawing/2010/main" val="0"/>
                </a:ext>
              </a:extLst>
            </a:blip>
            <a:srcRect t="30526" b="28763"/>
            <a:stretch>
              <a:fillRect/>
            </a:stretch>
          </p:blipFill>
          <p:spPr>
            <a:xfrm>
              <a:off x="3467271" y="2093713"/>
              <a:ext cx="645873" cy="262943"/>
            </a:xfrm>
            <a:prstGeom prst="rect">
              <a:avLst/>
            </a:prstGeom>
          </p:spPr>
        </p:pic>
        <p:pic>
          <p:nvPicPr>
            <p:cNvPr id="10" name="Picture 9" descr="A blue text on a white background&#10;&#10;AI-generated content may be incorrect.">
              <a:extLst>
                <a:ext uri="{FF2B5EF4-FFF2-40B4-BE49-F238E27FC236}">
                  <a16:creationId xmlns:a16="http://schemas.microsoft.com/office/drawing/2014/main" id="{E0A33905-E8DE-49E3-2C9E-724221935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2531" y="2024107"/>
              <a:ext cx="1145478" cy="310234"/>
            </a:xfrm>
            <a:prstGeom prst="rect">
              <a:avLst/>
            </a:prstGeom>
          </p:spPr>
        </p:pic>
        <p:pic>
          <p:nvPicPr>
            <p:cNvPr id="11" name="Picture 10">
              <a:extLst>
                <a:ext uri="{FF2B5EF4-FFF2-40B4-BE49-F238E27FC236}">
                  <a16:creationId xmlns:a16="http://schemas.microsoft.com/office/drawing/2014/main" id="{12A8B77C-BCA9-74E4-B62F-F81899729A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0695" y="2600579"/>
              <a:ext cx="1116856" cy="308017"/>
            </a:xfrm>
            <a:prstGeom prst="rect">
              <a:avLst/>
            </a:prstGeom>
          </p:spPr>
        </p:pic>
        <p:pic>
          <p:nvPicPr>
            <p:cNvPr id="12" name="Picture 11">
              <a:extLst>
                <a:ext uri="{FF2B5EF4-FFF2-40B4-BE49-F238E27FC236}">
                  <a16:creationId xmlns:a16="http://schemas.microsoft.com/office/drawing/2014/main" id="{A1457DD5-EE2B-0D7F-9809-0F3BD5162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299" y="2589813"/>
              <a:ext cx="1159932" cy="362154"/>
            </a:xfrm>
            <a:prstGeom prst="rect">
              <a:avLst/>
            </a:prstGeom>
          </p:spPr>
        </p:pic>
        <p:pic>
          <p:nvPicPr>
            <p:cNvPr id="13" name="Picture 12">
              <a:extLst>
                <a:ext uri="{FF2B5EF4-FFF2-40B4-BE49-F238E27FC236}">
                  <a16:creationId xmlns:a16="http://schemas.microsoft.com/office/drawing/2014/main" id="{E691A601-C4C7-CE64-6DC0-6BF263CF8F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6162" y="2026178"/>
              <a:ext cx="875816" cy="333095"/>
            </a:xfrm>
            <a:prstGeom prst="rect">
              <a:avLst/>
            </a:prstGeom>
          </p:spPr>
        </p:pic>
        <p:pic>
          <p:nvPicPr>
            <p:cNvPr id="14" name="Picture 13">
              <a:extLst>
                <a:ext uri="{FF2B5EF4-FFF2-40B4-BE49-F238E27FC236}">
                  <a16:creationId xmlns:a16="http://schemas.microsoft.com/office/drawing/2014/main" id="{27A6C77C-D24F-77F6-AC93-1A16401822CA}"/>
                </a:ext>
              </a:extLst>
            </p:cNvPr>
            <p:cNvPicPr>
              <a:picLocks noChangeAspect="1"/>
            </p:cNvPicPr>
            <p:nvPr/>
          </p:nvPicPr>
          <p:blipFill>
            <a:blip r:embed="rId9">
              <a:extLst>
                <a:ext uri="{28A0092B-C50C-407E-A947-70E740481C1C}">
                  <a14:useLocalDpi xmlns:a14="http://schemas.microsoft.com/office/drawing/2010/main" val="0"/>
                </a:ext>
              </a:extLst>
            </a:blip>
            <a:srcRect t="16551" b="24478"/>
            <a:stretch>
              <a:fillRect/>
            </a:stretch>
          </p:blipFill>
          <p:spPr>
            <a:xfrm>
              <a:off x="5303509" y="2600579"/>
              <a:ext cx="963522" cy="378096"/>
            </a:xfrm>
            <a:prstGeom prst="rect">
              <a:avLst/>
            </a:prstGeom>
          </p:spPr>
        </p:pic>
        <p:pic>
          <p:nvPicPr>
            <p:cNvPr id="15" name="Picture 14">
              <a:extLst>
                <a:ext uri="{FF2B5EF4-FFF2-40B4-BE49-F238E27FC236}">
                  <a16:creationId xmlns:a16="http://schemas.microsoft.com/office/drawing/2014/main" id="{C0D6E910-101F-8C3F-4A58-4A1B33E76E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1853" y="2052407"/>
              <a:ext cx="688825" cy="312267"/>
            </a:xfrm>
            <a:prstGeom prst="rect">
              <a:avLst/>
            </a:prstGeom>
          </p:spPr>
        </p:pic>
        <p:pic>
          <p:nvPicPr>
            <p:cNvPr id="6" name="Picture 5" descr="A logo with a sun and a red arrow&#10;&#10;AI-generated content may be incorrect.">
              <a:extLst>
                <a:ext uri="{FF2B5EF4-FFF2-40B4-BE49-F238E27FC236}">
                  <a16:creationId xmlns:a16="http://schemas.microsoft.com/office/drawing/2014/main" id="{1090DC04-E1D3-3C2D-187E-98BEAAAA4CDC}"/>
                </a:ext>
              </a:extLst>
            </p:cNvPr>
            <p:cNvPicPr>
              <a:picLocks noChangeAspect="1"/>
            </p:cNvPicPr>
            <p:nvPr/>
          </p:nvPicPr>
          <p:blipFill>
            <a:blip r:embed="rId11">
              <a:extLst>
                <a:ext uri="{28A0092B-C50C-407E-A947-70E740481C1C}">
                  <a14:useLocalDpi xmlns:a14="http://schemas.microsoft.com/office/drawing/2010/main" val="0"/>
                </a:ext>
              </a:extLst>
            </a:blip>
            <a:srcRect t="24733" b="25770"/>
            <a:stretch>
              <a:fillRect/>
            </a:stretch>
          </p:blipFill>
          <p:spPr>
            <a:xfrm>
              <a:off x="1613136" y="2600579"/>
              <a:ext cx="1100026" cy="345358"/>
            </a:xfrm>
            <a:prstGeom prst="rect">
              <a:avLst/>
            </a:prstGeom>
          </p:spPr>
        </p:pic>
      </p:grpSp>
      <p:grpSp>
        <p:nvGrpSpPr>
          <p:cNvPr id="53" name="Group 52">
            <a:extLst>
              <a:ext uri="{FF2B5EF4-FFF2-40B4-BE49-F238E27FC236}">
                <a16:creationId xmlns:a16="http://schemas.microsoft.com/office/drawing/2014/main" id="{344E5F06-1001-B5EA-3656-982AB7B3A973}"/>
              </a:ext>
            </a:extLst>
          </p:cNvPr>
          <p:cNvGrpSpPr/>
          <p:nvPr/>
        </p:nvGrpSpPr>
        <p:grpSpPr>
          <a:xfrm>
            <a:off x="537051" y="3926707"/>
            <a:ext cx="4710548" cy="533928"/>
            <a:chOff x="537051" y="3926707"/>
            <a:chExt cx="4710548" cy="533928"/>
          </a:xfrm>
        </p:grpSpPr>
        <p:pic>
          <p:nvPicPr>
            <p:cNvPr id="27" name="object 14">
              <a:extLst>
                <a:ext uri="{FF2B5EF4-FFF2-40B4-BE49-F238E27FC236}">
                  <a16:creationId xmlns:a16="http://schemas.microsoft.com/office/drawing/2014/main" id="{1B04F293-4B5B-D1A9-5487-FB0BE04A1759}"/>
                </a:ext>
              </a:extLst>
            </p:cNvPr>
            <p:cNvPicPr/>
            <p:nvPr/>
          </p:nvPicPr>
          <p:blipFill>
            <a:blip r:embed="rId12" cstate="print"/>
            <a:stretch>
              <a:fillRect/>
            </a:stretch>
          </p:blipFill>
          <p:spPr>
            <a:xfrm>
              <a:off x="3397804" y="3934308"/>
              <a:ext cx="446918" cy="475993"/>
            </a:xfrm>
            <a:prstGeom prst="rect">
              <a:avLst/>
            </a:prstGeom>
          </p:spPr>
        </p:pic>
        <p:pic>
          <p:nvPicPr>
            <p:cNvPr id="28" name="object 15">
              <a:extLst>
                <a:ext uri="{FF2B5EF4-FFF2-40B4-BE49-F238E27FC236}">
                  <a16:creationId xmlns:a16="http://schemas.microsoft.com/office/drawing/2014/main" id="{70E2EC26-7A75-3B05-8D6D-91C610BFB955}"/>
                </a:ext>
              </a:extLst>
            </p:cNvPr>
            <p:cNvPicPr/>
            <p:nvPr/>
          </p:nvPicPr>
          <p:blipFill>
            <a:blip r:embed="rId13" cstate="print"/>
            <a:stretch>
              <a:fillRect/>
            </a:stretch>
          </p:blipFill>
          <p:spPr>
            <a:xfrm>
              <a:off x="1829052" y="4231477"/>
              <a:ext cx="751414" cy="148419"/>
            </a:xfrm>
            <a:prstGeom prst="rect">
              <a:avLst/>
            </a:prstGeom>
          </p:spPr>
        </p:pic>
        <p:pic>
          <p:nvPicPr>
            <p:cNvPr id="29" name="object 16">
              <a:extLst>
                <a:ext uri="{FF2B5EF4-FFF2-40B4-BE49-F238E27FC236}">
                  <a16:creationId xmlns:a16="http://schemas.microsoft.com/office/drawing/2014/main" id="{D07A9808-7136-4F2D-EE74-4EEDCB813F81}"/>
                </a:ext>
              </a:extLst>
            </p:cNvPr>
            <p:cNvPicPr/>
            <p:nvPr/>
          </p:nvPicPr>
          <p:blipFill>
            <a:blip r:embed="rId14" cstate="print"/>
            <a:stretch>
              <a:fillRect/>
            </a:stretch>
          </p:blipFill>
          <p:spPr>
            <a:xfrm>
              <a:off x="4017267" y="4257114"/>
              <a:ext cx="1062227" cy="203521"/>
            </a:xfrm>
            <a:prstGeom prst="rect">
              <a:avLst/>
            </a:prstGeom>
          </p:spPr>
        </p:pic>
        <p:pic>
          <p:nvPicPr>
            <p:cNvPr id="31" name="object 25">
              <a:extLst>
                <a:ext uri="{FF2B5EF4-FFF2-40B4-BE49-F238E27FC236}">
                  <a16:creationId xmlns:a16="http://schemas.microsoft.com/office/drawing/2014/main" id="{DEFBF27D-9079-5C89-9112-18B559778CCC}"/>
                </a:ext>
              </a:extLst>
            </p:cNvPr>
            <p:cNvPicPr/>
            <p:nvPr/>
          </p:nvPicPr>
          <p:blipFill>
            <a:blip r:embed="rId15" cstate="print"/>
            <a:stretch>
              <a:fillRect/>
            </a:stretch>
          </p:blipFill>
          <p:spPr>
            <a:xfrm>
              <a:off x="537051" y="4003947"/>
              <a:ext cx="827532" cy="291657"/>
            </a:xfrm>
            <a:prstGeom prst="rect">
              <a:avLst/>
            </a:prstGeom>
          </p:spPr>
        </p:pic>
        <p:pic>
          <p:nvPicPr>
            <p:cNvPr id="32" name="object 26">
              <a:extLst>
                <a:ext uri="{FF2B5EF4-FFF2-40B4-BE49-F238E27FC236}">
                  <a16:creationId xmlns:a16="http://schemas.microsoft.com/office/drawing/2014/main" id="{42A85FD1-D929-7E3D-7B6E-3216C35A1FD4}"/>
                </a:ext>
              </a:extLst>
            </p:cNvPr>
            <p:cNvPicPr/>
            <p:nvPr/>
          </p:nvPicPr>
          <p:blipFill>
            <a:blip r:embed="rId16" cstate="print"/>
            <a:stretch>
              <a:fillRect/>
            </a:stretch>
          </p:blipFill>
          <p:spPr>
            <a:xfrm>
              <a:off x="1580342" y="3998668"/>
              <a:ext cx="1605279" cy="107802"/>
            </a:xfrm>
            <a:prstGeom prst="rect">
              <a:avLst/>
            </a:prstGeom>
          </p:spPr>
        </p:pic>
        <p:pic>
          <p:nvPicPr>
            <p:cNvPr id="33" name="object 37">
              <a:extLst>
                <a:ext uri="{FF2B5EF4-FFF2-40B4-BE49-F238E27FC236}">
                  <a16:creationId xmlns:a16="http://schemas.microsoft.com/office/drawing/2014/main" id="{449E2E8B-8C0D-5526-343C-770B550EED0F}"/>
                </a:ext>
              </a:extLst>
            </p:cNvPr>
            <p:cNvPicPr/>
            <p:nvPr/>
          </p:nvPicPr>
          <p:blipFill>
            <a:blip r:embed="rId17" cstate="print"/>
            <a:stretch>
              <a:fillRect/>
            </a:stretch>
          </p:blipFill>
          <p:spPr>
            <a:xfrm>
              <a:off x="4037783" y="3926707"/>
              <a:ext cx="1209816" cy="262942"/>
            </a:xfrm>
            <a:prstGeom prst="rect">
              <a:avLst/>
            </a:prstGeom>
          </p:spPr>
        </p:pic>
      </p:grpSp>
      <p:sp>
        <p:nvSpPr>
          <p:cNvPr id="48" name="TextBox 47">
            <a:extLst>
              <a:ext uri="{FF2B5EF4-FFF2-40B4-BE49-F238E27FC236}">
                <a16:creationId xmlns:a16="http://schemas.microsoft.com/office/drawing/2014/main" id="{29740159-5650-0278-0C56-E7D24ED5EDAC}"/>
              </a:ext>
            </a:extLst>
          </p:cNvPr>
          <p:cNvSpPr txBox="1"/>
          <p:nvPr/>
        </p:nvSpPr>
        <p:spPr>
          <a:xfrm>
            <a:off x="8866511" y="3361101"/>
            <a:ext cx="3488501" cy="338554"/>
          </a:xfrm>
          <a:prstGeom prst="rect">
            <a:avLst/>
          </a:prstGeom>
          <a:noFill/>
        </p:spPr>
        <p:txBody>
          <a:bodyPr wrap="square">
            <a:spAutoFit/>
          </a:bodyPr>
          <a:lstStyle/>
          <a:p>
            <a:pPr marL="635" marR="0" lvl="0" indent="0" algn="ctr" defTabSz="914400" rtl="0" eaLnBrk="1" fontAlgn="auto" latinLnBrk="0" hangingPunct="1">
              <a:lnSpc>
                <a:spcPct val="100000"/>
              </a:lnSpc>
              <a:spcBef>
                <a:spcPts val="1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Registrar (Any one)</a:t>
            </a:r>
            <a:endParaRPr kumimoji="0" lang="en-IN"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38" name="TextBox 37">
            <a:extLst>
              <a:ext uri="{FF2B5EF4-FFF2-40B4-BE49-F238E27FC236}">
                <a16:creationId xmlns:a16="http://schemas.microsoft.com/office/drawing/2014/main" id="{3B46BC2A-0E44-B46B-FA6B-732BDB6A36EC}"/>
              </a:ext>
            </a:extLst>
          </p:cNvPr>
          <p:cNvSpPr txBox="1"/>
          <p:nvPr/>
        </p:nvSpPr>
        <p:spPr>
          <a:xfrm>
            <a:off x="8703499" y="4688324"/>
            <a:ext cx="3488501" cy="338554"/>
          </a:xfrm>
          <a:prstGeom prst="rect">
            <a:avLst/>
          </a:prstGeom>
          <a:noFill/>
        </p:spPr>
        <p:txBody>
          <a:bodyPr wrap="square">
            <a:spAutoFit/>
          </a:bodyPr>
          <a:lstStyle/>
          <a:p>
            <a:pPr marL="635" marR="0" lvl="0" indent="0" algn="ctr" defTabSz="914400" rtl="0" eaLnBrk="1" fontAlgn="auto" latinLnBrk="0" hangingPunct="1">
              <a:lnSpc>
                <a:spcPct val="100000"/>
              </a:lnSpc>
              <a:spcBef>
                <a:spcPts val="1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Monitoring Agency (Any one)</a:t>
            </a:r>
            <a:endParaRPr kumimoji="0" lang="en-IN"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39" name="TextBox 38">
            <a:extLst>
              <a:ext uri="{FF2B5EF4-FFF2-40B4-BE49-F238E27FC236}">
                <a16:creationId xmlns:a16="http://schemas.microsoft.com/office/drawing/2014/main" id="{F68E8893-77B3-6C87-9A6B-E198EFE703DF}"/>
              </a:ext>
            </a:extLst>
          </p:cNvPr>
          <p:cNvSpPr txBox="1"/>
          <p:nvPr/>
        </p:nvSpPr>
        <p:spPr>
          <a:xfrm>
            <a:off x="5923714" y="4686383"/>
            <a:ext cx="3488501" cy="338554"/>
          </a:xfrm>
          <a:prstGeom prst="rect">
            <a:avLst/>
          </a:prstGeom>
          <a:noFill/>
        </p:spPr>
        <p:txBody>
          <a:bodyPr wrap="square">
            <a:spAutoFit/>
          </a:bodyPr>
          <a:lstStyle/>
          <a:p>
            <a:pPr marL="635" marR="0" lvl="0" indent="0" algn="ctr" defTabSz="914400" rtl="0" eaLnBrk="1" fontAlgn="auto" latinLnBrk="0" hangingPunct="1">
              <a:lnSpc>
                <a:spcPct val="100000"/>
              </a:lnSpc>
              <a:spcBef>
                <a:spcPts val="1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Escrow Banks (Any two)</a:t>
            </a:r>
            <a:endParaRPr kumimoji="0" lang="en-IN"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sp>
        <p:nvSpPr>
          <p:cNvPr id="40" name="TextBox 39">
            <a:extLst>
              <a:ext uri="{FF2B5EF4-FFF2-40B4-BE49-F238E27FC236}">
                <a16:creationId xmlns:a16="http://schemas.microsoft.com/office/drawing/2014/main" id="{9C78E804-0369-CDA4-5561-0EC2FEB5847A}"/>
              </a:ext>
            </a:extLst>
          </p:cNvPr>
          <p:cNvSpPr txBox="1"/>
          <p:nvPr/>
        </p:nvSpPr>
        <p:spPr>
          <a:xfrm>
            <a:off x="6142105" y="3358299"/>
            <a:ext cx="3488501" cy="338554"/>
          </a:xfrm>
          <a:prstGeom prst="rect">
            <a:avLst/>
          </a:prstGeom>
          <a:noFill/>
        </p:spPr>
        <p:txBody>
          <a:bodyPr wrap="square">
            <a:spAutoFit/>
          </a:bodyPr>
          <a:lstStyle/>
          <a:p>
            <a:pPr marL="635" marR="0" lvl="0" indent="0" algn="ctr" defTabSz="914400" rtl="0" eaLnBrk="1" fontAlgn="auto" latinLnBrk="0" hangingPunct="1">
              <a:lnSpc>
                <a:spcPct val="100000"/>
              </a:lnSpc>
              <a:spcBef>
                <a:spcPts val="1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rPr>
              <a:t>Advertising Agency (Any one)</a:t>
            </a:r>
            <a:endParaRPr kumimoji="0" lang="en-IN" sz="1600" b="1" i="0" u="none" strike="noStrike" kern="1200" cap="none" spc="0" normalizeH="0" baseline="0" noProof="0" dirty="0">
              <a:ln>
                <a:noFill/>
              </a:ln>
              <a:solidFill>
                <a:prstClr val="black"/>
              </a:solidFill>
              <a:effectLst/>
              <a:uLnTx/>
              <a:uFillTx/>
              <a:latin typeface="Aptos" panose="020B0004020202020204" pitchFamily="34" charset="0"/>
              <a:ea typeface="+mn-ea"/>
              <a:cs typeface="Calibri"/>
            </a:endParaRPr>
          </a:p>
        </p:txBody>
      </p:sp>
      <p:grpSp>
        <p:nvGrpSpPr>
          <p:cNvPr id="54" name="Group 53">
            <a:extLst>
              <a:ext uri="{FF2B5EF4-FFF2-40B4-BE49-F238E27FC236}">
                <a16:creationId xmlns:a16="http://schemas.microsoft.com/office/drawing/2014/main" id="{10C37BAE-4294-71AC-7B22-247C979789DE}"/>
              </a:ext>
            </a:extLst>
          </p:cNvPr>
          <p:cNvGrpSpPr/>
          <p:nvPr/>
        </p:nvGrpSpPr>
        <p:grpSpPr>
          <a:xfrm>
            <a:off x="6570218" y="4026627"/>
            <a:ext cx="5342494" cy="383674"/>
            <a:chOff x="6570218" y="4026627"/>
            <a:chExt cx="5342494" cy="383674"/>
          </a:xfrm>
        </p:grpSpPr>
        <p:pic>
          <p:nvPicPr>
            <p:cNvPr id="41" name="object 29">
              <a:extLst>
                <a:ext uri="{FF2B5EF4-FFF2-40B4-BE49-F238E27FC236}">
                  <a16:creationId xmlns:a16="http://schemas.microsoft.com/office/drawing/2014/main" id="{2E3C5C88-5B35-9229-0612-359250755DC8}"/>
                </a:ext>
              </a:extLst>
            </p:cNvPr>
            <p:cNvPicPr/>
            <p:nvPr/>
          </p:nvPicPr>
          <p:blipFill>
            <a:blip r:embed="rId18" cstate="print"/>
            <a:stretch>
              <a:fillRect/>
            </a:stretch>
          </p:blipFill>
          <p:spPr>
            <a:xfrm>
              <a:off x="6570218" y="4031479"/>
              <a:ext cx="994574" cy="345788"/>
            </a:xfrm>
            <a:prstGeom prst="rect">
              <a:avLst/>
            </a:prstGeom>
          </p:spPr>
        </p:pic>
        <p:pic>
          <p:nvPicPr>
            <p:cNvPr id="42" name="object 33">
              <a:extLst>
                <a:ext uri="{FF2B5EF4-FFF2-40B4-BE49-F238E27FC236}">
                  <a16:creationId xmlns:a16="http://schemas.microsoft.com/office/drawing/2014/main" id="{943F0AB8-0E4F-8EC7-36D0-098AF87391BC}"/>
                </a:ext>
              </a:extLst>
            </p:cNvPr>
            <p:cNvPicPr/>
            <p:nvPr/>
          </p:nvPicPr>
          <p:blipFill>
            <a:blip r:embed="rId19" cstate="print"/>
            <a:stretch>
              <a:fillRect/>
            </a:stretch>
          </p:blipFill>
          <p:spPr>
            <a:xfrm>
              <a:off x="7780551" y="4026627"/>
              <a:ext cx="1414589" cy="383674"/>
            </a:xfrm>
            <a:prstGeom prst="rect">
              <a:avLst/>
            </a:prstGeom>
          </p:spPr>
        </p:pic>
        <p:pic>
          <p:nvPicPr>
            <p:cNvPr id="43" name="object 28">
              <a:extLst>
                <a:ext uri="{FF2B5EF4-FFF2-40B4-BE49-F238E27FC236}">
                  <a16:creationId xmlns:a16="http://schemas.microsoft.com/office/drawing/2014/main" id="{252BA551-86EE-3AE8-9705-B52D416AD33F}"/>
                </a:ext>
              </a:extLst>
            </p:cNvPr>
            <p:cNvPicPr/>
            <p:nvPr/>
          </p:nvPicPr>
          <p:blipFill>
            <a:blip r:embed="rId20" cstate="print"/>
            <a:stretch>
              <a:fillRect/>
            </a:stretch>
          </p:blipFill>
          <p:spPr>
            <a:xfrm>
              <a:off x="10820004" y="4091344"/>
              <a:ext cx="1092708" cy="230123"/>
            </a:xfrm>
            <a:prstGeom prst="rect">
              <a:avLst/>
            </a:prstGeom>
          </p:spPr>
        </p:pic>
        <p:pic>
          <p:nvPicPr>
            <p:cNvPr id="44" name="Picture 1029933738">
              <a:extLst>
                <a:ext uri="{FF2B5EF4-FFF2-40B4-BE49-F238E27FC236}">
                  <a16:creationId xmlns:a16="http://schemas.microsoft.com/office/drawing/2014/main" id="{871BFD29-42C3-67FE-900B-396B7E0F8EF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37012" y="4069127"/>
              <a:ext cx="1154341" cy="28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a:extLst>
              <a:ext uri="{FF2B5EF4-FFF2-40B4-BE49-F238E27FC236}">
                <a16:creationId xmlns:a16="http://schemas.microsoft.com/office/drawing/2014/main" id="{4FAAE158-F7D6-0FAE-8A29-41B8795FE098}"/>
              </a:ext>
            </a:extLst>
          </p:cNvPr>
          <p:cNvGrpSpPr/>
          <p:nvPr/>
        </p:nvGrpSpPr>
        <p:grpSpPr>
          <a:xfrm>
            <a:off x="521369" y="4738910"/>
            <a:ext cx="11345567" cy="1594103"/>
            <a:chOff x="648932" y="5413587"/>
            <a:chExt cx="11345567" cy="1594103"/>
          </a:xfrm>
        </p:grpSpPr>
        <p:grpSp>
          <p:nvGrpSpPr>
            <p:cNvPr id="20" name="Group 19">
              <a:extLst>
                <a:ext uri="{FF2B5EF4-FFF2-40B4-BE49-F238E27FC236}">
                  <a16:creationId xmlns:a16="http://schemas.microsoft.com/office/drawing/2014/main" id="{86A557DC-42DA-7B63-CA0D-FE1136CB4A00}"/>
                </a:ext>
              </a:extLst>
            </p:cNvPr>
            <p:cNvGrpSpPr/>
            <p:nvPr/>
          </p:nvGrpSpPr>
          <p:grpSpPr>
            <a:xfrm>
              <a:off x="648932" y="5413587"/>
              <a:ext cx="5221026" cy="1594103"/>
              <a:chOff x="648932" y="5413587"/>
              <a:chExt cx="5221026" cy="1594103"/>
            </a:xfrm>
          </p:grpSpPr>
          <p:pic>
            <p:nvPicPr>
              <p:cNvPr id="34" name="object 41">
                <a:extLst>
                  <a:ext uri="{FF2B5EF4-FFF2-40B4-BE49-F238E27FC236}">
                    <a16:creationId xmlns:a16="http://schemas.microsoft.com/office/drawing/2014/main" id="{E72B0FCD-1899-CFEC-F12E-9E27A7EA0E15}"/>
                  </a:ext>
                </a:extLst>
              </p:cNvPr>
              <p:cNvPicPr/>
              <p:nvPr/>
            </p:nvPicPr>
            <p:blipFill>
              <a:blip r:embed="rId22" cstate="print"/>
              <a:stretch>
                <a:fillRect/>
              </a:stretch>
            </p:blipFill>
            <p:spPr>
              <a:xfrm>
                <a:off x="3346413" y="5870787"/>
                <a:ext cx="1085088" cy="679703"/>
              </a:xfrm>
              <a:prstGeom prst="rect">
                <a:avLst/>
              </a:prstGeom>
            </p:spPr>
          </p:pic>
          <p:pic>
            <p:nvPicPr>
              <p:cNvPr id="35" name="object 42">
                <a:extLst>
                  <a:ext uri="{FF2B5EF4-FFF2-40B4-BE49-F238E27FC236}">
                    <a16:creationId xmlns:a16="http://schemas.microsoft.com/office/drawing/2014/main" id="{CB6DA10F-CBF9-1799-FF76-3B9D99DF4A4C}"/>
                  </a:ext>
                </a:extLst>
              </p:cNvPr>
              <p:cNvPicPr/>
              <p:nvPr/>
            </p:nvPicPr>
            <p:blipFill>
              <a:blip r:embed="rId23" cstate="print"/>
              <a:stretch>
                <a:fillRect/>
              </a:stretch>
            </p:blipFill>
            <p:spPr>
              <a:xfrm>
                <a:off x="2478180" y="6046048"/>
                <a:ext cx="633087" cy="301751"/>
              </a:xfrm>
              <a:prstGeom prst="rect">
                <a:avLst/>
              </a:prstGeom>
            </p:spPr>
          </p:pic>
          <p:pic>
            <p:nvPicPr>
              <p:cNvPr id="36" name="object 43">
                <a:extLst>
                  <a:ext uri="{FF2B5EF4-FFF2-40B4-BE49-F238E27FC236}">
                    <a16:creationId xmlns:a16="http://schemas.microsoft.com/office/drawing/2014/main" id="{17242381-A24F-1D39-9995-EBA2E93C99A1}"/>
                  </a:ext>
                </a:extLst>
              </p:cNvPr>
              <p:cNvPicPr/>
              <p:nvPr/>
            </p:nvPicPr>
            <p:blipFill>
              <a:blip r:embed="rId24" cstate="print"/>
              <a:stretch>
                <a:fillRect/>
              </a:stretch>
            </p:blipFill>
            <p:spPr>
              <a:xfrm>
                <a:off x="648932" y="5413587"/>
                <a:ext cx="1595627" cy="1594103"/>
              </a:xfrm>
              <a:prstGeom prst="rect">
                <a:avLst/>
              </a:prstGeom>
            </p:spPr>
          </p:pic>
          <p:pic>
            <p:nvPicPr>
              <p:cNvPr id="37" name="object 44">
                <a:extLst>
                  <a:ext uri="{FF2B5EF4-FFF2-40B4-BE49-F238E27FC236}">
                    <a16:creationId xmlns:a16="http://schemas.microsoft.com/office/drawing/2014/main" id="{FEB4BED5-D192-1EA0-27D7-A2E79487B553}"/>
                  </a:ext>
                </a:extLst>
              </p:cNvPr>
              <p:cNvPicPr/>
              <p:nvPr/>
            </p:nvPicPr>
            <p:blipFill>
              <a:blip r:embed="rId25" cstate="print"/>
              <a:stretch>
                <a:fillRect/>
              </a:stretch>
            </p:blipFill>
            <p:spPr>
              <a:xfrm>
                <a:off x="4765455" y="6078422"/>
                <a:ext cx="1104503" cy="296562"/>
              </a:xfrm>
              <a:prstGeom prst="rect">
                <a:avLst/>
              </a:prstGeom>
            </p:spPr>
          </p:pic>
        </p:grpSp>
        <p:grpSp>
          <p:nvGrpSpPr>
            <p:cNvPr id="25" name="Group 24">
              <a:extLst>
                <a:ext uri="{FF2B5EF4-FFF2-40B4-BE49-F238E27FC236}">
                  <a16:creationId xmlns:a16="http://schemas.microsoft.com/office/drawing/2014/main" id="{F855628E-B5CB-3A5F-C925-6AE8C192BF04}"/>
                </a:ext>
              </a:extLst>
            </p:cNvPr>
            <p:cNvGrpSpPr/>
            <p:nvPr/>
          </p:nvGrpSpPr>
          <p:grpSpPr>
            <a:xfrm>
              <a:off x="6679571" y="5918806"/>
              <a:ext cx="5314928" cy="461696"/>
              <a:chOff x="6679571" y="5918806"/>
              <a:chExt cx="5314928" cy="461696"/>
            </a:xfrm>
          </p:grpSpPr>
          <p:pic>
            <p:nvPicPr>
              <p:cNvPr id="45" name="object 34">
                <a:extLst>
                  <a:ext uri="{FF2B5EF4-FFF2-40B4-BE49-F238E27FC236}">
                    <a16:creationId xmlns:a16="http://schemas.microsoft.com/office/drawing/2014/main" id="{8FAD859A-326C-1EEA-722D-681E5A4018FD}"/>
                  </a:ext>
                </a:extLst>
              </p:cNvPr>
              <p:cNvPicPr/>
              <p:nvPr/>
            </p:nvPicPr>
            <p:blipFill>
              <a:blip r:embed="rId26" cstate="print"/>
              <a:stretch>
                <a:fillRect/>
              </a:stretch>
            </p:blipFill>
            <p:spPr>
              <a:xfrm>
                <a:off x="6679571" y="5918806"/>
                <a:ext cx="1007363" cy="173735"/>
              </a:xfrm>
              <a:prstGeom prst="rect">
                <a:avLst/>
              </a:prstGeom>
            </p:spPr>
          </p:pic>
          <p:pic>
            <p:nvPicPr>
              <p:cNvPr id="46" name="object 35">
                <a:extLst>
                  <a:ext uri="{FF2B5EF4-FFF2-40B4-BE49-F238E27FC236}">
                    <a16:creationId xmlns:a16="http://schemas.microsoft.com/office/drawing/2014/main" id="{0430C8C8-659C-D039-B2ED-EF7758E1231C}"/>
                  </a:ext>
                </a:extLst>
              </p:cNvPr>
              <p:cNvPicPr/>
              <p:nvPr/>
            </p:nvPicPr>
            <p:blipFill>
              <a:blip r:embed="rId27" cstate="print"/>
              <a:stretch>
                <a:fillRect/>
              </a:stretch>
            </p:blipFill>
            <p:spPr>
              <a:xfrm>
                <a:off x="6758717" y="6165809"/>
                <a:ext cx="1004537" cy="214693"/>
              </a:xfrm>
              <a:prstGeom prst="rect">
                <a:avLst/>
              </a:prstGeom>
            </p:spPr>
          </p:pic>
          <p:pic>
            <p:nvPicPr>
              <p:cNvPr id="47" name="object 36">
                <a:extLst>
                  <a:ext uri="{FF2B5EF4-FFF2-40B4-BE49-F238E27FC236}">
                    <a16:creationId xmlns:a16="http://schemas.microsoft.com/office/drawing/2014/main" id="{C11C9A5F-7C51-994A-5114-3B5C230B0A18}"/>
                  </a:ext>
                </a:extLst>
              </p:cNvPr>
              <p:cNvPicPr/>
              <p:nvPr/>
            </p:nvPicPr>
            <p:blipFill>
              <a:blip r:embed="rId28" cstate="print"/>
              <a:stretch>
                <a:fillRect/>
              </a:stretch>
            </p:blipFill>
            <p:spPr>
              <a:xfrm>
                <a:off x="8064887" y="5967574"/>
                <a:ext cx="696468" cy="365760"/>
              </a:xfrm>
              <a:prstGeom prst="rect">
                <a:avLst/>
              </a:prstGeom>
            </p:spPr>
          </p:pic>
          <p:pic>
            <p:nvPicPr>
              <p:cNvPr id="49" name="object 30">
                <a:extLst>
                  <a:ext uri="{FF2B5EF4-FFF2-40B4-BE49-F238E27FC236}">
                    <a16:creationId xmlns:a16="http://schemas.microsoft.com/office/drawing/2014/main" id="{02214A27-6D78-3D5E-013F-A932754FA247}"/>
                  </a:ext>
                </a:extLst>
              </p:cNvPr>
              <p:cNvPicPr/>
              <p:nvPr/>
            </p:nvPicPr>
            <p:blipFill>
              <a:blip r:embed="rId23" cstate="print"/>
              <a:stretch>
                <a:fillRect/>
              </a:stretch>
            </p:blipFill>
            <p:spPr>
              <a:xfrm>
                <a:off x="9303042" y="6010916"/>
                <a:ext cx="633087" cy="301752"/>
              </a:xfrm>
              <a:prstGeom prst="rect">
                <a:avLst/>
              </a:prstGeom>
            </p:spPr>
          </p:pic>
          <p:pic>
            <p:nvPicPr>
              <p:cNvPr id="50" name="object 31">
                <a:extLst>
                  <a:ext uri="{FF2B5EF4-FFF2-40B4-BE49-F238E27FC236}">
                    <a16:creationId xmlns:a16="http://schemas.microsoft.com/office/drawing/2014/main" id="{976FC927-A9EB-C7C6-A1DE-60D19DA3951D}"/>
                  </a:ext>
                </a:extLst>
              </p:cNvPr>
              <p:cNvPicPr/>
              <p:nvPr/>
            </p:nvPicPr>
            <p:blipFill>
              <a:blip r:embed="rId29" cstate="print"/>
              <a:stretch>
                <a:fillRect/>
              </a:stretch>
            </p:blipFill>
            <p:spPr>
              <a:xfrm>
                <a:off x="10012731" y="5967574"/>
                <a:ext cx="1087199" cy="345948"/>
              </a:xfrm>
              <a:prstGeom prst="rect">
                <a:avLst/>
              </a:prstGeom>
            </p:spPr>
          </p:pic>
          <p:pic>
            <p:nvPicPr>
              <p:cNvPr id="51" name="object 32">
                <a:extLst>
                  <a:ext uri="{FF2B5EF4-FFF2-40B4-BE49-F238E27FC236}">
                    <a16:creationId xmlns:a16="http://schemas.microsoft.com/office/drawing/2014/main" id="{1E2F91A4-D95E-0D51-F18C-E44B5A42A9AA}"/>
                  </a:ext>
                </a:extLst>
              </p:cNvPr>
              <p:cNvPicPr/>
              <p:nvPr/>
            </p:nvPicPr>
            <p:blipFill>
              <a:blip r:embed="rId30" cstate="print"/>
              <a:stretch>
                <a:fillRect/>
              </a:stretch>
            </p:blipFill>
            <p:spPr>
              <a:xfrm>
                <a:off x="11193443" y="5982936"/>
                <a:ext cx="801056" cy="393862"/>
              </a:xfrm>
              <a:prstGeom prst="rect">
                <a:avLst/>
              </a:prstGeom>
            </p:spPr>
          </p:pic>
        </p:grpSp>
      </p:grpSp>
      <p:grpSp>
        <p:nvGrpSpPr>
          <p:cNvPr id="61" name="Group 60">
            <a:extLst>
              <a:ext uri="{FF2B5EF4-FFF2-40B4-BE49-F238E27FC236}">
                <a16:creationId xmlns:a16="http://schemas.microsoft.com/office/drawing/2014/main" id="{2A759535-E00C-F073-B0BB-CDF3AD893DEE}"/>
              </a:ext>
            </a:extLst>
          </p:cNvPr>
          <p:cNvGrpSpPr/>
          <p:nvPr/>
        </p:nvGrpSpPr>
        <p:grpSpPr>
          <a:xfrm>
            <a:off x="6891841" y="1895292"/>
            <a:ext cx="5046487" cy="1221486"/>
            <a:chOff x="6891841" y="1895292"/>
            <a:chExt cx="5046487" cy="1221486"/>
          </a:xfrm>
        </p:grpSpPr>
        <p:pic>
          <p:nvPicPr>
            <p:cNvPr id="16" name="object 19">
              <a:extLst>
                <a:ext uri="{FF2B5EF4-FFF2-40B4-BE49-F238E27FC236}">
                  <a16:creationId xmlns:a16="http://schemas.microsoft.com/office/drawing/2014/main" id="{D3C6F3BB-4083-80A1-6F21-C97E304A0DBF}"/>
                </a:ext>
              </a:extLst>
            </p:cNvPr>
            <p:cNvPicPr/>
            <p:nvPr/>
          </p:nvPicPr>
          <p:blipFill>
            <a:blip r:embed="rId31" cstate="print"/>
            <a:stretch>
              <a:fillRect/>
            </a:stretch>
          </p:blipFill>
          <p:spPr>
            <a:xfrm>
              <a:off x="9018010" y="1964079"/>
              <a:ext cx="806196" cy="266700"/>
            </a:xfrm>
            <a:prstGeom prst="rect">
              <a:avLst/>
            </a:prstGeom>
          </p:spPr>
        </p:pic>
        <p:pic>
          <p:nvPicPr>
            <p:cNvPr id="17" name="object 20">
              <a:extLst>
                <a:ext uri="{FF2B5EF4-FFF2-40B4-BE49-F238E27FC236}">
                  <a16:creationId xmlns:a16="http://schemas.microsoft.com/office/drawing/2014/main" id="{8CF1CC08-6976-17CC-DB93-0AE705F7A30F}"/>
                </a:ext>
              </a:extLst>
            </p:cNvPr>
            <p:cNvPicPr/>
            <p:nvPr/>
          </p:nvPicPr>
          <p:blipFill>
            <a:blip r:embed="rId32" cstate="print"/>
            <a:stretch>
              <a:fillRect/>
            </a:stretch>
          </p:blipFill>
          <p:spPr>
            <a:xfrm>
              <a:off x="6894455" y="2004301"/>
              <a:ext cx="929542" cy="206428"/>
            </a:xfrm>
            <a:prstGeom prst="rect">
              <a:avLst/>
            </a:prstGeom>
          </p:spPr>
        </p:pic>
        <p:pic>
          <p:nvPicPr>
            <p:cNvPr id="18" name="object 21">
              <a:extLst>
                <a:ext uri="{FF2B5EF4-FFF2-40B4-BE49-F238E27FC236}">
                  <a16:creationId xmlns:a16="http://schemas.microsoft.com/office/drawing/2014/main" id="{874E4A14-A4F7-65A2-759F-E0BE219F3D02}"/>
                </a:ext>
              </a:extLst>
            </p:cNvPr>
            <p:cNvPicPr/>
            <p:nvPr/>
          </p:nvPicPr>
          <p:blipFill>
            <a:blip r:embed="rId33" cstate="print"/>
            <a:stretch>
              <a:fillRect/>
            </a:stretch>
          </p:blipFill>
          <p:spPr>
            <a:xfrm>
              <a:off x="8141087" y="1905560"/>
              <a:ext cx="725424" cy="414527"/>
            </a:xfrm>
            <a:prstGeom prst="rect">
              <a:avLst/>
            </a:prstGeom>
          </p:spPr>
        </p:pic>
        <p:pic>
          <p:nvPicPr>
            <p:cNvPr id="21" name="object 24">
              <a:extLst>
                <a:ext uri="{FF2B5EF4-FFF2-40B4-BE49-F238E27FC236}">
                  <a16:creationId xmlns:a16="http://schemas.microsoft.com/office/drawing/2014/main" id="{3CE1D9D9-0F2C-5053-4090-B62C152F54E4}"/>
                </a:ext>
              </a:extLst>
            </p:cNvPr>
            <p:cNvPicPr/>
            <p:nvPr/>
          </p:nvPicPr>
          <p:blipFill>
            <a:blip r:embed="rId34" cstate="print"/>
            <a:stretch>
              <a:fillRect/>
            </a:stretch>
          </p:blipFill>
          <p:spPr>
            <a:xfrm>
              <a:off x="8799632" y="2615807"/>
              <a:ext cx="1062228" cy="269592"/>
            </a:xfrm>
            <a:prstGeom prst="rect">
              <a:avLst/>
            </a:prstGeom>
          </p:spPr>
        </p:pic>
        <p:pic>
          <p:nvPicPr>
            <p:cNvPr id="22" name="object 38">
              <a:extLst>
                <a:ext uri="{FF2B5EF4-FFF2-40B4-BE49-F238E27FC236}">
                  <a16:creationId xmlns:a16="http://schemas.microsoft.com/office/drawing/2014/main" id="{35F29A51-DAE3-9418-2517-C3A691051AEE}"/>
                </a:ext>
              </a:extLst>
            </p:cNvPr>
            <p:cNvPicPr/>
            <p:nvPr/>
          </p:nvPicPr>
          <p:blipFill>
            <a:blip r:embed="rId35" cstate="print"/>
            <a:stretch>
              <a:fillRect/>
            </a:stretch>
          </p:blipFill>
          <p:spPr>
            <a:xfrm>
              <a:off x="10023179" y="1935369"/>
              <a:ext cx="993430" cy="321470"/>
            </a:xfrm>
            <a:prstGeom prst="rect">
              <a:avLst/>
            </a:prstGeom>
          </p:spPr>
        </p:pic>
        <p:pic>
          <p:nvPicPr>
            <p:cNvPr id="23" name="object 39">
              <a:extLst>
                <a:ext uri="{FF2B5EF4-FFF2-40B4-BE49-F238E27FC236}">
                  <a16:creationId xmlns:a16="http://schemas.microsoft.com/office/drawing/2014/main" id="{962E8FD4-8A08-0E0F-4E10-ABCBCB840139}"/>
                </a:ext>
              </a:extLst>
            </p:cNvPr>
            <p:cNvPicPr/>
            <p:nvPr/>
          </p:nvPicPr>
          <p:blipFill>
            <a:blip r:embed="rId36" cstate="print"/>
            <a:stretch>
              <a:fillRect/>
            </a:stretch>
          </p:blipFill>
          <p:spPr>
            <a:xfrm>
              <a:off x="9988439" y="2561415"/>
              <a:ext cx="725424" cy="443484"/>
            </a:xfrm>
            <a:prstGeom prst="rect">
              <a:avLst/>
            </a:prstGeom>
          </p:spPr>
        </p:pic>
        <p:pic>
          <p:nvPicPr>
            <p:cNvPr id="24" name="Picture 23">
              <a:extLst>
                <a:ext uri="{FF2B5EF4-FFF2-40B4-BE49-F238E27FC236}">
                  <a16:creationId xmlns:a16="http://schemas.microsoft.com/office/drawing/2014/main" id="{09740979-FF5C-3927-8B4C-874119874E65}"/>
                </a:ext>
              </a:extLst>
            </p:cNvPr>
            <p:cNvPicPr>
              <a:picLocks noChangeAspect="1"/>
            </p:cNvPicPr>
            <p:nvPr/>
          </p:nvPicPr>
          <p:blipFill>
            <a:blip r:embed="rId37"/>
            <a:stretch>
              <a:fillRect/>
            </a:stretch>
          </p:blipFill>
          <p:spPr>
            <a:xfrm>
              <a:off x="11165516" y="1895292"/>
              <a:ext cx="725424" cy="347908"/>
            </a:xfrm>
            <a:prstGeom prst="rect">
              <a:avLst/>
            </a:prstGeom>
          </p:spPr>
        </p:pic>
        <p:pic>
          <p:nvPicPr>
            <p:cNvPr id="1026" name="Picture 2" descr="Shardul Amarchand Mangaldas &amp; Co ...">
              <a:extLst>
                <a:ext uri="{FF2B5EF4-FFF2-40B4-BE49-F238E27FC236}">
                  <a16:creationId xmlns:a16="http://schemas.microsoft.com/office/drawing/2014/main" id="{2BDBABC9-7833-739C-C7B3-7368A156B512}"/>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833918" y="2580000"/>
              <a:ext cx="1104410" cy="4187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logo for a law firm&#10;&#10;AI-generated content may be incorrect.">
              <a:extLst>
                <a:ext uri="{FF2B5EF4-FFF2-40B4-BE49-F238E27FC236}">
                  <a16:creationId xmlns:a16="http://schemas.microsoft.com/office/drawing/2014/main" id="{D940AD2F-FFF4-C2EE-26C2-C7DD001E445C}"/>
                </a:ext>
              </a:extLst>
            </p:cNvPr>
            <p:cNvPicPr>
              <a:picLocks noChangeAspect="1"/>
            </p:cNvPicPr>
            <p:nvPr/>
          </p:nvPicPr>
          <p:blipFill>
            <a:blip r:embed="rId39"/>
            <a:stretch>
              <a:fillRect/>
            </a:stretch>
          </p:blipFill>
          <p:spPr>
            <a:xfrm>
              <a:off x="7820949" y="2494036"/>
              <a:ext cx="879747" cy="622742"/>
            </a:xfrm>
            <a:prstGeom prst="rect">
              <a:avLst/>
            </a:prstGeom>
          </p:spPr>
        </p:pic>
        <p:pic>
          <p:nvPicPr>
            <p:cNvPr id="1028" name="Picture 4" descr="Cyril Amarchand Mangaldas &gt; Mumbai ...">
              <a:extLst>
                <a:ext uri="{FF2B5EF4-FFF2-40B4-BE49-F238E27FC236}">
                  <a16:creationId xmlns:a16="http://schemas.microsoft.com/office/drawing/2014/main" id="{55E999CA-B5A7-C37C-623B-79923D629779}"/>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19985" t="25314" r="19518" b="19947"/>
            <a:stretch>
              <a:fillRect/>
            </a:stretch>
          </p:blipFill>
          <p:spPr bwMode="auto">
            <a:xfrm>
              <a:off x="6891841" y="2606546"/>
              <a:ext cx="809053" cy="48713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1F58DFBF-EA60-1EB4-ADE2-2DA500DAD711}"/>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2" name="TextBox 1">
            <a:extLst>
              <a:ext uri="{FF2B5EF4-FFF2-40B4-BE49-F238E27FC236}">
                <a16:creationId xmlns:a16="http://schemas.microsoft.com/office/drawing/2014/main" id="{F87C0DB2-3F46-70CF-D976-644E99B06110}"/>
              </a:ext>
            </a:extLst>
          </p:cNvPr>
          <p:cNvSpPr txBox="1"/>
          <p:nvPr/>
        </p:nvSpPr>
        <p:spPr>
          <a:xfrm>
            <a:off x="174722" y="83755"/>
            <a:ext cx="102166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fornian FB" panose="0207040306080B030204" pitchFamily="18" charset="0"/>
              </a:rPr>
              <a:t>Key Intermediaries Involved </a:t>
            </a:r>
            <a:endParaRPr kumimoji="0" lang="en-IN" sz="3200" b="1" i="0" u="none" strike="noStrike" kern="1200" cap="none" spc="0" normalizeH="0" baseline="0" noProof="0" dirty="0">
              <a:ln>
                <a:noFill/>
              </a:ln>
              <a:effectLst/>
              <a:uLnTx/>
              <a:uFillTx/>
              <a:latin typeface="Californian FB" panose="0207040306080B030204" pitchFamily="18" charset="0"/>
            </a:endParaRPr>
          </a:p>
        </p:txBody>
      </p:sp>
      <p:grpSp>
        <p:nvGrpSpPr>
          <p:cNvPr id="3" name="Group 2">
            <a:extLst>
              <a:ext uri="{FF2B5EF4-FFF2-40B4-BE49-F238E27FC236}">
                <a16:creationId xmlns:a16="http://schemas.microsoft.com/office/drawing/2014/main" id="{8C380FCB-0749-36A2-0928-AAC194CC02A0}"/>
              </a:ext>
            </a:extLst>
          </p:cNvPr>
          <p:cNvGrpSpPr/>
          <p:nvPr/>
        </p:nvGrpSpPr>
        <p:grpSpPr>
          <a:xfrm>
            <a:off x="391272" y="6147623"/>
            <a:ext cx="11521440" cy="288147"/>
            <a:chOff x="323088" y="6312624"/>
            <a:chExt cx="11521440" cy="288147"/>
          </a:xfrm>
          <a:effectLst>
            <a:outerShdw blurRad="50800" dist="38100" dir="8100000" algn="tr" rotWithShape="0">
              <a:prstClr val="black">
                <a:alpha val="40000"/>
              </a:prstClr>
            </a:outerShdw>
          </a:effectLst>
        </p:grpSpPr>
        <p:sp>
          <p:nvSpPr>
            <p:cNvPr id="19" name="object 5">
              <a:extLst>
                <a:ext uri="{FF2B5EF4-FFF2-40B4-BE49-F238E27FC236}">
                  <a16:creationId xmlns:a16="http://schemas.microsoft.com/office/drawing/2014/main" id="{54064DB3-EC5E-4DA5-2DE1-859BA4D7222A}"/>
                </a:ext>
              </a:extLst>
            </p:cNvPr>
            <p:cNvSpPr/>
            <p:nvPr/>
          </p:nvSpPr>
          <p:spPr>
            <a:xfrm>
              <a:off x="323088" y="6315597"/>
              <a:ext cx="11521440" cy="282960"/>
            </a:xfrm>
            <a:custGeom>
              <a:avLst/>
              <a:gdLst/>
              <a:ahLst/>
              <a:cxnLst/>
              <a:rect l="l" t="t" r="r" b="b"/>
              <a:pathLst>
                <a:path w="11521440" h="318770">
                  <a:moveTo>
                    <a:pt x="11481435" y="0"/>
                  </a:moveTo>
                  <a:lnTo>
                    <a:pt x="39941" y="0"/>
                  </a:lnTo>
                  <a:lnTo>
                    <a:pt x="24394" y="3138"/>
                  </a:lnTo>
                  <a:lnTo>
                    <a:pt x="11698" y="11698"/>
                  </a:lnTo>
                  <a:lnTo>
                    <a:pt x="3138" y="24394"/>
                  </a:lnTo>
                  <a:lnTo>
                    <a:pt x="0" y="39941"/>
                  </a:lnTo>
                  <a:lnTo>
                    <a:pt x="0" y="278574"/>
                  </a:lnTo>
                  <a:lnTo>
                    <a:pt x="3138" y="294121"/>
                  </a:lnTo>
                  <a:lnTo>
                    <a:pt x="11698" y="306817"/>
                  </a:lnTo>
                  <a:lnTo>
                    <a:pt x="24394" y="315377"/>
                  </a:lnTo>
                  <a:lnTo>
                    <a:pt x="39941" y="318515"/>
                  </a:lnTo>
                  <a:lnTo>
                    <a:pt x="11481435" y="318515"/>
                  </a:lnTo>
                  <a:lnTo>
                    <a:pt x="11497008" y="315377"/>
                  </a:lnTo>
                  <a:lnTo>
                    <a:pt x="11509724" y="306817"/>
                  </a:lnTo>
                  <a:lnTo>
                    <a:pt x="11518296" y="294121"/>
                  </a:lnTo>
                  <a:lnTo>
                    <a:pt x="11521440" y="278574"/>
                  </a:lnTo>
                  <a:lnTo>
                    <a:pt x="11521440" y="39941"/>
                  </a:lnTo>
                  <a:lnTo>
                    <a:pt x="11518296" y="24394"/>
                  </a:lnTo>
                  <a:lnTo>
                    <a:pt x="11509724" y="11698"/>
                  </a:lnTo>
                  <a:lnTo>
                    <a:pt x="11497008" y="3138"/>
                  </a:lnTo>
                  <a:lnTo>
                    <a:pt x="11481435" y="0"/>
                  </a:lnTo>
                  <a:close/>
                </a:path>
              </a:pathLst>
            </a:custGeom>
            <a:solidFill>
              <a:srgbClr val="0020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30" name="object 6">
              <a:extLst>
                <a:ext uri="{FF2B5EF4-FFF2-40B4-BE49-F238E27FC236}">
                  <a16:creationId xmlns:a16="http://schemas.microsoft.com/office/drawing/2014/main" id="{84917A1D-C7DB-1C8F-EAB2-3B776F9D5DCB}"/>
                </a:ext>
              </a:extLst>
            </p:cNvPr>
            <p:cNvSpPr txBox="1"/>
            <p:nvPr/>
          </p:nvSpPr>
          <p:spPr>
            <a:xfrm>
              <a:off x="460248" y="6312624"/>
              <a:ext cx="11247120" cy="288147"/>
            </a:xfrm>
            <a:prstGeom prst="rect">
              <a:avLst/>
            </a:prstGeom>
            <a:solidFill>
              <a:srgbClr val="E7E6E6"/>
            </a:solidFill>
            <a:ln>
              <a:noFill/>
            </a:ln>
          </p:spPr>
          <p:txBody>
            <a:bodyPr vert="horz" wrap="square" lIns="0" tIns="36000" rIns="0" bIns="36000" rtlCol="0" anchor="ctr" anchorCtr="0">
              <a:spAutoFit/>
            </a:bodyPr>
            <a:lstStyle/>
            <a:p>
              <a:pPr algn="ctr">
                <a:spcBef>
                  <a:spcPts val="795"/>
                </a:spcBef>
                <a:defRPr/>
              </a:pPr>
              <a:r>
                <a:rPr lang="en-US" sz="1400" b="1" i="1" dirty="0">
                  <a:latin typeface="Aptos" panose="020B0004020202020204" pitchFamily="34" charset="0"/>
                </a:rPr>
                <a:t>Assist in selecting intermediaries with proven sector expertise and IPO track record for seamless execution and regulatory compliance</a:t>
              </a:r>
            </a:p>
          </p:txBody>
        </p:sp>
      </p:grpSp>
      <p:pic>
        <p:nvPicPr>
          <p:cNvPr id="58" name="Picture 57">
            <a:extLst>
              <a:ext uri="{FF2B5EF4-FFF2-40B4-BE49-F238E27FC236}">
                <a16:creationId xmlns:a16="http://schemas.microsoft.com/office/drawing/2014/main" id="{6E6A2D05-C3DD-1C85-0588-44ECA738AA65}"/>
              </a:ext>
            </a:extLst>
          </p:cNvPr>
          <p:cNvPicPr>
            <a:picLocks noChangeAspect="1"/>
          </p:cNvPicPr>
          <p:nvPr/>
        </p:nvPicPr>
        <p:blipFill>
          <a:blip r:embed="rId41">
            <a:extLst>
              <a:ext uri="{28A0092B-C50C-407E-A947-70E740481C1C}">
                <a14:useLocalDpi xmlns:a14="http://schemas.microsoft.com/office/drawing/2010/main" val="0"/>
              </a:ext>
            </a:extLst>
          </a:blip>
          <a:srcRect t="35590" b="34909"/>
          <a:stretch>
            <a:fillRect/>
          </a:stretch>
        </p:blipFill>
        <p:spPr>
          <a:xfrm>
            <a:off x="562662" y="2085635"/>
            <a:ext cx="848064" cy="250187"/>
          </a:xfrm>
          <a:prstGeom prst="rect">
            <a:avLst/>
          </a:prstGeom>
        </p:spPr>
      </p:pic>
    </p:spTree>
    <p:extLst>
      <p:ext uri="{BB962C8B-B14F-4D97-AF65-F5344CB8AC3E}">
        <p14:creationId xmlns:p14="http://schemas.microsoft.com/office/powerpoint/2010/main" val="423033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8AF5F9-07BD-BBC2-73DF-206B6DD82FC8}"/>
              </a:ext>
            </a:extLst>
          </p:cNvPr>
          <p:cNvSpPr/>
          <p:nvPr/>
        </p:nvSpPr>
        <p:spPr>
          <a:xfrm>
            <a:off x="138257" y="3944184"/>
            <a:ext cx="10336276" cy="13914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Arrow Connector 9">
            <a:extLst>
              <a:ext uri="{FF2B5EF4-FFF2-40B4-BE49-F238E27FC236}">
                <a16:creationId xmlns:a16="http://schemas.microsoft.com/office/drawing/2014/main" id="{66D36651-4B5B-D864-1483-CB738D488F62}"/>
              </a:ext>
            </a:extLst>
          </p:cNvPr>
          <p:cNvCxnSpPr>
            <a:cxnSpLocks/>
          </p:cNvCxnSpPr>
          <p:nvPr/>
        </p:nvCxnSpPr>
        <p:spPr>
          <a:xfrm>
            <a:off x="1802193" y="3067012"/>
            <a:ext cx="0" cy="6397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85C66BA-7863-8EEC-C2FB-3B140ABFCC1B}"/>
              </a:ext>
            </a:extLst>
          </p:cNvPr>
          <p:cNvSpPr txBox="1"/>
          <p:nvPr/>
        </p:nvSpPr>
        <p:spPr>
          <a:xfrm>
            <a:off x="44012" y="863589"/>
            <a:ext cx="5962661"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Pre-Roadshow (Weeks/Months Before)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Finalize equity story, growth narrative, and consistent investor messaging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Prepare management through mock sessions &amp; structured investor Q&amp;A</a:t>
            </a:r>
            <a:endParaRPr lang="en-US" sz="1400" dirty="0">
              <a:solidFill>
                <a:prstClr val="black"/>
              </a:solidFill>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ptos" panose="02110004020202020204"/>
                <a:ea typeface="+mn-ea"/>
                <a:cs typeface="+mn-cs"/>
              </a:rPr>
              <a:t>Analyst Teach-in sessions, with the Sales &amp; Analyst Team of the BRLMs</a:t>
            </a:r>
            <a:endParaRPr lang="en-US" sz="1400" dirty="0">
              <a:latin typeface="Aptos" panose="021100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Aptos" panose="02110004020202020204"/>
                <a:ea typeface="+mn-ea"/>
                <a:cs typeface="+mn-cs"/>
              </a:rPr>
              <a:t>Plant Visits by the BRLM Analysts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Define priority investor segments and roadshow meeting strategy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Develop presentation materials aligned with institutional expectations</a:t>
            </a:r>
          </a:p>
        </p:txBody>
      </p:sp>
      <p:cxnSp>
        <p:nvCxnSpPr>
          <p:cNvPr id="22" name="Straight Arrow Connector 21">
            <a:extLst>
              <a:ext uri="{FF2B5EF4-FFF2-40B4-BE49-F238E27FC236}">
                <a16:creationId xmlns:a16="http://schemas.microsoft.com/office/drawing/2014/main" id="{0980F5EF-7D55-A72E-297D-40F7C40C44B9}"/>
              </a:ext>
            </a:extLst>
          </p:cNvPr>
          <p:cNvCxnSpPr>
            <a:cxnSpLocks/>
          </p:cNvCxnSpPr>
          <p:nvPr/>
        </p:nvCxnSpPr>
        <p:spPr>
          <a:xfrm>
            <a:off x="6096000" y="4336349"/>
            <a:ext cx="0" cy="3891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EDE5DC22-8F71-6FE1-153B-3129C1BACC3C}"/>
              </a:ext>
            </a:extLst>
          </p:cNvPr>
          <p:cNvSpPr/>
          <p:nvPr/>
        </p:nvSpPr>
        <p:spPr>
          <a:xfrm>
            <a:off x="8612373" y="3944184"/>
            <a:ext cx="3455802" cy="13914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1986D05A-5BD6-13D2-3572-834B872F3C96}"/>
              </a:ext>
            </a:extLst>
          </p:cNvPr>
          <p:cNvSpPr txBox="1"/>
          <p:nvPr/>
        </p:nvSpPr>
        <p:spPr>
          <a:xfrm>
            <a:off x="2622785" y="4840862"/>
            <a:ext cx="6946429"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The Roadshow (7-14 Days)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Aptos" panose="02110004020202020204"/>
              </a:rPr>
              <a:t>Identify a core management team to lead and drive investor meetings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Conduct structured meetings with targeted institutional and anchor investors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Communicate investment thesis, strategy, and long‑term growth outlook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Capture real‑time feedback on valuation, risks, and business fundamentals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Ensure message consistency across meetings and management interactions</a:t>
            </a:r>
          </a:p>
        </p:txBody>
      </p:sp>
      <p:sp>
        <p:nvSpPr>
          <p:cNvPr id="12" name="TextBox 11">
            <a:extLst>
              <a:ext uri="{FF2B5EF4-FFF2-40B4-BE49-F238E27FC236}">
                <a16:creationId xmlns:a16="http://schemas.microsoft.com/office/drawing/2014/main" id="{C7B858CA-8760-0A87-7206-F797F29F333B}"/>
              </a:ext>
            </a:extLst>
          </p:cNvPr>
          <p:cNvSpPr txBox="1"/>
          <p:nvPr/>
        </p:nvSpPr>
        <p:spPr>
          <a:xfrm>
            <a:off x="6155327" y="826981"/>
            <a:ext cx="5962659" cy="2246769"/>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rPr>
              <a:t>Post-Roadshow (Days to Weeks After)</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Consolidate and analyze investor feedback to assess demand quality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Support pricing decisions balancing investor inputs and issuer objectives</a:t>
            </a:r>
          </a:p>
          <a:p>
            <a:pPr marL="285750" lvl="0" indent="-285750">
              <a:buFont typeface="Wingdings" panose="05000000000000000000" pitchFamily="2" charset="2"/>
              <a:buChar char="§"/>
              <a:defRPr/>
            </a:pPr>
            <a:r>
              <a:rPr lang="en-US" sz="1400" dirty="0"/>
              <a:t>Conduct follow-up meetings with select key investors to firm up valuation and anchor demand.</a:t>
            </a:r>
          </a:p>
          <a:p>
            <a:pPr marL="285750" lvl="0" indent="-285750">
              <a:buFont typeface="Wingdings" panose="05000000000000000000" pitchFamily="2" charset="2"/>
              <a:buChar char="§"/>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Advise on allocation approach to strengthen long‑term shareholder base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Guide management through transition from marketing to listing phase</a:t>
            </a:r>
          </a:p>
        </p:txBody>
      </p:sp>
      <p:sp>
        <p:nvSpPr>
          <p:cNvPr id="17" name="Rectangle 16">
            <a:extLst>
              <a:ext uri="{FF2B5EF4-FFF2-40B4-BE49-F238E27FC236}">
                <a16:creationId xmlns:a16="http://schemas.microsoft.com/office/drawing/2014/main" id="{9B050482-22B7-8673-66CF-82F8B08E5473}"/>
              </a:ext>
            </a:extLst>
          </p:cNvPr>
          <p:cNvSpPr/>
          <p:nvPr/>
        </p:nvSpPr>
        <p:spPr>
          <a:xfrm>
            <a:off x="148655" y="0"/>
            <a:ext cx="12192000" cy="836933"/>
          </a:xfrm>
          <a:prstGeom prst="rect">
            <a:avLst/>
          </a:prstGeom>
          <a:noFill/>
          <a:ln w="12700" cap="flat" cmpd="sng" algn="ctr">
            <a:noFill/>
            <a:prstDash val="solid"/>
            <a:miter lim="800000"/>
          </a:ln>
          <a:effectLst/>
        </p:spPr>
        <p:txBody>
          <a:bodyPr rtlCol="0" anchor="ctr"/>
          <a:lstStyle/>
          <a:p>
            <a:pPr lvl="0">
              <a:defRPr/>
            </a:pPr>
            <a:r>
              <a:rPr lang="en-US" sz="3200" b="1" dirty="0">
                <a:solidFill>
                  <a:prstClr val="black"/>
                </a:solidFill>
                <a:latin typeface="Californian FB" panose="0207040306080B030204" pitchFamily="18" charset="0"/>
              </a:rPr>
              <a:t>Roadshow Framework and Key Activities</a:t>
            </a:r>
            <a:endParaRPr lang="en-IN" sz="3200" b="1" dirty="0">
              <a:solidFill>
                <a:prstClr val="black"/>
              </a:solidFill>
              <a:latin typeface="Californian FB" panose="0207040306080B030204" pitchFamily="18" charset="0"/>
            </a:endParaRPr>
          </a:p>
        </p:txBody>
      </p:sp>
      <p:sp>
        <p:nvSpPr>
          <p:cNvPr id="19" name="Slide Number Placeholder 1">
            <a:extLst>
              <a:ext uri="{FF2B5EF4-FFF2-40B4-BE49-F238E27FC236}">
                <a16:creationId xmlns:a16="http://schemas.microsoft.com/office/drawing/2014/main" id="{E592D01A-7E4C-482A-5F76-8E3A82E898E0}"/>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22</a:t>
            </a:fld>
            <a:endParaRPr lang="en-US" dirty="0">
              <a:latin typeface="Aptos" panose="020B0004020202020204" pitchFamily="34" charset="0"/>
            </a:endParaRPr>
          </a:p>
        </p:txBody>
      </p:sp>
      <p:sp>
        <p:nvSpPr>
          <p:cNvPr id="3" name="Rectangle 2">
            <a:extLst>
              <a:ext uri="{FF2B5EF4-FFF2-40B4-BE49-F238E27FC236}">
                <a16:creationId xmlns:a16="http://schemas.microsoft.com/office/drawing/2014/main" id="{3884A6EB-8367-ACA6-E7A8-11E06984A4C2}"/>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5" name="Rectangle 4">
            <a:extLst>
              <a:ext uri="{FF2B5EF4-FFF2-40B4-BE49-F238E27FC236}">
                <a16:creationId xmlns:a16="http://schemas.microsoft.com/office/drawing/2014/main" id="{844321D6-CF0F-BB96-F8CE-DC3B5DCAC663}"/>
              </a:ext>
            </a:extLst>
          </p:cNvPr>
          <p:cNvSpPr/>
          <p:nvPr/>
        </p:nvSpPr>
        <p:spPr>
          <a:xfrm>
            <a:off x="3621618" y="3942663"/>
            <a:ext cx="4990755" cy="13914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6" name="Group 5">
            <a:extLst>
              <a:ext uri="{FF2B5EF4-FFF2-40B4-BE49-F238E27FC236}">
                <a16:creationId xmlns:a16="http://schemas.microsoft.com/office/drawing/2014/main" id="{E0C148B5-FF21-708D-7A0E-B890CB25FDBC}"/>
              </a:ext>
            </a:extLst>
          </p:cNvPr>
          <p:cNvGrpSpPr/>
          <p:nvPr/>
        </p:nvGrpSpPr>
        <p:grpSpPr>
          <a:xfrm>
            <a:off x="3621618" y="4188558"/>
            <a:ext cx="4990755" cy="139142"/>
            <a:chOff x="4597399" y="4737099"/>
            <a:chExt cx="2222501" cy="469360"/>
          </a:xfrm>
        </p:grpSpPr>
        <p:cxnSp>
          <p:nvCxnSpPr>
            <p:cNvPr id="8" name="Straight Connector 7">
              <a:extLst>
                <a:ext uri="{FF2B5EF4-FFF2-40B4-BE49-F238E27FC236}">
                  <a16:creationId xmlns:a16="http://schemas.microsoft.com/office/drawing/2014/main" id="{A4472FA3-5DB8-4AA3-C8DB-5D02BC4315A5}"/>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38A50EA-3BF4-D765-C094-8E42C8CB8EB1}"/>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3B3C95B-70D3-D45E-59B1-0DF3F0D18F08}"/>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852C8E9F-F893-2425-8D8C-4E2B755E6330}"/>
              </a:ext>
            </a:extLst>
          </p:cNvPr>
          <p:cNvGrpSpPr/>
          <p:nvPr/>
        </p:nvGrpSpPr>
        <p:grpSpPr>
          <a:xfrm rot="10800000">
            <a:off x="148655" y="3727848"/>
            <a:ext cx="3455802" cy="139142"/>
            <a:chOff x="4597399" y="4737099"/>
            <a:chExt cx="2222501" cy="469360"/>
          </a:xfrm>
        </p:grpSpPr>
        <p:cxnSp>
          <p:nvCxnSpPr>
            <p:cNvPr id="16" name="Straight Connector 15">
              <a:extLst>
                <a:ext uri="{FF2B5EF4-FFF2-40B4-BE49-F238E27FC236}">
                  <a16:creationId xmlns:a16="http://schemas.microsoft.com/office/drawing/2014/main" id="{3A2EDF6E-3A50-954A-9411-5FE78EE7D549}"/>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A69FFC6-F242-19CC-D424-2F68400AB8DE}"/>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525085E-77DA-3768-B3B7-CE4918FD378B}"/>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1312197F-5BFA-1327-49E6-2C1EC1260CC7}"/>
              </a:ext>
            </a:extLst>
          </p:cNvPr>
          <p:cNvGrpSpPr/>
          <p:nvPr/>
        </p:nvGrpSpPr>
        <p:grpSpPr>
          <a:xfrm rot="10800000">
            <a:off x="8612373" y="3698290"/>
            <a:ext cx="3455802" cy="139142"/>
            <a:chOff x="4597399" y="4737099"/>
            <a:chExt cx="2222501" cy="469360"/>
          </a:xfrm>
        </p:grpSpPr>
        <p:cxnSp>
          <p:nvCxnSpPr>
            <p:cNvPr id="24" name="Straight Connector 23">
              <a:extLst>
                <a:ext uri="{FF2B5EF4-FFF2-40B4-BE49-F238E27FC236}">
                  <a16:creationId xmlns:a16="http://schemas.microsoft.com/office/drawing/2014/main" id="{9DE0D0B6-3DDB-4D91-4F11-B47672944AB3}"/>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B9D456D-4FE3-9124-08E0-4EFC67391827}"/>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DA2835D-610A-CCE0-7358-ACE026F3DE1E}"/>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AE9CB458-0AA9-A501-040F-0182F68AE021}"/>
              </a:ext>
            </a:extLst>
          </p:cNvPr>
          <p:cNvCxnSpPr>
            <a:cxnSpLocks/>
          </p:cNvCxnSpPr>
          <p:nvPr/>
        </p:nvCxnSpPr>
        <p:spPr>
          <a:xfrm>
            <a:off x="10285793" y="3058545"/>
            <a:ext cx="0" cy="6397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9" name="Graphic 28" descr="Badge 3 with solid fill">
            <a:extLst>
              <a:ext uri="{FF2B5EF4-FFF2-40B4-BE49-F238E27FC236}">
                <a16:creationId xmlns:a16="http://schemas.microsoft.com/office/drawing/2014/main" id="{2F2BD521-1040-23EA-F837-EDB0FA1FB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1154" y="800325"/>
            <a:ext cx="404006" cy="404006"/>
          </a:xfrm>
          <a:prstGeom prst="rect">
            <a:avLst/>
          </a:prstGeom>
        </p:spPr>
      </p:pic>
      <p:pic>
        <p:nvPicPr>
          <p:cNvPr id="31" name="Graphic 30" descr="Badge with solid fill">
            <a:extLst>
              <a:ext uri="{FF2B5EF4-FFF2-40B4-BE49-F238E27FC236}">
                <a16:creationId xmlns:a16="http://schemas.microsoft.com/office/drawing/2014/main" id="{B72181C8-32E0-1397-63B8-3D65F35754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7544" y="4811306"/>
            <a:ext cx="404006" cy="404006"/>
          </a:xfrm>
          <a:prstGeom prst="rect">
            <a:avLst/>
          </a:prstGeom>
        </p:spPr>
      </p:pic>
      <p:pic>
        <p:nvPicPr>
          <p:cNvPr id="33" name="Graphic 32" descr="Badge 1 with solid fill">
            <a:extLst>
              <a:ext uri="{FF2B5EF4-FFF2-40B4-BE49-F238E27FC236}">
                <a16:creationId xmlns:a16="http://schemas.microsoft.com/office/drawing/2014/main" id="{FB7A3890-A1B6-C8C2-53A5-C280DE72E5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950" y="836933"/>
            <a:ext cx="404006" cy="404006"/>
          </a:xfrm>
          <a:prstGeom prst="rect">
            <a:avLst/>
          </a:prstGeom>
        </p:spPr>
      </p:pic>
    </p:spTree>
    <p:extLst>
      <p:ext uri="{BB962C8B-B14F-4D97-AF65-F5344CB8AC3E}">
        <p14:creationId xmlns:p14="http://schemas.microsoft.com/office/powerpoint/2010/main" val="74841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560784B1-3D0A-459E-9B67-532F0A1780F7}"/>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3772" b="13772"/>
          <a:stretch>
            <a:fillRect/>
          </a:stretch>
        </p:blipFill>
        <p:spPr>
          <a:xfrm>
            <a:off x="8789" y="98174"/>
            <a:ext cx="12215697" cy="6635159"/>
          </a:xfrm>
        </p:spPr>
      </p:pic>
      <p:sp>
        <p:nvSpPr>
          <p:cNvPr id="9" name="Freeform 5">
            <a:extLst>
              <a:ext uri="{FF2B5EF4-FFF2-40B4-BE49-F238E27FC236}">
                <a16:creationId xmlns:a16="http://schemas.microsoft.com/office/drawing/2014/main" id="{B42A3FE6-B098-4355-AD0E-F716217CDCCD}"/>
              </a:ext>
            </a:extLst>
          </p:cNvPr>
          <p:cNvSpPr>
            <a:spLocks/>
          </p:cNvSpPr>
          <p:nvPr/>
        </p:nvSpPr>
        <p:spPr bwMode="auto">
          <a:xfrm>
            <a:off x="6116638" y="4155530"/>
            <a:ext cx="6097270" cy="2009775"/>
          </a:xfrm>
          <a:custGeom>
            <a:avLst/>
            <a:gdLst>
              <a:gd name="T0" fmla="*/ 3857 w 3857"/>
              <a:gd name="T1" fmla="*/ 0 h 1266"/>
              <a:gd name="T2" fmla="*/ 0 w 3857"/>
              <a:gd name="T3" fmla="*/ 878 h 1266"/>
              <a:gd name="T4" fmla="*/ 0 w 3857"/>
              <a:gd name="T5" fmla="*/ 1266 h 1266"/>
              <a:gd name="T6" fmla="*/ 3857 w 3857"/>
              <a:gd name="T7" fmla="*/ 386 h 1266"/>
              <a:gd name="T8" fmla="*/ 3857 w 3857"/>
              <a:gd name="T9" fmla="*/ 0 h 1266"/>
            </a:gdLst>
            <a:ahLst/>
            <a:cxnLst>
              <a:cxn ang="0">
                <a:pos x="T0" y="T1"/>
              </a:cxn>
              <a:cxn ang="0">
                <a:pos x="T2" y="T3"/>
              </a:cxn>
              <a:cxn ang="0">
                <a:pos x="T4" y="T5"/>
              </a:cxn>
              <a:cxn ang="0">
                <a:pos x="T6" y="T7"/>
              </a:cxn>
              <a:cxn ang="0">
                <a:pos x="T8" y="T9"/>
              </a:cxn>
            </a:cxnLst>
            <a:rect l="0" t="0" r="r" b="b"/>
            <a:pathLst>
              <a:path w="3857" h="1266">
                <a:moveTo>
                  <a:pt x="3857" y="0"/>
                </a:moveTo>
                <a:lnTo>
                  <a:pt x="0" y="878"/>
                </a:lnTo>
                <a:lnTo>
                  <a:pt x="0" y="1266"/>
                </a:lnTo>
                <a:lnTo>
                  <a:pt x="3857" y="386"/>
                </a:lnTo>
                <a:lnTo>
                  <a:pt x="385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4" name="Freeform 8">
            <a:extLst>
              <a:ext uri="{FF2B5EF4-FFF2-40B4-BE49-F238E27FC236}">
                <a16:creationId xmlns:a16="http://schemas.microsoft.com/office/drawing/2014/main" id="{945FF251-741E-4C19-9522-50019E597482}"/>
              </a:ext>
            </a:extLst>
          </p:cNvPr>
          <p:cNvSpPr>
            <a:spLocks/>
          </p:cNvSpPr>
          <p:nvPr/>
        </p:nvSpPr>
        <p:spPr bwMode="auto">
          <a:xfrm>
            <a:off x="-4762" y="260648"/>
            <a:ext cx="6199188" cy="2298700"/>
          </a:xfrm>
          <a:custGeom>
            <a:avLst/>
            <a:gdLst>
              <a:gd name="T0" fmla="*/ 3905 w 3905"/>
              <a:gd name="T1" fmla="*/ 0 h 1448"/>
              <a:gd name="T2" fmla="*/ 0 w 3905"/>
              <a:gd name="T3" fmla="*/ 869 h 1448"/>
              <a:gd name="T4" fmla="*/ 0 w 3905"/>
              <a:gd name="T5" fmla="*/ 1448 h 1448"/>
              <a:gd name="T6" fmla="*/ 3905 w 3905"/>
              <a:gd name="T7" fmla="*/ 576 h 1448"/>
              <a:gd name="T8" fmla="*/ 3905 w 3905"/>
              <a:gd name="T9" fmla="*/ 0 h 1448"/>
            </a:gdLst>
            <a:ahLst/>
            <a:cxnLst>
              <a:cxn ang="0">
                <a:pos x="T0" y="T1"/>
              </a:cxn>
              <a:cxn ang="0">
                <a:pos x="T2" y="T3"/>
              </a:cxn>
              <a:cxn ang="0">
                <a:pos x="T4" y="T5"/>
              </a:cxn>
              <a:cxn ang="0">
                <a:pos x="T6" y="T7"/>
              </a:cxn>
              <a:cxn ang="0">
                <a:pos x="T8" y="T9"/>
              </a:cxn>
            </a:cxnLst>
            <a:rect l="0" t="0" r="r" b="b"/>
            <a:pathLst>
              <a:path w="3905" h="1448">
                <a:moveTo>
                  <a:pt x="3905" y="0"/>
                </a:moveTo>
                <a:lnTo>
                  <a:pt x="0" y="869"/>
                </a:lnTo>
                <a:lnTo>
                  <a:pt x="0" y="1448"/>
                </a:lnTo>
                <a:lnTo>
                  <a:pt x="3905" y="576"/>
                </a:lnTo>
                <a:lnTo>
                  <a:pt x="3905"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6" name="Freeform 10">
            <a:extLst>
              <a:ext uri="{FF2B5EF4-FFF2-40B4-BE49-F238E27FC236}">
                <a16:creationId xmlns:a16="http://schemas.microsoft.com/office/drawing/2014/main" id="{B390857D-62C1-47CA-A67B-A29BB9961E61}"/>
              </a:ext>
            </a:extLst>
          </p:cNvPr>
          <p:cNvSpPr>
            <a:spLocks/>
          </p:cNvSpPr>
          <p:nvPr/>
        </p:nvSpPr>
        <p:spPr bwMode="auto">
          <a:xfrm>
            <a:off x="-4762" y="1103610"/>
            <a:ext cx="6220538" cy="1665288"/>
          </a:xfrm>
          <a:custGeom>
            <a:avLst/>
            <a:gdLst>
              <a:gd name="T0" fmla="*/ 0 w 3903"/>
              <a:gd name="T1" fmla="*/ 872 h 1049"/>
              <a:gd name="T2" fmla="*/ 0 w 3903"/>
              <a:gd name="T3" fmla="*/ 1049 h 1049"/>
              <a:gd name="T4" fmla="*/ 3903 w 3903"/>
              <a:gd name="T5" fmla="*/ 178 h 1049"/>
              <a:gd name="T6" fmla="*/ 3903 w 3903"/>
              <a:gd name="T7" fmla="*/ 0 h 1049"/>
              <a:gd name="T8" fmla="*/ 0 w 3903"/>
              <a:gd name="T9" fmla="*/ 872 h 1049"/>
            </a:gdLst>
            <a:ahLst/>
            <a:cxnLst>
              <a:cxn ang="0">
                <a:pos x="T0" y="T1"/>
              </a:cxn>
              <a:cxn ang="0">
                <a:pos x="T2" y="T3"/>
              </a:cxn>
              <a:cxn ang="0">
                <a:pos x="T4" y="T5"/>
              </a:cxn>
              <a:cxn ang="0">
                <a:pos x="T6" y="T7"/>
              </a:cxn>
              <a:cxn ang="0">
                <a:pos x="T8" y="T9"/>
              </a:cxn>
            </a:cxnLst>
            <a:rect l="0" t="0" r="r" b="b"/>
            <a:pathLst>
              <a:path w="3903" h="1049">
                <a:moveTo>
                  <a:pt x="0" y="872"/>
                </a:moveTo>
                <a:lnTo>
                  <a:pt x="0" y="1049"/>
                </a:lnTo>
                <a:lnTo>
                  <a:pt x="3903" y="178"/>
                </a:lnTo>
                <a:lnTo>
                  <a:pt x="3903" y="0"/>
                </a:lnTo>
                <a:lnTo>
                  <a:pt x="0" y="872"/>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5" name="Freeform 9">
            <a:extLst>
              <a:ext uri="{FF2B5EF4-FFF2-40B4-BE49-F238E27FC236}">
                <a16:creationId xmlns:a16="http://schemas.microsoft.com/office/drawing/2014/main" id="{99F48138-02DB-4037-8B58-1CFD66B25751}"/>
              </a:ext>
            </a:extLst>
          </p:cNvPr>
          <p:cNvSpPr>
            <a:spLocks/>
          </p:cNvSpPr>
          <p:nvPr/>
        </p:nvSpPr>
        <p:spPr bwMode="auto">
          <a:xfrm>
            <a:off x="6224589" y="265411"/>
            <a:ext cx="5965825" cy="1624013"/>
          </a:xfrm>
          <a:custGeom>
            <a:avLst/>
            <a:gdLst>
              <a:gd name="T0" fmla="*/ 0 w 3789"/>
              <a:gd name="T1" fmla="*/ 846 h 1023"/>
              <a:gd name="T2" fmla="*/ 0 w 3789"/>
              <a:gd name="T3" fmla="*/ 1023 h 1023"/>
              <a:gd name="T4" fmla="*/ 3789 w 3789"/>
              <a:gd name="T5" fmla="*/ 177 h 1023"/>
              <a:gd name="T6" fmla="*/ 3789 w 3789"/>
              <a:gd name="T7" fmla="*/ 0 h 1023"/>
              <a:gd name="T8" fmla="*/ 0 w 3789"/>
              <a:gd name="T9" fmla="*/ 846 h 1023"/>
            </a:gdLst>
            <a:ahLst/>
            <a:cxnLst>
              <a:cxn ang="0">
                <a:pos x="T0" y="T1"/>
              </a:cxn>
              <a:cxn ang="0">
                <a:pos x="T2" y="T3"/>
              </a:cxn>
              <a:cxn ang="0">
                <a:pos x="T4" y="T5"/>
              </a:cxn>
              <a:cxn ang="0">
                <a:pos x="T6" y="T7"/>
              </a:cxn>
              <a:cxn ang="0">
                <a:pos x="T8" y="T9"/>
              </a:cxn>
            </a:cxnLst>
            <a:rect l="0" t="0" r="r" b="b"/>
            <a:pathLst>
              <a:path w="3789" h="1023">
                <a:moveTo>
                  <a:pt x="0" y="846"/>
                </a:moveTo>
                <a:lnTo>
                  <a:pt x="0" y="1023"/>
                </a:lnTo>
                <a:lnTo>
                  <a:pt x="3789" y="177"/>
                </a:lnTo>
                <a:lnTo>
                  <a:pt x="3789" y="0"/>
                </a:lnTo>
                <a:lnTo>
                  <a:pt x="0" y="8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03B9F68B-6049-4012-856D-14E9400CA5E1}"/>
              </a:ext>
            </a:extLst>
          </p:cNvPr>
          <p:cNvSpPr>
            <a:spLocks/>
          </p:cNvSpPr>
          <p:nvPr/>
        </p:nvSpPr>
        <p:spPr bwMode="auto">
          <a:xfrm>
            <a:off x="4295776" y="3415754"/>
            <a:ext cx="7918132" cy="2705100"/>
          </a:xfrm>
          <a:custGeom>
            <a:avLst/>
            <a:gdLst>
              <a:gd name="T0" fmla="*/ 5004 w 5004"/>
              <a:gd name="T1" fmla="*/ 0 h 1704"/>
              <a:gd name="T2" fmla="*/ 0 w 5004"/>
              <a:gd name="T3" fmla="*/ 1127 h 1704"/>
              <a:gd name="T4" fmla="*/ 0 w 5004"/>
              <a:gd name="T5" fmla="*/ 1704 h 1704"/>
              <a:gd name="T6" fmla="*/ 5004 w 5004"/>
              <a:gd name="T7" fmla="*/ 579 h 1704"/>
              <a:gd name="T8" fmla="*/ 5004 w 5004"/>
              <a:gd name="T9" fmla="*/ 0 h 1704"/>
            </a:gdLst>
            <a:ahLst/>
            <a:cxnLst>
              <a:cxn ang="0">
                <a:pos x="T0" y="T1"/>
              </a:cxn>
              <a:cxn ang="0">
                <a:pos x="T2" y="T3"/>
              </a:cxn>
              <a:cxn ang="0">
                <a:pos x="T4" y="T5"/>
              </a:cxn>
              <a:cxn ang="0">
                <a:pos x="T6" y="T7"/>
              </a:cxn>
              <a:cxn ang="0">
                <a:pos x="T8" y="T9"/>
              </a:cxn>
            </a:cxnLst>
            <a:rect l="0" t="0" r="r" b="b"/>
            <a:pathLst>
              <a:path w="5004" h="1704">
                <a:moveTo>
                  <a:pt x="5004" y="0"/>
                </a:moveTo>
                <a:lnTo>
                  <a:pt x="0" y="1127"/>
                </a:lnTo>
                <a:lnTo>
                  <a:pt x="0" y="1704"/>
                </a:lnTo>
                <a:lnTo>
                  <a:pt x="5004" y="579"/>
                </a:lnTo>
                <a:lnTo>
                  <a:pt x="5004"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0" name="TextBox 9">
            <a:extLst>
              <a:ext uri="{FF2B5EF4-FFF2-40B4-BE49-F238E27FC236}">
                <a16:creationId xmlns:a16="http://schemas.microsoft.com/office/drawing/2014/main" id="{8F450CCC-6FCE-4F7F-BA63-9021AED34B9F}"/>
              </a:ext>
            </a:extLst>
          </p:cNvPr>
          <p:cNvSpPr txBox="1"/>
          <p:nvPr/>
        </p:nvSpPr>
        <p:spPr>
          <a:xfrm>
            <a:off x="7453180" y="2317222"/>
            <a:ext cx="4464496" cy="1384995"/>
          </a:xfrm>
          <a:prstGeom prst="rect">
            <a:avLst/>
          </a:prstGeom>
          <a:noFill/>
        </p:spPr>
        <p:txBody>
          <a:bodyPr wrap="square" rtlCol="0">
            <a:spAutoFit/>
          </a:bodyPr>
          <a:lstStyle/>
          <a:p>
            <a:pPr>
              <a:defRPr/>
            </a:pPr>
            <a:r>
              <a:rPr lang="en-US" sz="2000" b="1" kern="0" dirty="0">
                <a:solidFill>
                  <a:schemeClr val="bg1"/>
                </a:solidFill>
                <a:latin typeface="Open Sans" panose="020B0606030504020204"/>
                <a:cs typeface="Arial" pitchFamily="34" charset="0"/>
              </a:rPr>
              <a:t>Sanjeev Sancheti</a:t>
            </a:r>
          </a:p>
          <a:p>
            <a:pPr>
              <a:defRPr/>
            </a:pPr>
            <a:r>
              <a:rPr lang="en-US" sz="1600" kern="0" dirty="0">
                <a:solidFill>
                  <a:schemeClr val="bg1"/>
                </a:solidFill>
                <a:latin typeface="Open Sans" panose="020B0606030504020204"/>
                <a:cs typeface="Arial" pitchFamily="34" charset="0"/>
              </a:rPr>
              <a:t>Founding Partner, Uirtus Advisors </a:t>
            </a:r>
          </a:p>
          <a:p>
            <a:pPr>
              <a:defRPr/>
            </a:pPr>
            <a:endParaRPr lang="en-US" sz="1600" kern="0" dirty="0">
              <a:solidFill>
                <a:schemeClr val="bg1"/>
              </a:solidFill>
              <a:latin typeface="Open Sans" panose="020B0606030504020204"/>
              <a:cs typeface="Arial" pitchFamily="34" charset="0"/>
            </a:endParaRPr>
          </a:p>
          <a:p>
            <a:pPr>
              <a:defRPr/>
            </a:pPr>
            <a:r>
              <a:rPr lang="en-US" sz="1600" kern="0" dirty="0">
                <a:solidFill>
                  <a:schemeClr val="bg1"/>
                </a:solidFill>
                <a:latin typeface="Open Sans" panose="020B0606030504020204"/>
                <a:cs typeface="Arial" pitchFamily="34" charset="0"/>
              </a:rPr>
              <a:t>Email: ss@uirtus.in</a:t>
            </a:r>
          </a:p>
          <a:p>
            <a:pPr>
              <a:defRPr/>
            </a:pPr>
            <a:r>
              <a:rPr lang="en-US" sz="1600" kern="0" dirty="0">
                <a:solidFill>
                  <a:schemeClr val="bg1"/>
                </a:solidFill>
                <a:latin typeface="Open Sans" panose="020B0606030504020204"/>
                <a:cs typeface="Arial" pitchFamily="34" charset="0"/>
              </a:rPr>
              <a:t>Website: www.uirtus.in</a:t>
            </a:r>
          </a:p>
        </p:txBody>
      </p:sp>
      <p:sp>
        <p:nvSpPr>
          <p:cNvPr id="11" name="TextBox 10">
            <a:extLst>
              <a:ext uri="{FF2B5EF4-FFF2-40B4-BE49-F238E27FC236}">
                <a16:creationId xmlns:a16="http://schemas.microsoft.com/office/drawing/2014/main" id="{4AC230FB-5531-4A84-84C4-1D59C6DE9CEE}"/>
              </a:ext>
            </a:extLst>
          </p:cNvPr>
          <p:cNvSpPr txBox="1"/>
          <p:nvPr/>
        </p:nvSpPr>
        <p:spPr>
          <a:xfrm>
            <a:off x="767408" y="3078917"/>
            <a:ext cx="4464496" cy="584775"/>
          </a:xfrm>
          <a:prstGeom prst="rect">
            <a:avLst/>
          </a:prstGeom>
          <a:noFill/>
        </p:spPr>
        <p:txBody>
          <a:bodyPr wrap="square" rtlCol="0">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2" name="Slide Number Placeholder 1">
            <a:extLst>
              <a:ext uri="{FF2B5EF4-FFF2-40B4-BE49-F238E27FC236}">
                <a16:creationId xmlns:a16="http://schemas.microsoft.com/office/drawing/2014/main" id="{A9CFFC32-DDFB-21A9-8C4B-A7DF11E0FC1D}"/>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23</a:t>
            </a:fld>
            <a:endParaRPr lang="en-US" dirty="0">
              <a:latin typeface="Aptos" panose="020B0004020202020204" pitchFamily="34" charset="0"/>
            </a:endParaRPr>
          </a:p>
        </p:txBody>
      </p:sp>
      <p:pic>
        <p:nvPicPr>
          <p:cNvPr id="3" name="Picture 2">
            <a:extLst>
              <a:ext uri="{FF2B5EF4-FFF2-40B4-BE49-F238E27FC236}">
                <a16:creationId xmlns:a16="http://schemas.microsoft.com/office/drawing/2014/main" id="{946E6143-ADAB-C5D4-C377-34C7DE50C6C1}"/>
              </a:ext>
            </a:extLst>
          </p:cNvPr>
          <p:cNvPicPr>
            <a:picLocks noChangeAspect="1"/>
          </p:cNvPicPr>
          <p:nvPr/>
        </p:nvPicPr>
        <p:blipFill>
          <a:blip r:embed="rId5">
            <a:extLst>
              <a:ext uri="{28A0092B-C50C-407E-A947-70E740481C1C}">
                <a14:useLocalDpi xmlns:a14="http://schemas.microsoft.com/office/drawing/2010/main" val="0"/>
              </a:ext>
            </a:extLst>
          </a:blip>
          <a:srcRect t="40553" b="35042"/>
          <a:stretch>
            <a:fillRect/>
          </a:stretch>
        </p:blipFill>
        <p:spPr>
          <a:xfrm>
            <a:off x="-198040" y="15808"/>
            <a:ext cx="3740090" cy="912787"/>
          </a:xfrm>
          <a:prstGeom prst="rect">
            <a:avLst/>
          </a:prstGeom>
        </p:spPr>
      </p:pic>
      <p:sp>
        <p:nvSpPr>
          <p:cNvPr id="4" name="Subtitle 4">
            <a:extLst>
              <a:ext uri="{FF2B5EF4-FFF2-40B4-BE49-F238E27FC236}">
                <a16:creationId xmlns:a16="http://schemas.microsoft.com/office/drawing/2014/main" id="{03D90CA2-A992-1265-C3A7-CA2425B6D16B}"/>
              </a:ext>
            </a:extLst>
          </p:cNvPr>
          <p:cNvSpPr txBox="1">
            <a:spLocks/>
          </p:cNvSpPr>
          <p:nvPr/>
        </p:nvSpPr>
        <p:spPr>
          <a:xfrm>
            <a:off x="6138001" y="6165006"/>
            <a:ext cx="6293314" cy="7644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mtClean="0">
                <a:solidFill>
                  <a:schemeClr val="bg1"/>
                </a:solidFill>
                <a:latin typeface="Open Sans"/>
                <a:ea typeface="+mj-ea"/>
                <a:cs typeface="+mj-cs"/>
              </a:defRPr>
            </a:lvl1pPr>
            <a:lvl2pPr marL="609468"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936"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40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787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34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680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627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57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nn-NO" sz="2400" b="1" dirty="0">
                <a:solidFill>
                  <a:srgbClr val="E0A63B"/>
                </a:solidFill>
                <a:latin typeface="Times New Roman" panose="02020603050405020304" pitchFamily="18" charset="0"/>
                <a:cs typeface="Times New Roman" panose="02020603050405020304" pitchFamily="18" charset="0"/>
              </a:rPr>
              <a:t>IPO ho ya uske baad har safar mein saath...</a:t>
            </a:r>
            <a:r>
              <a:rPr lang="en-US" sz="2400" b="1" dirty="0">
                <a:solidFill>
                  <a:srgbClr val="E0A63B"/>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000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67366-0255-54EA-CD99-E626F0CF01F1}"/>
            </a:ext>
          </a:extLst>
        </p:cNvPr>
        <p:cNvGrpSpPr/>
        <p:nvPr/>
      </p:nvGrpSpPr>
      <p:grpSpPr>
        <a:xfrm>
          <a:off x="0" y="0"/>
          <a:ext cx="0" cy="0"/>
          <a:chOff x="0" y="0"/>
          <a:chExt cx="0" cy="0"/>
        </a:xfrm>
      </p:grpSpPr>
      <p:cxnSp>
        <p:nvCxnSpPr>
          <p:cNvPr id="12" name="Connector: Elbow 11">
            <a:extLst>
              <a:ext uri="{FF2B5EF4-FFF2-40B4-BE49-F238E27FC236}">
                <a16:creationId xmlns:a16="http://schemas.microsoft.com/office/drawing/2014/main" id="{4CF40E59-79F1-5F92-0510-2163EA311F26}"/>
              </a:ext>
            </a:extLst>
          </p:cNvPr>
          <p:cNvCxnSpPr>
            <a:cxnSpLocks/>
          </p:cNvCxnSpPr>
          <p:nvPr/>
        </p:nvCxnSpPr>
        <p:spPr>
          <a:xfrm flipV="1">
            <a:off x="1346471" y="1469694"/>
            <a:ext cx="9241318" cy="1353347"/>
          </a:xfrm>
          <a:prstGeom prst="bentConnector3">
            <a:avLst>
              <a:gd name="adj1" fmla="val 6"/>
            </a:avLst>
          </a:prstGeom>
          <a:ln w="19050">
            <a:solidFill>
              <a:srgbClr val="0070C0"/>
            </a:solidFill>
            <a:prstDash val="dash"/>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EB21850E-6E57-B753-1C91-06155E874CD2}"/>
              </a:ext>
            </a:extLst>
          </p:cNvPr>
          <p:cNvGraphicFramePr/>
          <p:nvPr>
            <p:extLst>
              <p:ext uri="{D42A27DB-BD31-4B8C-83A1-F6EECF244321}">
                <p14:modId xmlns:p14="http://schemas.microsoft.com/office/powerpoint/2010/main" val="4063664073"/>
              </p:ext>
            </p:extLst>
          </p:nvPr>
        </p:nvGraphicFramePr>
        <p:xfrm>
          <a:off x="152397" y="3689206"/>
          <a:ext cx="5943603" cy="30153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131775E-80AE-99B1-AF7E-89ADDBE25415}"/>
              </a:ext>
            </a:extLst>
          </p:cNvPr>
          <p:cNvGraphicFramePr/>
          <p:nvPr>
            <p:extLst>
              <p:ext uri="{D42A27DB-BD31-4B8C-83A1-F6EECF244321}">
                <p14:modId xmlns:p14="http://schemas.microsoft.com/office/powerpoint/2010/main" val="3355461055"/>
              </p:ext>
            </p:extLst>
          </p:nvPr>
        </p:nvGraphicFramePr>
        <p:xfrm>
          <a:off x="6248400" y="3689207"/>
          <a:ext cx="5791202" cy="3015341"/>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A12C6DF8-DA69-A6C3-CF4B-B71E7B1A7171}"/>
              </a:ext>
            </a:extLst>
          </p:cNvPr>
          <p:cNvGrpSpPr/>
          <p:nvPr/>
        </p:nvGrpSpPr>
        <p:grpSpPr>
          <a:xfrm>
            <a:off x="152397" y="901822"/>
            <a:ext cx="11898089" cy="2667994"/>
            <a:chOff x="152397" y="771642"/>
            <a:chExt cx="11304821" cy="2798174"/>
          </a:xfrm>
        </p:grpSpPr>
        <p:cxnSp>
          <p:nvCxnSpPr>
            <p:cNvPr id="10" name="Connector: Elbow 9">
              <a:extLst>
                <a:ext uri="{FF2B5EF4-FFF2-40B4-BE49-F238E27FC236}">
                  <a16:creationId xmlns:a16="http://schemas.microsoft.com/office/drawing/2014/main" id="{E1E3274E-F727-7179-4174-69074D4052C0}"/>
                </a:ext>
              </a:extLst>
            </p:cNvPr>
            <p:cNvCxnSpPr>
              <a:cxnSpLocks/>
            </p:cNvCxnSpPr>
            <p:nvPr/>
          </p:nvCxnSpPr>
          <p:spPr>
            <a:xfrm flipV="1">
              <a:off x="1439331" y="1845733"/>
              <a:ext cx="8729136" cy="711629"/>
            </a:xfrm>
            <a:prstGeom prst="bentConnector3">
              <a:avLst>
                <a:gd name="adj1" fmla="val -145"/>
              </a:avLst>
            </a:prstGeom>
            <a:ln w="19050">
              <a:solidFill>
                <a:srgbClr val="002060"/>
              </a:solidFill>
              <a:prstDash val="dash"/>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724CC4BD-A14C-3108-06A6-30FB19AABA6B}"/>
                </a:ext>
              </a:extLst>
            </p:cNvPr>
            <p:cNvCxnSpPr>
              <a:cxnSpLocks/>
            </p:cNvCxnSpPr>
            <p:nvPr/>
          </p:nvCxnSpPr>
          <p:spPr>
            <a:xfrm flipV="1">
              <a:off x="1041400" y="2260600"/>
              <a:ext cx="8822267" cy="474133"/>
            </a:xfrm>
            <a:prstGeom prst="bentConnector3">
              <a:avLst>
                <a:gd name="adj1" fmla="val 0"/>
              </a:avLst>
            </a:prstGeom>
            <a:ln w="19050">
              <a:solidFill>
                <a:schemeClr val="accent1">
                  <a:lumMod val="60000"/>
                  <a:lumOff val="40000"/>
                </a:schemeClr>
              </a:solidFill>
              <a:prstDash val="dash"/>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826A16AC-37F3-F24C-FAD0-83F9CC0634FE}"/>
                </a:ext>
              </a:extLst>
            </p:cNvPr>
            <p:cNvGraphicFramePr>
              <a:graphicFrameLocks/>
            </p:cNvGraphicFramePr>
            <p:nvPr>
              <p:extLst>
                <p:ext uri="{D42A27DB-BD31-4B8C-83A1-F6EECF244321}">
                  <p14:modId xmlns:p14="http://schemas.microsoft.com/office/powerpoint/2010/main" val="3880689859"/>
                </p:ext>
              </p:extLst>
            </p:nvPr>
          </p:nvGraphicFramePr>
          <p:xfrm>
            <a:off x="152397" y="771642"/>
            <a:ext cx="11304821" cy="279817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Rounded Corners 13">
              <a:extLst>
                <a:ext uri="{FF2B5EF4-FFF2-40B4-BE49-F238E27FC236}">
                  <a16:creationId xmlns:a16="http://schemas.microsoft.com/office/drawing/2014/main" id="{B0AD2605-97D9-9D13-03A3-84E8EF030C41}"/>
                </a:ext>
              </a:extLst>
            </p:cNvPr>
            <p:cNvSpPr/>
            <p:nvPr/>
          </p:nvSpPr>
          <p:spPr>
            <a:xfrm>
              <a:off x="5207000" y="2136861"/>
              <a:ext cx="948872" cy="242271"/>
            </a:xfrm>
            <a:prstGeom prst="roundRect">
              <a:avLst/>
            </a:prstGeom>
            <a:solidFill>
              <a:schemeClr val="accent1">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Aptos" panose="020B0004020202020204" pitchFamily="34" charset="0"/>
                  <a:ea typeface="+mn-ea"/>
                  <a:cs typeface="+mn-cs"/>
                </a:rPr>
                <a:t>37.3%</a:t>
              </a: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3FFD467B-94DE-D58F-CB37-3819A7C6260C}"/>
                </a:ext>
              </a:extLst>
            </p:cNvPr>
            <p:cNvSpPr/>
            <p:nvPr/>
          </p:nvSpPr>
          <p:spPr>
            <a:xfrm>
              <a:off x="5207000" y="1718423"/>
              <a:ext cx="948872" cy="242271"/>
            </a:xfrm>
            <a:prstGeom prst="roundRect">
              <a:avLst/>
            </a:prstGeom>
            <a:solidFill>
              <a:srgbClr val="00206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Aptos" panose="020B0004020202020204" pitchFamily="34" charset="0"/>
                  <a:ea typeface="+mn-ea"/>
                  <a:cs typeface="+mn-cs"/>
                </a:rPr>
                <a:t>34.2%</a:t>
              </a:r>
              <a:endParaRPr kumimoji="0" lang="en-IN" sz="1800" b="1" i="1"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grpSp>
      <p:sp>
        <p:nvSpPr>
          <p:cNvPr id="4" name="Rectangle 3">
            <a:extLst>
              <a:ext uri="{FF2B5EF4-FFF2-40B4-BE49-F238E27FC236}">
                <a16:creationId xmlns:a16="http://schemas.microsoft.com/office/drawing/2014/main" id="{107BF4D4-7EA9-CC3B-5677-03438957D510}"/>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9" name="Slide Number Placeholder 1">
            <a:extLst>
              <a:ext uri="{FF2B5EF4-FFF2-40B4-BE49-F238E27FC236}">
                <a16:creationId xmlns:a16="http://schemas.microsoft.com/office/drawing/2014/main" id="{9F76A202-0BE8-497C-9D6F-3070DB431AB4}"/>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3</a:t>
            </a:fld>
            <a:endParaRPr lang="en-US" dirty="0">
              <a:latin typeface="Aptos" panose="020B0004020202020204" pitchFamily="34" charset="0"/>
            </a:endParaRPr>
          </a:p>
        </p:txBody>
      </p:sp>
      <p:sp>
        <p:nvSpPr>
          <p:cNvPr id="20" name="Rectangle: Rounded Corners 19">
            <a:extLst>
              <a:ext uri="{FF2B5EF4-FFF2-40B4-BE49-F238E27FC236}">
                <a16:creationId xmlns:a16="http://schemas.microsoft.com/office/drawing/2014/main" id="{D6A9FA1C-DB66-64C1-21ED-F6F4DA7451F3}"/>
              </a:ext>
            </a:extLst>
          </p:cNvPr>
          <p:cNvSpPr/>
          <p:nvPr/>
        </p:nvSpPr>
        <p:spPr>
          <a:xfrm>
            <a:off x="5472262" y="1370561"/>
            <a:ext cx="998668" cy="231000"/>
          </a:xfrm>
          <a:prstGeom prst="roundRect">
            <a:avLst/>
          </a:prstGeom>
          <a:solidFill>
            <a:srgbClr val="0070C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Aptos" panose="020B0004020202020204" pitchFamily="34" charset="0"/>
                <a:ea typeface="+mn-ea"/>
                <a:cs typeface="+mn-cs"/>
              </a:rPr>
              <a:t>49.1%</a:t>
            </a:r>
            <a:endParaRPr kumimoji="0" lang="en-IN" sz="1800" b="1" i="1"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p:txBody>
      </p:sp>
      <p:sp>
        <p:nvSpPr>
          <p:cNvPr id="3" name="Rectangle 2">
            <a:extLst>
              <a:ext uri="{FF2B5EF4-FFF2-40B4-BE49-F238E27FC236}">
                <a16:creationId xmlns:a16="http://schemas.microsoft.com/office/drawing/2014/main" id="{CC6B52B9-BB09-1032-5E8E-FC68F6B294A0}"/>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IPO Activity Trends</a:t>
            </a:r>
          </a:p>
        </p:txBody>
      </p:sp>
    </p:spTree>
    <p:extLst>
      <p:ext uri="{BB962C8B-B14F-4D97-AF65-F5344CB8AC3E}">
        <p14:creationId xmlns:p14="http://schemas.microsoft.com/office/powerpoint/2010/main" val="33785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702549-5046-EB2C-646F-F5761F0E7913}"/>
              </a:ext>
            </a:extLst>
          </p:cNvPr>
          <p:cNvSpPr>
            <a:spLocks noGrp="1"/>
          </p:cNvSpPr>
          <p:nvPr>
            <p:ph type="sldNum" sz="quarter" idx="12"/>
          </p:nvPr>
        </p:nvSpPr>
        <p:spPr>
          <a:xfrm>
            <a:off x="9448800" y="6492875"/>
            <a:ext cx="2743200" cy="365125"/>
          </a:xfrm>
        </p:spPr>
        <p:txBody>
          <a:bodyPr/>
          <a:lstStyle/>
          <a:p>
            <a:fld id="{5D8824BE-FFCD-4640-9893-33EF87AF9562}" type="slidenum">
              <a:rPr lang="en-US" smtClean="0"/>
              <a:t>4</a:t>
            </a:fld>
            <a:endParaRPr lang="en-US" dirty="0"/>
          </a:p>
        </p:txBody>
      </p:sp>
      <p:sp>
        <p:nvSpPr>
          <p:cNvPr id="3" name="Freeform: Shape 223">
            <a:extLst>
              <a:ext uri="{FF2B5EF4-FFF2-40B4-BE49-F238E27FC236}">
                <a16:creationId xmlns:a16="http://schemas.microsoft.com/office/drawing/2014/main" id="{01A8CB2A-2EFA-EA5B-E6EE-C74C378EED92}"/>
              </a:ext>
            </a:extLst>
          </p:cNvPr>
          <p:cNvSpPr/>
          <p:nvPr/>
        </p:nvSpPr>
        <p:spPr>
          <a:xfrm>
            <a:off x="3666064" y="3705757"/>
            <a:ext cx="185715" cy="238402"/>
          </a:xfrm>
          <a:custGeom>
            <a:avLst/>
            <a:gdLst>
              <a:gd name="connsiteX0" fmla="*/ 291985 w 501691"/>
              <a:gd name="connsiteY0" fmla="*/ 673270 h 702368"/>
              <a:gd name="connsiteX1" fmla="*/ 283958 w 501691"/>
              <a:gd name="connsiteY1" fmla="*/ 689325 h 702368"/>
              <a:gd name="connsiteX2" fmla="*/ 269910 w 501691"/>
              <a:gd name="connsiteY2" fmla="*/ 695345 h 702368"/>
              <a:gd name="connsiteX3" fmla="*/ 209707 w 501691"/>
              <a:gd name="connsiteY3" fmla="*/ 695345 h 702368"/>
              <a:gd name="connsiteX4" fmla="*/ 190643 w 501691"/>
              <a:gd name="connsiteY4" fmla="*/ 691331 h 702368"/>
              <a:gd name="connsiteX5" fmla="*/ 190643 w 501691"/>
              <a:gd name="connsiteY5" fmla="*/ 674274 h 702368"/>
              <a:gd name="connsiteX6" fmla="*/ 365232 w 501691"/>
              <a:gd name="connsiteY6" fmla="*/ 179606 h 702368"/>
              <a:gd name="connsiteX7" fmla="*/ 343157 w 501691"/>
              <a:gd name="connsiteY7" fmla="*/ 160542 h 702368"/>
              <a:gd name="connsiteX8" fmla="*/ 92311 w 501691"/>
              <a:gd name="connsiteY8" fmla="*/ 160542 h 702368"/>
              <a:gd name="connsiteX9" fmla="*/ 78264 w 501691"/>
              <a:gd name="connsiteY9" fmla="*/ 153518 h 702368"/>
              <a:gd name="connsiteX10" fmla="*/ 75254 w 501691"/>
              <a:gd name="connsiteY10" fmla="*/ 142481 h 702368"/>
              <a:gd name="connsiteX11" fmla="*/ 75254 w 501691"/>
              <a:gd name="connsiteY11" fmla="*/ 95322 h 702368"/>
              <a:gd name="connsiteX12" fmla="*/ 78264 w 501691"/>
              <a:gd name="connsiteY12" fmla="*/ 79267 h 702368"/>
              <a:gd name="connsiteX13" fmla="*/ 94318 w 501691"/>
              <a:gd name="connsiteY13" fmla="*/ 75254 h 702368"/>
              <a:gd name="connsiteX14" fmla="*/ 461556 w 501691"/>
              <a:gd name="connsiteY14" fmla="*/ 75254 h 702368"/>
              <a:gd name="connsiteX15" fmla="*/ 488648 w 501691"/>
              <a:gd name="connsiteY15" fmla="*/ 82277 h 702368"/>
              <a:gd name="connsiteX16" fmla="*/ 489651 w 501691"/>
              <a:gd name="connsiteY16" fmla="*/ 104352 h 702368"/>
              <a:gd name="connsiteX17" fmla="*/ 291985 w 501691"/>
              <a:gd name="connsiteY17" fmla="*/ 673270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1691" h="702368">
                <a:moveTo>
                  <a:pt x="291985" y="673270"/>
                </a:moveTo>
                <a:cubicBezTo>
                  <a:pt x="289978" y="680294"/>
                  <a:pt x="286968" y="685311"/>
                  <a:pt x="283958" y="689325"/>
                </a:cubicBezTo>
                <a:cubicBezTo>
                  <a:pt x="280947" y="693338"/>
                  <a:pt x="275930" y="695345"/>
                  <a:pt x="269910" y="695345"/>
                </a:cubicBezTo>
                <a:lnTo>
                  <a:pt x="209707" y="695345"/>
                </a:lnTo>
                <a:cubicBezTo>
                  <a:pt x="200677" y="695345"/>
                  <a:pt x="194656" y="694341"/>
                  <a:pt x="190643" y="691331"/>
                </a:cubicBezTo>
                <a:cubicBezTo>
                  <a:pt x="186629" y="689325"/>
                  <a:pt x="186629" y="683305"/>
                  <a:pt x="190643" y="674274"/>
                </a:cubicBezTo>
                <a:lnTo>
                  <a:pt x="365232" y="179606"/>
                </a:lnTo>
                <a:cubicBezTo>
                  <a:pt x="369245" y="166562"/>
                  <a:pt x="362221" y="160542"/>
                  <a:pt x="343157" y="160542"/>
                </a:cubicBezTo>
                <a:lnTo>
                  <a:pt x="92311" y="160542"/>
                </a:lnTo>
                <a:cubicBezTo>
                  <a:pt x="85288" y="160542"/>
                  <a:pt x="81274" y="158535"/>
                  <a:pt x="78264" y="153518"/>
                </a:cubicBezTo>
                <a:cubicBezTo>
                  <a:pt x="76257" y="149504"/>
                  <a:pt x="75254" y="145491"/>
                  <a:pt x="75254" y="142481"/>
                </a:cubicBezTo>
                <a:lnTo>
                  <a:pt x="75254" y="95322"/>
                </a:lnTo>
                <a:cubicBezTo>
                  <a:pt x="75254" y="87295"/>
                  <a:pt x="76257" y="82277"/>
                  <a:pt x="78264" y="79267"/>
                </a:cubicBezTo>
                <a:cubicBezTo>
                  <a:pt x="80271" y="76257"/>
                  <a:pt x="86291" y="75254"/>
                  <a:pt x="94318" y="75254"/>
                </a:cubicBezTo>
                <a:lnTo>
                  <a:pt x="461556" y="75254"/>
                </a:lnTo>
                <a:cubicBezTo>
                  <a:pt x="475604" y="75254"/>
                  <a:pt x="484634" y="77261"/>
                  <a:pt x="488648" y="82277"/>
                </a:cubicBezTo>
                <a:cubicBezTo>
                  <a:pt x="491658" y="87295"/>
                  <a:pt x="492661" y="94318"/>
                  <a:pt x="489651" y="104352"/>
                </a:cubicBezTo>
                <a:lnTo>
                  <a:pt x="291985" y="673270"/>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4" name="Freeform: Shape 225">
            <a:extLst>
              <a:ext uri="{FF2B5EF4-FFF2-40B4-BE49-F238E27FC236}">
                <a16:creationId xmlns:a16="http://schemas.microsoft.com/office/drawing/2014/main" id="{B3EE5D94-84FF-21AF-0C40-31E931245BD0}"/>
              </a:ext>
            </a:extLst>
          </p:cNvPr>
          <p:cNvSpPr/>
          <p:nvPr/>
        </p:nvSpPr>
        <p:spPr>
          <a:xfrm>
            <a:off x="5997532" y="1575213"/>
            <a:ext cx="111429" cy="238402"/>
          </a:xfrm>
          <a:custGeom>
            <a:avLst/>
            <a:gdLst>
              <a:gd name="connsiteX0" fmla="*/ 255863 w 301015"/>
              <a:gd name="connsiteY0" fmla="*/ 696348 h 702368"/>
              <a:gd name="connsiteX1" fmla="*/ 195660 w 301015"/>
              <a:gd name="connsiteY1" fmla="*/ 696348 h 702368"/>
              <a:gd name="connsiteX2" fmla="*/ 179606 w 301015"/>
              <a:gd name="connsiteY2" fmla="*/ 689325 h 702368"/>
              <a:gd name="connsiteX3" fmla="*/ 175592 w 301015"/>
              <a:gd name="connsiteY3" fmla="*/ 666247 h 702368"/>
              <a:gd name="connsiteX4" fmla="*/ 175592 w 301015"/>
              <a:gd name="connsiteY4" fmla="*/ 201680 h 702368"/>
              <a:gd name="connsiteX5" fmla="*/ 172582 w 301015"/>
              <a:gd name="connsiteY5" fmla="*/ 187633 h 702368"/>
              <a:gd name="connsiteX6" fmla="*/ 158535 w 301015"/>
              <a:gd name="connsiteY6" fmla="*/ 183619 h 702368"/>
              <a:gd name="connsiteX7" fmla="*/ 94318 w 301015"/>
              <a:gd name="connsiteY7" fmla="*/ 183619 h 702368"/>
              <a:gd name="connsiteX8" fmla="*/ 78264 w 301015"/>
              <a:gd name="connsiteY8" fmla="*/ 175592 h 702368"/>
              <a:gd name="connsiteX9" fmla="*/ 75254 w 301015"/>
              <a:gd name="connsiteY9" fmla="*/ 167565 h 702368"/>
              <a:gd name="connsiteX10" fmla="*/ 75254 w 301015"/>
              <a:gd name="connsiteY10" fmla="*/ 131443 h 702368"/>
              <a:gd name="connsiteX11" fmla="*/ 81274 w 301015"/>
              <a:gd name="connsiteY11" fmla="*/ 116392 h 702368"/>
              <a:gd name="connsiteX12" fmla="*/ 105356 w 301015"/>
              <a:gd name="connsiteY12" fmla="*/ 105355 h 702368"/>
              <a:gd name="connsiteX13" fmla="*/ 164555 w 301015"/>
              <a:gd name="connsiteY13" fmla="*/ 84284 h 702368"/>
              <a:gd name="connsiteX14" fmla="*/ 186629 w 301015"/>
              <a:gd name="connsiteY14" fmla="*/ 77261 h 702368"/>
              <a:gd name="connsiteX15" fmla="*/ 204690 w 301015"/>
              <a:gd name="connsiteY15" fmla="*/ 75254 h 702368"/>
              <a:gd name="connsiteX16" fmla="*/ 257870 w 301015"/>
              <a:gd name="connsiteY16" fmla="*/ 75254 h 702368"/>
              <a:gd name="connsiteX17" fmla="*/ 273924 w 301015"/>
              <a:gd name="connsiteY17" fmla="*/ 82277 h 702368"/>
              <a:gd name="connsiteX18" fmla="*/ 275930 w 301015"/>
              <a:gd name="connsiteY18" fmla="*/ 105355 h 702368"/>
              <a:gd name="connsiteX19" fmla="*/ 275930 w 301015"/>
              <a:gd name="connsiteY19" fmla="*/ 671264 h 702368"/>
              <a:gd name="connsiteX20" fmla="*/ 272920 w 301015"/>
              <a:gd name="connsiteY20" fmla="*/ 692335 h 702368"/>
              <a:gd name="connsiteX21" fmla="*/ 255863 w 301015"/>
              <a:gd name="connsiteY21" fmla="*/ 696348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015" h="702368">
                <a:moveTo>
                  <a:pt x="255863" y="696348"/>
                </a:moveTo>
                <a:lnTo>
                  <a:pt x="195660" y="696348"/>
                </a:lnTo>
                <a:cubicBezTo>
                  <a:pt x="187633" y="696348"/>
                  <a:pt x="181612" y="694341"/>
                  <a:pt x="179606" y="689325"/>
                </a:cubicBezTo>
                <a:cubicBezTo>
                  <a:pt x="176596" y="685311"/>
                  <a:pt x="175592" y="677284"/>
                  <a:pt x="175592" y="666247"/>
                </a:cubicBezTo>
                <a:lnTo>
                  <a:pt x="175592" y="201680"/>
                </a:lnTo>
                <a:cubicBezTo>
                  <a:pt x="175592" y="194656"/>
                  <a:pt x="174589" y="189639"/>
                  <a:pt x="172582" y="187633"/>
                </a:cubicBezTo>
                <a:cubicBezTo>
                  <a:pt x="170576" y="184623"/>
                  <a:pt x="165558" y="183619"/>
                  <a:pt x="158535" y="183619"/>
                </a:cubicBezTo>
                <a:lnTo>
                  <a:pt x="94318" y="183619"/>
                </a:lnTo>
                <a:cubicBezTo>
                  <a:pt x="86291" y="183619"/>
                  <a:pt x="80271" y="180609"/>
                  <a:pt x="78264" y="175592"/>
                </a:cubicBezTo>
                <a:cubicBezTo>
                  <a:pt x="76257" y="173585"/>
                  <a:pt x="75254" y="170575"/>
                  <a:pt x="75254" y="167565"/>
                </a:cubicBezTo>
                <a:lnTo>
                  <a:pt x="75254" y="131443"/>
                </a:lnTo>
                <a:cubicBezTo>
                  <a:pt x="75254" y="124420"/>
                  <a:pt x="77261" y="119403"/>
                  <a:pt x="81274" y="116392"/>
                </a:cubicBezTo>
                <a:cubicBezTo>
                  <a:pt x="85287" y="113382"/>
                  <a:pt x="93315" y="109369"/>
                  <a:pt x="105356" y="105355"/>
                </a:cubicBezTo>
                <a:lnTo>
                  <a:pt x="164555" y="84284"/>
                </a:lnTo>
                <a:cubicBezTo>
                  <a:pt x="175592" y="80271"/>
                  <a:pt x="182616" y="78264"/>
                  <a:pt x="186629" y="77261"/>
                </a:cubicBezTo>
                <a:cubicBezTo>
                  <a:pt x="190643" y="76257"/>
                  <a:pt x="196663" y="75254"/>
                  <a:pt x="204690" y="75254"/>
                </a:cubicBezTo>
                <a:lnTo>
                  <a:pt x="257870" y="75254"/>
                </a:lnTo>
                <a:cubicBezTo>
                  <a:pt x="267903" y="75254"/>
                  <a:pt x="272920" y="77261"/>
                  <a:pt x="273924" y="82277"/>
                </a:cubicBezTo>
                <a:cubicBezTo>
                  <a:pt x="274927" y="87294"/>
                  <a:pt x="275930" y="94318"/>
                  <a:pt x="275930" y="105355"/>
                </a:cubicBezTo>
                <a:lnTo>
                  <a:pt x="275930" y="671264"/>
                </a:lnTo>
                <a:cubicBezTo>
                  <a:pt x="275930" y="682301"/>
                  <a:pt x="274927" y="689325"/>
                  <a:pt x="272920" y="692335"/>
                </a:cubicBezTo>
                <a:cubicBezTo>
                  <a:pt x="269910" y="695345"/>
                  <a:pt x="264893" y="696348"/>
                  <a:pt x="255863" y="696348"/>
                </a:cubicBezTo>
                <a:close/>
              </a:path>
            </a:pathLst>
          </a:custGeom>
          <a:solidFill>
            <a:schemeClr val="bg2">
              <a:lumMod val="90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5" name="Freeform: Shape 227">
            <a:extLst>
              <a:ext uri="{FF2B5EF4-FFF2-40B4-BE49-F238E27FC236}">
                <a16:creationId xmlns:a16="http://schemas.microsoft.com/office/drawing/2014/main" id="{65782545-33D1-E57C-E673-391303D9A391}"/>
              </a:ext>
            </a:extLst>
          </p:cNvPr>
          <p:cNvSpPr/>
          <p:nvPr/>
        </p:nvSpPr>
        <p:spPr>
          <a:xfrm>
            <a:off x="5961364" y="5798588"/>
            <a:ext cx="185715" cy="238402"/>
          </a:xfrm>
          <a:custGeom>
            <a:avLst/>
            <a:gdLst>
              <a:gd name="connsiteX0" fmla="*/ 266273 w 501691"/>
              <a:gd name="connsiteY0" fmla="*/ 707386 h 702368"/>
              <a:gd name="connsiteX1" fmla="*/ 184999 w 501691"/>
              <a:gd name="connsiteY1" fmla="*/ 701364 h 702368"/>
              <a:gd name="connsiteX2" fmla="*/ 129813 w 501691"/>
              <a:gd name="connsiteY2" fmla="*/ 688321 h 702368"/>
              <a:gd name="connsiteX3" fmla="*/ 95698 w 501691"/>
              <a:gd name="connsiteY3" fmla="*/ 674274 h 702368"/>
              <a:gd name="connsiteX4" fmla="*/ 78640 w 501691"/>
              <a:gd name="connsiteY4" fmla="*/ 663237 h 702368"/>
              <a:gd name="connsiteX5" fmla="*/ 75630 w 501691"/>
              <a:gd name="connsiteY5" fmla="*/ 645175 h 702368"/>
              <a:gd name="connsiteX6" fmla="*/ 81651 w 501691"/>
              <a:gd name="connsiteY6" fmla="*/ 616077 h 702368"/>
              <a:gd name="connsiteX7" fmla="*/ 93691 w 501691"/>
              <a:gd name="connsiteY7" fmla="*/ 590993 h 702368"/>
              <a:gd name="connsiteX8" fmla="*/ 108742 w 501691"/>
              <a:gd name="connsiteY8" fmla="*/ 583969 h 702368"/>
              <a:gd name="connsiteX9" fmla="*/ 165934 w 501691"/>
              <a:gd name="connsiteY9" fmla="*/ 608050 h 702368"/>
              <a:gd name="connsiteX10" fmla="*/ 256239 w 501691"/>
              <a:gd name="connsiteY10" fmla="*/ 623100 h 702368"/>
              <a:gd name="connsiteX11" fmla="*/ 344537 w 501691"/>
              <a:gd name="connsiteY11" fmla="*/ 590993 h 702368"/>
              <a:gd name="connsiteX12" fmla="*/ 373635 w 501691"/>
              <a:gd name="connsiteY12" fmla="*/ 515739 h 702368"/>
              <a:gd name="connsiteX13" fmla="*/ 353567 w 501691"/>
              <a:gd name="connsiteY13" fmla="*/ 448512 h 702368"/>
              <a:gd name="connsiteX14" fmla="*/ 293365 w 501691"/>
              <a:gd name="connsiteY14" fmla="*/ 401353 h 702368"/>
              <a:gd name="connsiteX15" fmla="*/ 227141 w 501691"/>
              <a:gd name="connsiteY15" fmla="*/ 380282 h 702368"/>
              <a:gd name="connsiteX16" fmla="*/ 150884 w 501691"/>
              <a:gd name="connsiteY16" fmla="*/ 367238 h 702368"/>
              <a:gd name="connsiteX17" fmla="*/ 126803 w 501691"/>
              <a:gd name="connsiteY17" fmla="*/ 355197 h 702368"/>
              <a:gd name="connsiteX18" fmla="*/ 116769 w 501691"/>
              <a:gd name="connsiteY18" fmla="*/ 327103 h 702368"/>
              <a:gd name="connsiteX19" fmla="*/ 116769 w 501691"/>
              <a:gd name="connsiteY19" fmla="*/ 95321 h 702368"/>
              <a:gd name="connsiteX20" fmla="*/ 122789 w 501691"/>
              <a:gd name="connsiteY20" fmla="*/ 79267 h 702368"/>
              <a:gd name="connsiteX21" fmla="*/ 135833 w 501691"/>
              <a:gd name="connsiteY21" fmla="*/ 75254 h 702368"/>
              <a:gd name="connsiteX22" fmla="*/ 452902 w 501691"/>
              <a:gd name="connsiteY22" fmla="*/ 75254 h 702368"/>
              <a:gd name="connsiteX23" fmla="*/ 468957 w 501691"/>
              <a:gd name="connsiteY23" fmla="*/ 90304 h 702368"/>
              <a:gd name="connsiteX24" fmla="*/ 468957 w 501691"/>
              <a:gd name="connsiteY24" fmla="*/ 145490 h 702368"/>
              <a:gd name="connsiteX25" fmla="*/ 462936 w 501691"/>
              <a:gd name="connsiteY25" fmla="*/ 157531 h 702368"/>
              <a:gd name="connsiteX26" fmla="*/ 440861 w 501691"/>
              <a:gd name="connsiteY26" fmla="*/ 160541 h 702368"/>
              <a:gd name="connsiteX27" fmla="*/ 231155 w 501691"/>
              <a:gd name="connsiteY27" fmla="*/ 160541 h 702368"/>
              <a:gd name="connsiteX28" fmla="*/ 211087 w 501691"/>
              <a:gd name="connsiteY28" fmla="*/ 163551 h 702368"/>
              <a:gd name="connsiteX29" fmla="*/ 206070 w 501691"/>
              <a:gd name="connsiteY29" fmla="*/ 179605 h 702368"/>
              <a:gd name="connsiteX30" fmla="*/ 206070 w 501691"/>
              <a:gd name="connsiteY30" fmla="*/ 278941 h 702368"/>
              <a:gd name="connsiteX31" fmla="*/ 210084 w 501691"/>
              <a:gd name="connsiteY31" fmla="*/ 288974 h 702368"/>
              <a:gd name="connsiteX32" fmla="*/ 226137 w 501691"/>
              <a:gd name="connsiteY32" fmla="*/ 293991 h 702368"/>
              <a:gd name="connsiteX33" fmla="*/ 297377 w 501691"/>
              <a:gd name="connsiteY33" fmla="*/ 310045 h 702368"/>
              <a:gd name="connsiteX34" fmla="*/ 361595 w 501691"/>
              <a:gd name="connsiteY34" fmla="*/ 333123 h 702368"/>
              <a:gd name="connsiteX35" fmla="*/ 447885 w 501691"/>
              <a:gd name="connsiteY35" fmla="*/ 400350 h 702368"/>
              <a:gd name="connsiteX36" fmla="*/ 482000 w 501691"/>
              <a:gd name="connsiteY36" fmla="*/ 515739 h 702368"/>
              <a:gd name="connsiteX37" fmla="*/ 465946 w 501691"/>
              <a:gd name="connsiteY37" fmla="*/ 590993 h 702368"/>
              <a:gd name="connsiteX38" fmla="*/ 421798 w 501691"/>
              <a:gd name="connsiteY38" fmla="*/ 651195 h 702368"/>
              <a:gd name="connsiteX39" fmla="*/ 354570 w 501691"/>
              <a:gd name="connsiteY39" fmla="*/ 691331 h 702368"/>
              <a:gd name="connsiteX40" fmla="*/ 266273 w 501691"/>
              <a:gd name="connsiteY40" fmla="*/ 707386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1691" h="702368">
                <a:moveTo>
                  <a:pt x="266273" y="707386"/>
                </a:moveTo>
                <a:cubicBezTo>
                  <a:pt x="234165" y="707386"/>
                  <a:pt x="207074" y="705379"/>
                  <a:pt x="184999" y="701364"/>
                </a:cubicBezTo>
                <a:cubicBezTo>
                  <a:pt x="162924" y="697351"/>
                  <a:pt x="143860" y="693338"/>
                  <a:pt x="129813" y="688321"/>
                </a:cubicBezTo>
                <a:cubicBezTo>
                  <a:pt x="114762" y="684307"/>
                  <a:pt x="103724" y="679291"/>
                  <a:pt x="95698" y="674274"/>
                </a:cubicBezTo>
                <a:cubicBezTo>
                  <a:pt x="87671" y="669257"/>
                  <a:pt x="81651" y="666247"/>
                  <a:pt x="78640" y="663237"/>
                </a:cubicBezTo>
                <a:cubicBezTo>
                  <a:pt x="75630" y="661229"/>
                  <a:pt x="74627" y="655209"/>
                  <a:pt x="75630" y="645175"/>
                </a:cubicBezTo>
                <a:cubicBezTo>
                  <a:pt x="76633" y="636145"/>
                  <a:pt x="78640" y="626110"/>
                  <a:pt x="81651" y="616077"/>
                </a:cubicBezTo>
                <a:cubicBezTo>
                  <a:pt x="84661" y="606043"/>
                  <a:pt x="88674" y="597013"/>
                  <a:pt x="93691" y="590993"/>
                </a:cubicBezTo>
                <a:cubicBezTo>
                  <a:pt x="98708" y="583969"/>
                  <a:pt x="103724" y="581962"/>
                  <a:pt x="108742" y="583969"/>
                </a:cubicBezTo>
                <a:cubicBezTo>
                  <a:pt x="121785" y="589989"/>
                  <a:pt x="140850" y="598016"/>
                  <a:pt x="165934" y="608050"/>
                </a:cubicBezTo>
                <a:cubicBezTo>
                  <a:pt x="191019" y="618085"/>
                  <a:pt x="221121" y="623100"/>
                  <a:pt x="256239" y="623100"/>
                </a:cubicBezTo>
                <a:cubicBezTo>
                  <a:pt x="295371" y="623100"/>
                  <a:pt x="324469" y="612063"/>
                  <a:pt x="344537" y="590993"/>
                </a:cubicBezTo>
                <a:cubicBezTo>
                  <a:pt x="363601" y="569922"/>
                  <a:pt x="373635" y="543834"/>
                  <a:pt x="373635" y="515739"/>
                </a:cubicBezTo>
                <a:cubicBezTo>
                  <a:pt x="373635" y="488647"/>
                  <a:pt x="366611" y="466573"/>
                  <a:pt x="353567" y="448512"/>
                </a:cubicBezTo>
                <a:cubicBezTo>
                  <a:pt x="339520" y="430451"/>
                  <a:pt x="319452" y="414397"/>
                  <a:pt x="293365" y="401353"/>
                </a:cubicBezTo>
                <a:cubicBezTo>
                  <a:pt x="276307" y="393326"/>
                  <a:pt x="254232" y="386303"/>
                  <a:pt x="227141" y="380282"/>
                </a:cubicBezTo>
                <a:cubicBezTo>
                  <a:pt x="201053" y="374262"/>
                  <a:pt x="174965" y="370248"/>
                  <a:pt x="150884" y="367238"/>
                </a:cubicBezTo>
                <a:cubicBezTo>
                  <a:pt x="140850" y="365232"/>
                  <a:pt x="132823" y="362222"/>
                  <a:pt x="126803" y="355197"/>
                </a:cubicBezTo>
                <a:cubicBezTo>
                  <a:pt x="120783" y="349177"/>
                  <a:pt x="116769" y="339143"/>
                  <a:pt x="116769" y="327103"/>
                </a:cubicBezTo>
                <a:lnTo>
                  <a:pt x="116769" y="95321"/>
                </a:lnTo>
                <a:cubicBezTo>
                  <a:pt x="116769" y="87294"/>
                  <a:pt x="118775" y="81274"/>
                  <a:pt x="122789" y="79267"/>
                </a:cubicBezTo>
                <a:cubicBezTo>
                  <a:pt x="126803" y="76257"/>
                  <a:pt x="130816" y="75254"/>
                  <a:pt x="135833" y="75254"/>
                </a:cubicBezTo>
                <a:lnTo>
                  <a:pt x="452902" y="75254"/>
                </a:lnTo>
                <a:cubicBezTo>
                  <a:pt x="463940" y="75254"/>
                  <a:pt x="468957" y="80270"/>
                  <a:pt x="468957" y="90304"/>
                </a:cubicBezTo>
                <a:lnTo>
                  <a:pt x="468957" y="145490"/>
                </a:lnTo>
                <a:cubicBezTo>
                  <a:pt x="468957" y="151510"/>
                  <a:pt x="466950" y="155524"/>
                  <a:pt x="462936" y="157531"/>
                </a:cubicBezTo>
                <a:cubicBezTo>
                  <a:pt x="458922" y="159538"/>
                  <a:pt x="451899" y="160541"/>
                  <a:pt x="440861" y="160541"/>
                </a:cubicBezTo>
                <a:lnTo>
                  <a:pt x="231155" y="160541"/>
                </a:lnTo>
                <a:cubicBezTo>
                  <a:pt x="221121" y="160541"/>
                  <a:pt x="215100" y="161545"/>
                  <a:pt x="211087" y="163551"/>
                </a:cubicBezTo>
                <a:cubicBezTo>
                  <a:pt x="208076" y="165558"/>
                  <a:pt x="206070" y="170575"/>
                  <a:pt x="206070" y="179605"/>
                </a:cubicBezTo>
                <a:lnTo>
                  <a:pt x="206070" y="278941"/>
                </a:lnTo>
                <a:cubicBezTo>
                  <a:pt x="206070" y="283957"/>
                  <a:pt x="207074" y="286968"/>
                  <a:pt x="210084" y="288974"/>
                </a:cubicBezTo>
                <a:cubicBezTo>
                  <a:pt x="213094" y="290981"/>
                  <a:pt x="218111" y="292988"/>
                  <a:pt x="226137" y="293991"/>
                </a:cubicBezTo>
                <a:cubicBezTo>
                  <a:pt x="249216" y="298004"/>
                  <a:pt x="273297" y="303022"/>
                  <a:pt x="297377" y="310045"/>
                </a:cubicBezTo>
                <a:cubicBezTo>
                  <a:pt x="321459" y="317069"/>
                  <a:pt x="343534" y="325096"/>
                  <a:pt x="361595" y="333123"/>
                </a:cubicBezTo>
                <a:cubicBezTo>
                  <a:pt x="396713" y="349177"/>
                  <a:pt x="424808" y="371252"/>
                  <a:pt x="447885" y="400350"/>
                </a:cubicBezTo>
                <a:cubicBezTo>
                  <a:pt x="470963" y="429448"/>
                  <a:pt x="482000" y="467576"/>
                  <a:pt x="482000" y="515739"/>
                </a:cubicBezTo>
                <a:cubicBezTo>
                  <a:pt x="482000" y="542830"/>
                  <a:pt x="476983" y="566911"/>
                  <a:pt x="465946" y="590993"/>
                </a:cubicBezTo>
                <a:cubicBezTo>
                  <a:pt x="454909" y="614070"/>
                  <a:pt x="440861" y="634138"/>
                  <a:pt x="421798" y="651195"/>
                </a:cubicBezTo>
                <a:cubicBezTo>
                  <a:pt x="402733" y="668254"/>
                  <a:pt x="380659" y="681297"/>
                  <a:pt x="354570" y="691331"/>
                </a:cubicBezTo>
                <a:cubicBezTo>
                  <a:pt x="327479" y="702369"/>
                  <a:pt x="298381" y="707386"/>
                  <a:pt x="266273" y="707386"/>
                </a:cubicBez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 name="Freeform: Shape 229">
            <a:extLst>
              <a:ext uri="{FF2B5EF4-FFF2-40B4-BE49-F238E27FC236}">
                <a16:creationId xmlns:a16="http://schemas.microsoft.com/office/drawing/2014/main" id="{8702DA8A-84E6-CC72-B3D1-111E31F58AC4}"/>
              </a:ext>
            </a:extLst>
          </p:cNvPr>
          <p:cNvSpPr/>
          <p:nvPr/>
        </p:nvSpPr>
        <p:spPr>
          <a:xfrm>
            <a:off x="4364724" y="5265248"/>
            <a:ext cx="185715" cy="238402"/>
          </a:xfrm>
          <a:custGeom>
            <a:avLst/>
            <a:gdLst>
              <a:gd name="connsiteX0" fmla="*/ 290981 w 501691"/>
              <a:gd name="connsiteY0" fmla="*/ 715412 h 702368"/>
              <a:gd name="connsiteX1" fmla="*/ 205694 w 501691"/>
              <a:gd name="connsiteY1" fmla="*/ 705379 h 702368"/>
              <a:gd name="connsiteX2" fmla="*/ 137464 w 501691"/>
              <a:gd name="connsiteY2" fmla="*/ 674274 h 702368"/>
              <a:gd name="connsiteX3" fmla="*/ 91308 w 501691"/>
              <a:gd name="connsiteY3" fmla="*/ 621095 h 702368"/>
              <a:gd name="connsiteX4" fmla="*/ 75254 w 501691"/>
              <a:gd name="connsiteY4" fmla="*/ 542831 h 702368"/>
              <a:gd name="connsiteX5" fmla="*/ 75254 w 501691"/>
              <a:gd name="connsiteY5" fmla="*/ 286968 h 702368"/>
              <a:gd name="connsiteX6" fmla="*/ 128433 w 501691"/>
              <a:gd name="connsiteY6" fmla="*/ 124419 h 702368"/>
              <a:gd name="connsiteX7" fmla="*/ 303022 w 501691"/>
              <a:gd name="connsiteY7" fmla="*/ 75254 h 702368"/>
              <a:gd name="connsiteX8" fmla="*/ 339144 w 501691"/>
              <a:gd name="connsiteY8" fmla="*/ 77261 h 702368"/>
              <a:gd name="connsiteX9" fmla="*/ 382289 w 501691"/>
              <a:gd name="connsiteY9" fmla="*/ 83281 h 702368"/>
              <a:gd name="connsiteX10" fmla="*/ 421421 w 501691"/>
              <a:gd name="connsiteY10" fmla="*/ 91308 h 702368"/>
              <a:gd name="connsiteX11" fmla="*/ 446506 w 501691"/>
              <a:gd name="connsiteY11" fmla="*/ 98332 h 702368"/>
              <a:gd name="connsiteX12" fmla="*/ 453529 w 501691"/>
              <a:gd name="connsiteY12" fmla="*/ 116393 h 702368"/>
              <a:gd name="connsiteX13" fmla="*/ 450519 w 501691"/>
              <a:gd name="connsiteY13" fmla="*/ 146494 h 702368"/>
              <a:gd name="connsiteX14" fmla="*/ 440485 w 501691"/>
              <a:gd name="connsiteY14" fmla="*/ 174589 h 702368"/>
              <a:gd name="connsiteX15" fmla="*/ 427441 w 501691"/>
              <a:gd name="connsiteY15" fmla="*/ 184623 h 702368"/>
              <a:gd name="connsiteX16" fmla="*/ 409380 w 501691"/>
              <a:gd name="connsiteY16" fmla="*/ 178602 h 702368"/>
              <a:gd name="connsiteX17" fmla="*/ 380282 w 501691"/>
              <a:gd name="connsiteY17" fmla="*/ 169572 h 702368"/>
              <a:gd name="connsiteX18" fmla="*/ 343157 w 501691"/>
              <a:gd name="connsiteY18" fmla="*/ 161545 h 702368"/>
              <a:gd name="connsiteX19" fmla="*/ 302018 w 501691"/>
              <a:gd name="connsiteY19" fmla="*/ 158535 h 702368"/>
              <a:gd name="connsiteX20" fmla="*/ 233788 w 501691"/>
              <a:gd name="connsiteY20" fmla="*/ 168568 h 702368"/>
              <a:gd name="connsiteX21" fmla="*/ 195660 w 501691"/>
              <a:gd name="connsiteY21" fmla="*/ 195659 h 702368"/>
              <a:gd name="connsiteX22" fmla="*/ 178602 w 501691"/>
              <a:gd name="connsiteY22" fmla="*/ 236799 h 702368"/>
              <a:gd name="connsiteX23" fmla="*/ 174589 w 501691"/>
              <a:gd name="connsiteY23" fmla="*/ 287971 h 702368"/>
              <a:gd name="connsiteX24" fmla="*/ 174589 w 501691"/>
              <a:gd name="connsiteY24" fmla="*/ 312052 h 702368"/>
              <a:gd name="connsiteX25" fmla="*/ 186629 w 501691"/>
              <a:gd name="connsiteY25" fmla="*/ 323090 h 702368"/>
              <a:gd name="connsiteX26" fmla="*/ 237802 w 501691"/>
              <a:gd name="connsiteY26" fmla="*/ 298005 h 702368"/>
              <a:gd name="connsiteX27" fmla="*/ 304025 w 501691"/>
              <a:gd name="connsiteY27" fmla="*/ 287971 h 702368"/>
              <a:gd name="connsiteX28" fmla="*/ 383293 w 501691"/>
              <a:gd name="connsiteY28" fmla="*/ 300011 h 702368"/>
              <a:gd name="connsiteX29" fmla="*/ 444499 w 501691"/>
              <a:gd name="connsiteY29" fmla="*/ 337137 h 702368"/>
              <a:gd name="connsiteX30" fmla="*/ 484634 w 501691"/>
              <a:gd name="connsiteY30" fmla="*/ 402357 h 702368"/>
              <a:gd name="connsiteX31" fmla="*/ 498682 w 501691"/>
              <a:gd name="connsiteY31" fmla="*/ 497678 h 702368"/>
              <a:gd name="connsiteX32" fmla="*/ 488648 w 501691"/>
              <a:gd name="connsiteY32" fmla="*/ 588986 h 702368"/>
              <a:gd name="connsiteX33" fmla="*/ 455536 w 501691"/>
              <a:gd name="connsiteY33" fmla="*/ 657217 h 702368"/>
              <a:gd name="connsiteX34" fmla="*/ 392323 w 501691"/>
              <a:gd name="connsiteY34" fmla="*/ 701365 h 702368"/>
              <a:gd name="connsiteX35" fmla="*/ 290981 w 501691"/>
              <a:gd name="connsiteY35" fmla="*/ 715412 h 702368"/>
              <a:gd name="connsiteX36" fmla="*/ 301015 w 501691"/>
              <a:gd name="connsiteY36" fmla="*/ 369245 h 702368"/>
              <a:gd name="connsiteX37" fmla="*/ 230778 w 501691"/>
              <a:gd name="connsiteY37" fmla="*/ 379279 h 702368"/>
              <a:gd name="connsiteX38" fmla="*/ 184623 w 501691"/>
              <a:gd name="connsiteY38" fmla="*/ 405367 h 702368"/>
              <a:gd name="connsiteX39" fmla="*/ 172582 w 501691"/>
              <a:gd name="connsiteY39" fmla="*/ 426438 h 702368"/>
              <a:gd name="connsiteX40" fmla="*/ 172582 w 501691"/>
              <a:gd name="connsiteY40" fmla="*/ 521759 h 702368"/>
              <a:gd name="connsiteX41" fmla="*/ 202684 w 501691"/>
              <a:gd name="connsiteY41" fmla="*/ 605040 h 702368"/>
              <a:gd name="connsiteX42" fmla="*/ 289978 w 501691"/>
              <a:gd name="connsiteY42" fmla="*/ 630125 h 702368"/>
              <a:gd name="connsiteX43" fmla="*/ 369245 w 501691"/>
              <a:gd name="connsiteY43" fmla="*/ 601027 h 702368"/>
              <a:gd name="connsiteX44" fmla="*/ 397340 w 501691"/>
              <a:gd name="connsiteY44" fmla="*/ 495672 h 702368"/>
              <a:gd name="connsiteX45" fmla="*/ 370249 w 501691"/>
              <a:gd name="connsiteY45" fmla="*/ 396336 h 702368"/>
              <a:gd name="connsiteX46" fmla="*/ 301015 w 501691"/>
              <a:gd name="connsiteY46" fmla="*/ 36924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1691" h="702368">
                <a:moveTo>
                  <a:pt x="290981" y="715412"/>
                </a:moveTo>
                <a:cubicBezTo>
                  <a:pt x="259876" y="715412"/>
                  <a:pt x="231782" y="712402"/>
                  <a:pt x="205694" y="705379"/>
                </a:cubicBezTo>
                <a:cubicBezTo>
                  <a:pt x="179606" y="698355"/>
                  <a:pt x="156528" y="688321"/>
                  <a:pt x="137464" y="674274"/>
                </a:cubicBezTo>
                <a:cubicBezTo>
                  <a:pt x="117396" y="660227"/>
                  <a:pt x="102345" y="642166"/>
                  <a:pt x="91308" y="621095"/>
                </a:cubicBezTo>
                <a:cubicBezTo>
                  <a:pt x="80271" y="600024"/>
                  <a:pt x="75254" y="573936"/>
                  <a:pt x="75254" y="542831"/>
                </a:cubicBezTo>
                <a:lnTo>
                  <a:pt x="75254" y="286968"/>
                </a:lnTo>
                <a:cubicBezTo>
                  <a:pt x="75254" y="211714"/>
                  <a:pt x="93315" y="157531"/>
                  <a:pt x="128433" y="124419"/>
                </a:cubicBezTo>
                <a:cubicBezTo>
                  <a:pt x="163552" y="91308"/>
                  <a:pt x="221748" y="75254"/>
                  <a:pt x="303022" y="75254"/>
                </a:cubicBezTo>
                <a:cubicBezTo>
                  <a:pt x="313056" y="75254"/>
                  <a:pt x="325096" y="76257"/>
                  <a:pt x="339144" y="77261"/>
                </a:cubicBezTo>
                <a:cubicBezTo>
                  <a:pt x="353191" y="79267"/>
                  <a:pt x="368242" y="81274"/>
                  <a:pt x="382289" y="83281"/>
                </a:cubicBezTo>
                <a:cubicBezTo>
                  <a:pt x="396337" y="86291"/>
                  <a:pt x="409380" y="88297"/>
                  <a:pt x="421421" y="91308"/>
                </a:cubicBezTo>
                <a:cubicBezTo>
                  <a:pt x="433462" y="94318"/>
                  <a:pt x="441489" y="96325"/>
                  <a:pt x="446506" y="98332"/>
                </a:cubicBezTo>
                <a:cubicBezTo>
                  <a:pt x="450519" y="100338"/>
                  <a:pt x="453529" y="106358"/>
                  <a:pt x="453529" y="116393"/>
                </a:cubicBezTo>
                <a:cubicBezTo>
                  <a:pt x="453529" y="125423"/>
                  <a:pt x="452526" y="135457"/>
                  <a:pt x="450519" y="146494"/>
                </a:cubicBezTo>
                <a:cubicBezTo>
                  <a:pt x="448513" y="157531"/>
                  <a:pt x="445502" y="166562"/>
                  <a:pt x="440485" y="174589"/>
                </a:cubicBezTo>
                <a:cubicBezTo>
                  <a:pt x="436472" y="182616"/>
                  <a:pt x="432458" y="186629"/>
                  <a:pt x="427441" y="184623"/>
                </a:cubicBezTo>
                <a:cubicBezTo>
                  <a:pt x="423428" y="183619"/>
                  <a:pt x="417408" y="181612"/>
                  <a:pt x="409380" y="178602"/>
                </a:cubicBezTo>
                <a:cubicBezTo>
                  <a:pt x="401353" y="175592"/>
                  <a:pt x="391320" y="172582"/>
                  <a:pt x="380282" y="169572"/>
                </a:cubicBezTo>
                <a:cubicBezTo>
                  <a:pt x="369245" y="166562"/>
                  <a:pt x="356201" y="163551"/>
                  <a:pt x="343157" y="161545"/>
                </a:cubicBezTo>
                <a:cubicBezTo>
                  <a:pt x="329110" y="159538"/>
                  <a:pt x="316066" y="158535"/>
                  <a:pt x="302018" y="158535"/>
                </a:cubicBezTo>
                <a:cubicBezTo>
                  <a:pt x="272920" y="158535"/>
                  <a:pt x="250846" y="161545"/>
                  <a:pt x="233788" y="168568"/>
                </a:cubicBezTo>
                <a:cubicBezTo>
                  <a:pt x="216731" y="174589"/>
                  <a:pt x="203687" y="183619"/>
                  <a:pt x="195660" y="195659"/>
                </a:cubicBezTo>
                <a:cubicBezTo>
                  <a:pt x="186629" y="206697"/>
                  <a:pt x="181612" y="220744"/>
                  <a:pt x="178602" y="236799"/>
                </a:cubicBezTo>
                <a:cubicBezTo>
                  <a:pt x="175592" y="252853"/>
                  <a:pt x="174589" y="269910"/>
                  <a:pt x="174589" y="287971"/>
                </a:cubicBezTo>
                <a:lnTo>
                  <a:pt x="174589" y="312052"/>
                </a:lnTo>
                <a:cubicBezTo>
                  <a:pt x="174589" y="326100"/>
                  <a:pt x="178602" y="330113"/>
                  <a:pt x="186629" y="323090"/>
                </a:cubicBezTo>
                <a:cubicBezTo>
                  <a:pt x="201680" y="313056"/>
                  <a:pt x="218738" y="305029"/>
                  <a:pt x="237802" y="298005"/>
                </a:cubicBezTo>
                <a:cubicBezTo>
                  <a:pt x="256866" y="290981"/>
                  <a:pt x="278941" y="287971"/>
                  <a:pt x="304025" y="287971"/>
                </a:cubicBezTo>
                <a:cubicBezTo>
                  <a:pt x="333123" y="287971"/>
                  <a:pt x="359211" y="291985"/>
                  <a:pt x="383293" y="300011"/>
                </a:cubicBezTo>
                <a:cubicBezTo>
                  <a:pt x="407374" y="308039"/>
                  <a:pt x="427441" y="320080"/>
                  <a:pt x="444499" y="337137"/>
                </a:cubicBezTo>
                <a:cubicBezTo>
                  <a:pt x="461556" y="354194"/>
                  <a:pt x="474600" y="376269"/>
                  <a:pt x="484634" y="402357"/>
                </a:cubicBezTo>
                <a:cubicBezTo>
                  <a:pt x="493665" y="428445"/>
                  <a:pt x="498682" y="460553"/>
                  <a:pt x="498682" y="497678"/>
                </a:cubicBezTo>
                <a:cubicBezTo>
                  <a:pt x="498682" y="531794"/>
                  <a:pt x="495672" y="561895"/>
                  <a:pt x="488648" y="588986"/>
                </a:cubicBezTo>
                <a:cubicBezTo>
                  <a:pt x="482627" y="616077"/>
                  <a:pt x="470587" y="639156"/>
                  <a:pt x="455536" y="657217"/>
                </a:cubicBezTo>
                <a:cubicBezTo>
                  <a:pt x="439482" y="676280"/>
                  <a:pt x="418411" y="690328"/>
                  <a:pt x="392323" y="701365"/>
                </a:cubicBezTo>
                <a:cubicBezTo>
                  <a:pt x="363225" y="709392"/>
                  <a:pt x="330113" y="715412"/>
                  <a:pt x="290981" y="715412"/>
                </a:cubicBezTo>
                <a:close/>
                <a:moveTo>
                  <a:pt x="301015" y="369245"/>
                </a:moveTo>
                <a:cubicBezTo>
                  <a:pt x="271917" y="369245"/>
                  <a:pt x="248839" y="372255"/>
                  <a:pt x="230778" y="379279"/>
                </a:cubicBezTo>
                <a:cubicBezTo>
                  <a:pt x="212717" y="386303"/>
                  <a:pt x="197667" y="394330"/>
                  <a:pt x="184623" y="405367"/>
                </a:cubicBezTo>
                <a:cubicBezTo>
                  <a:pt x="176596" y="413394"/>
                  <a:pt x="172582" y="420418"/>
                  <a:pt x="172582" y="426438"/>
                </a:cubicBezTo>
                <a:lnTo>
                  <a:pt x="172582" y="521759"/>
                </a:lnTo>
                <a:cubicBezTo>
                  <a:pt x="172582" y="559888"/>
                  <a:pt x="182616" y="587983"/>
                  <a:pt x="202684" y="605040"/>
                </a:cubicBezTo>
                <a:cubicBezTo>
                  <a:pt x="222751" y="622098"/>
                  <a:pt x="251849" y="630125"/>
                  <a:pt x="289978" y="630125"/>
                </a:cubicBezTo>
                <a:cubicBezTo>
                  <a:pt x="324093" y="630125"/>
                  <a:pt x="350181" y="620091"/>
                  <a:pt x="369245" y="601027"/>
                </a:cubicBezTo>
                <a:cubicBezTo>
                  <a:pt x="387306" y="580959"/>
                  <a:pt x="397340" y="546844"/>
                  <a:pt x="397340" y="495672"/>
                </a:cubicBezTo>
                <a:cubicBezTo>
                  <a:pt x="397340" y="448513"/>
                  <a:pt x="388310" y="415401"/>
                  <a:pt x="370249" y="396336"/>
                </a:cubicBezTo>
                <a:cubicBezTo>
                  <a:pt x="351184" y="378276"/>
                  <a:pt x="328106" y="369245"/>
                  <a:pt x="301015" y="369245"/>
                </a:cubicBez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 name="Freeform: Shape 231">
            <a:extLst>
              <a:ext uri="{FF2B5EF4-FFF2-40B4-BE49-F238E27FC236}">
                <a16:creationId xmlns:a16="http://schemas.microsoft.com/office/drawing/2014/main" id="{760283F8-D4DC-9E74-0084-5873E67005A7}"/>
              </a:ext>
            </a:extLst>
          </p:cNvPr>
          <p:cNvSpPr/>
          <p:nvPr/>
        </p:nvSpPr>
        <p:spPr>
          <a:xfrm>
            <a:off x="7695693" y="5005908"/>
            <a:ext cx="185715" cy="238402"/>
          </a:xfrm>
          <a:custGeom>
            <a:avLst/>
            <a:gdLst>
              <a:gd name="connsiteX0" fmla="*/ 486641 w 501691"/>
              <a:gd name="connsiteY0" fmla="*/ 573936 h 702368"/>
              <a:gd name="connsiteX1" fmla="*/ 449515 w 501691"/>
              <a:gd name="connsiteY1" fmla="*/ 573936 h 702368"/>
              <a:gd name="connsiteX2" fmla="*/ 449515 w 501691"/>
              <a:gd name="connsiteY2" fmla="*/ 681298 h 702368"/>
              <a:gd name="connsiteX3" fmla="*/ 446505 w 501691"/>
              <a:gd name="connsiteY3" fmla="*/ 692335 h 702368"/>
              <a:gd name="connsiteX4" fmla="*/ 432458 w 501691"/>
              <a:gd name="connsiteY4" fmla="*/ 695345 h 702368"/>
              <a:gd name="connsiteX5" fmla="*/ 389313 w 501691"/>
              <a:gd name="connsiteY5" fmla="*/ 695345 h 702368"/>
              <a:gd name="connsiteX6" fmla="*/ 371252 w 501691"/>
              <a:gd name="connsiteY6" fmla="*/ 692335 h 702368"/>
              <a:gd name="connsiteX7" fmla="*/ 365232 w 501691"/>
              <a:gd name="connsiteY7" fmla="*/ 678288 h 702368"/>
              <a:gd name="connsiteX8" fmla="*/ 365232 w 501691"/>
              <a:gd name="connsiteY8" fmla="*/ 573936 h 702368"/>
              <a:gd name="connsiteX9" fmla="*/ 94318 w 501691"/>
              <a:gd name="connsiteY9" fmla="*/ 573936 h 702368"/>
              <a:gd name="connsiteX10" fmla="*/ 79267 w 501691"/>
              <a:gd name="connsiteY10" fmla="*/ 571929 h 702368"/>
              <a:gd name="connsiteX11" fmla="*/ 75254 w 501691"/>
              <a:gd name="connsiteY11" fmla="*/ 560892 h 702368"/>
              <a:gd name="connsiteX12" fmla="*/ 75254 w 501691"/>
              <a:gd name="connsiteY12" fmla="*/ 521760 h 702368"/>
              <a:gd name="connsiteX13" fmla="*/ 77260 w 501691"/>
              <a:gd name="connsiteY13" fmla="*/ 504703 h 702368"/>
              <a:gd name="connsiteX14" fmla="*/ 84284 w 501691"/>
              <a:gd name="connsiteY14" fmla="*/ 489652 h 702368"/>
              <a:gd name="connsiteX15" fmla="*/ 345164 w 501691"/>
              <a:gd name="connsiteY15" fmla="*/ 103349 h 702368"/>
              <a:gd name="connsiteX16" fmla="*/ 357204 w 501691"/>
              <a:gd name="connsiteY16" fmla="*/ 85288 h 702368"/>
              <a:gd name="connsiteX17" fmla="*/ 376269 w 501691"/>
              <a:gd name="connsiteY17" fmla="*/ 75254 h 702368"/>
              <a:gd name="connsiteX18" fmla="*/ 434465 w 501691"/>
              <a:gd name="connsiteY18" fmla="*/ 75254 h 702368"/>
              <a:gd name="connsiteX19" fmla="*/ 448513 w 501691"/>
              <a:gd name="connsiteY19" fmla="*/ 80271 h 702368"/>
              <a:gd name="connsiteX20" fmla="*/ 449515 w 501691"/>
              <a:gd name="connsiteY20" fmla="*/ 96325 h 702368"/>
              <a:gd name="connsiteX21" fmla="*/ 449515 w 501691"/>
              <a:gd name="connsiteY21" fmla="*/ 497679 h 702368"/>
              <a:gd name="connsiteX22" fmla="*/ 487644 w 501691"/>
              <a:gd name="connsiteY22" fmla="*/ 497679 h 702368"/>
              <a:gd name="connsiteX23" fmla="*/ 498682 w 501691"/>
              <a:gd name="connsiteY23" fmla="*/ 500689 h 702368"/>
              <a:gd name="connsiteX24" fmla="*/ 500688 w 501691"/>
              <a:gd name="connsiteY24" fmla="*/ 513733 h 702368"/>
              <a:gd name="connsiteX25" fmla="*/ 500688 w 501691"/>
              <a:gd name="connsiteY25" fmla="*/ 553868 h 702368"/>
              <a:gd name="connsiteX26" fmla="*/ 497678 w 501691"/>
              <a:gd name="connsiteY26" fmla="*/ 568919 h 702368"/>
              <a:gd name="connsiteX27" fmla="*/ 486641 w 501691"/>
              <a:gd name="connsiteY27" fmla="*/ 573936 h 702368"/>
              <a:gd name="connsiteX28" fmla="*/ 365232 w 501691"/>
              <a:gd name="connsiteY28" fmla="*/ 212718 h 702368"/>
              <a:gd name="connsiteX29" fmla="*/ 174589 w 501691"/>
              <a:gd name="connsiteY29" fmla="*/ 497679 h 702368"/>
              <a:gd name="connsiteX30" fmla="*/ 365232 w 501691"/>
              <a:gd name="connsiteY30" fmla="*/ 497679 h 702368"/>
              <a:gd name="connsiteX31" fmla="*/ 365232 w 501691"/>
              <a:gd name="connsiteY31" fmla="*/ 212718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1691" h="702368">
                <a:moveTo>
                  <a:pt x="486641" y="573936"/>
                </a:moveTo>
                <a:lnTo>
                  <a:pt x="449515" y="573936"/>
                </a:lnTo>
                <a:lnTo>
                  <a:pt x="449515" y="681298"/>
                </a:lnTo>
                <a:cubicBezTo>
                  <a:pt x="449515" y="686315"/>
                  <a:pt x="448513" y="690328"/>
                  <a:pt x="446505" y="692335"/>
                </a:cubicBezTo>
                <a:cubicBezTo>
                  <a:pt x="444499" y="694342"/>
                  <a:pt x="439482" y="695345"/>
                  <a:pt x="432458" y="695345"/>
                </a:cubicBezTo>
                <a:lnTo>
                  <a:pt x="389313" y="695345"/>
                </a:lnTo>
                <a:cubicBezTo>
                  <a:pt x="381286" y="695345"/>
                  <a:pt x="375265" y="694342"/>
                  <a:pt x="371252" y="692335"/>
                </a:cubicBezTo>
                <a:cubicBezTo>
                  <a:pt x="367238" y="690328"/>
                  <a:pt x="365232" y="685311"/>
                  <a:pt x="365232" y="678288"/>
                </a:cubicBezTo>
                <a:lnTo>
                  <a:pt x="365232" y="573936"/>
                </a:lnTo>
                <a:lnTo>
                  <a:pt x="94318" y="573936"/>
                </a:lnTo>
                <a:cubicBezTo>
                  <a:pt x="87295" y="573936"/>
                  <a:pt x="82277" y="572933"/>
                  <a:pt x="79267" y="571929"/>
                </a:cubicBezTo>
                <a:cubicBezTo>
                  <a:pt x="76257" y="570926"/>
                  <a:pt x="75254" y="566912"/>
                  <a:pt x="75254" y="560892"/>
                </a:cubicBezTo>
                <a:lnTo>
                  <a:pt x="75254" y="521760"/>
                </a:lnTo>
                <a:cubicBezTo>
                  <a:pt x="75254" y="514736"/>
                  <a:pt x="76257" y="508716"/>
                  <a:pt x="77260" y="504703"/>
                </a:cubicBezTo>
                <a:cubicBezTo>
                  <a:pt x="78264" y="500689"/>
                  <a:pt x="81274" y="495672"/>
                  <a:pt x="84284" y="489652"/>
                </a:cubicBezTo>
                <a:lnTo>
                  <a:pt x="345164" y="103349"/>
                </a:lnTo>
                <a:cubicBezTo>
                  <a:pt x="348174" y="98332"/>
                  <a:pt x="352188" y="92312"/>
                  <a:pt x="357204" y="85288"/>
                </a:cubicBezTo>
                <a:cubicBezTo>
                  <a:pt x="362222" y="78265"/>
                  <a:pt x="369245" y="75254"/>
                  <a:pt x="376269" y="75254"/>
                </a:cubicBezTo>
                <a:lnTo>
                  <a:pt x="434465" y="75254"/>
                </a:lnTo>
                <a:cubicBezTo>
                  <a:pt x="442492" y="75254"/>
                  <a:pt x="447509" y="77261"/>
                  <a:pt x="448513" y="80271"/>
                </a:cubicBezTo>
                <a:cubicBezTo>
                  <a:pt x="449515" y="84285"/>
                  <a:pt x="449515" y="89302"/>
                  <a:pt x="449515" y="96325"/>
                </a:cubicBezTo>
                <a:lnTo>
                  <a:pt x="449515" y="497679"/>
                </a:lnTo>
                <a:lnTo>
                  <a:pt x="487644" y="497679"/>
                </a:lnTo>
                <a:cubicBezTo>
                  <a:pt x="493665" y="497679"/>
                  <a:pt x="497678" y="498682"/>
                  <a:pt x="498682" y="500689"/>
                </a:cubicBezTo>
                <a:cubicBezTo>
                  <a:pt x="500688" y="502695"/>
                  <a:pt x="500688" y="506709"/>
                  <a:pt x="500688" y="513733"/>
                </a:cubicBezTo>
                <a:lnTo>
                  <a:pt x="500688" y="553868"/>
                </a:lnTo>
                <a:cubicBezTo>
                  <a:pt x="500688" y="560892"/>
                  <a:pt x="499685" y="565909"/>
                  <a:pt x="497678" y="568919"/>
                </a:cubicBezTo>
                <a:cubicBezTo>
                  <a:pt x="496675" y="571929"/>
                  <a:pt x="492661" y="573936"/>
                  <a:pt x="486641" y="573936"/>
                </a:cubicBezTo>
                <a:close/>
                <a:moveTo>
                  <a:pt x="365232" y="212718"/>
                </a:moveTo>
                <a:lnTo>
                  <a:pt x="174589" y="497679"/>
                </a:lnTo>
                <a:lnTo>
                  <a:pt x="365232" y="497679"/>
                </a:lnTo>
                <a:lnTo>
                  <a:pt x="365232" y="212718"/>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8" name="Freeform: Shape 233">
            <a:extLst>
              <a:ext uri="{FF2B5EF4-FFF2-40B4-BE49-F238E27FC236}">
                <a16:creationId xmlns:a16="http://schemas.microsoft.com/office/drawing/2014/main" id="{BAFDCD1A-381B-C7E6-86E6-EB7746868B04}"/>
              </a:ext>
            </a:extLst>
          </p:cNvPr>
          <p:cNvSpPr/>
          <p:nvPr/>
        </p:nvSpPr>
        <p:spPr>
          <a:xfrm>
            <a:off x="4361753" y="2086190"/>
            <a:ext cx="185715" cy="238402"/>
          </a:xfrm>
          <a:custGeom>
            <a:avLst/>
            <a:gdLst>
              <a:gd name="connsiteX0" fmla="*/ 293991 w 501691"/>
              <a:gd name="connsiteY0" fmla="*/ 714409 h 702368"/>
              <a:gd name="connsiteX1" fmla="*/ 127430 w 501691"/>
              <a:gd name="connsiteY1" fmla="*/ 671264 h 702368"/>
              <a:gd name="connsiteX2" fmla="*/ 75254 w 501691"/>
              <a:gd name="connsiteY2" fmla="*/ 549854 h 702368"/>
              <a:gd name="connsiteX3" fmla="*/ 83281 w 501691"/>
              <a:gd name="connsiteY3" fmla="*/ 493665 h 702368"/>
              <a:gd name="connsiteX4" fmla="*/ 103349 w 501691"/>
              <a:gd name="connsiteY4" fmla="*/ 448512 h 702368"/>
              <a:gd name="connsiteX5" fmla="*/ 130440 w 501691"/>
              <a:gd name="connsiteY5" fmla="*/ 415401 h 702368"/>
              <a:gd name="connsiteX6" fmla="*/ 161545 w 501691"/>
              <a:gd name="connsiteY6" fmla="*/ 396337 h 702368"/>
              <a:gd name="connsiteX7" fmla="*/ 108365 w 501691"/>
              <a:gd name="connsiteY7" fmla="*/ 346167 h 702368"/>
              <a:gd name="connsiteX8" fmla="*/ 84284 w 501691"/>
              <a:gd name="connsiteY8" fmla="*/ 254859 h 702368"/>
              <a:gd name="connsiteX9" fmla="*/ 97328 w 501691"/>
              <a:gd name="connsiteY9" fmla="*/ 184623 h 702368"/>
              <a:gd name="connsiteX10" fmla="*/ 135457 w 501691"/>
              <a:gd name="connsiteY10" fmla="*/ 127430 h 702368"/>
              <a:gd name="connsiteX11" fmla="*/ 198670 w 501691"/>
              <a:gd name="connsiteY11" fmla="*/ 89301 h 702368"/>
              <a:gd name="connsiteX12" fmla="*/ 283958 w 501691"/>
              <a:gd name="connsiteY12" fmla="*/ 75254 h 702368"/>
              <a:gd name="connsiteX13" fmla="*/ 380282 w 501691"/>
              <a:gd name="connsiteY13" fmla="*/ 88298 h 702368"/>
              <a:gd name="connsiteX14" fmla="*/ 446506 w 501691"/>
              <a:gd name="connsiteY14" fmla="*/ 126426 h 702368"/>
              <a:gd name="connsiteX15" fmla="*/ 484634 w 501691"/>
              <a:gd name="connsiteY15" fmla="*/ 183619 h 702368"/>
              <a:gd name="connsiteX16" fmla="*/ 496675 w 501691"/>
              <a:gd name="connsiteY16" fmla="*/ 253856 h 702368"/>
              <a:gd name="connsiteX17" fmla="*/ 488648 w 501691"/>
              <a:gd name="connsiteY17" fmla="*/ 307035 h 702368"/>
              <a:gd name="connsiteX18" fmla="*/ 467577 w 501691"/>
              <a:gd name="connsiteY18" fmla="*/ 349178 h 702368"/>
              <a:gd name="connsiteX19" fmla="*/ 438479 w 501691"/>
              <a:gd name="connsiteY19" fmla="*/ 379279 h 702368"/>
              <a:gd name="connsiteX20" fmla="*/ 407374 w 501691"/>
              <a:gd name="connsiteY20" fmla="*/ 396337 h 702368"/>
              <a:gd name="connsiteX21" fmla="*/ 482627 w 501691"/>
              <a:gd name="connsiteY21" fmla="*/ 455536 h 702368"/>
              <a:gd name="connsiteX22" fmla="*/ 507712 w 501691"/>
              <a:gd name="connsiteY22" fmla="*/ 552864 h 702368"/>
              <a:gd name="connsiteX23" fmla="*/ 491658 w 501691"/>
              <a:gd name="connsiteY23" fmla="*/ 623101 h 702368"/>
              <a:gd name="connsiteX24" fmla="*/ 447509 w 501691"/>
              <a:gd name="connsiteY24" fmla="*/ 674274 h 702368"/>
              <a:gd name="connsiteX25" fmla="*/ 380282 w 501691"/>
              <a:gd name="connsiteY25" fmla="*/ 705379 h 702368"/>
              <a:gd name="connsiteX26" fmla="*/ 293991 w 501691"/>
              <a:gd name="connsiteY26" fmla="*/ 714409 h 702368"/>
              <a:gd name="connsiteX27" fmla="*/ 286968 w 501691"/>
              <a:gd name="connsiteY27" fmla="*/ 426438 h 702368"/>
              <a:gd name="connsiteX28" fmla="*/ 233788 w 501691"/>
              <a:gd name="connsiteY28" fmla="*/ 435469 h 702368"/>
              <a:gd name="connsiteX29" fmla="*/ 197666 w 501691"/>
              <a:gd name="connsiteY29" fmla="*/ 459550 h 702368"/>
              <a:gd name="connsiteX30" fmla="*/ 176596 w 501691"/>
              <a:gd name="connsiteY30" fmla="*/ 493665 h 702368"/>
              <a:gd name="connsiteX31" fmla="*/ 169572 w 501691"/>
              <a:gd name="connsiteY31" fmla="*/ 534804 h 702368"/>
              <a:gd name="connsiteX32" fmla="*/ 202684 w 501691"/>
              <a:gd name="connsiteY32" fmla="*/ 608051 h 702368"/>
              <a:gd name="connsiteX33" fmla="*/ 292988 w 501691"/>
              <a:gd name="connsiteY33" fmla="*/ 632132 h 702368"/>
              <a:gd name="connsiteX34" fmla="*/ 378276 w 501691"/>
              <a:gd name="connsiteY34" fmla="*/ 608051 h 702368"/>
              <a:gd name="connsiteX35" fmla="*/ 409380 w 501691"/>
              <a:gd name="connsiteY35" fmla="*/ 534804 h 702368"/>
              <a:gd name="connsiteX36" fmla="*/ 377272 w 501691"/>
              <a:gd name="connsiteY36" fmla="*/ 457543 h 702368"/>
              <a:gd name="connsiteX37" fmla="*/ 286968 w 501691"/>
              <a:gd name="connsiteY37" fmla="*/ 426438 h 702368"/>
              <a:gd name="connsiteX38" fmla="*/ 286968 w 501691"/>
              <a:gd name="connsiteY38" fmla="*/ 155524 h 702368"/>
              <a:gd name="connsiteX39" fmla="*/ 207700 w 501691"/>
              <a:gd name="connsiteY39" fmla="*/ 183619 h 702368"/>
              <a:gd name="connsiteX40" fmla="*/ 178602 w 501691"/>
              <a:gd name="connsiteY40" fmla="*/ 266900 h 702368"/>
              <a:gd name="connsiteX41" fmla="*/ 208704 w 501691"/>
              <a:gd name="connsiteY41" fmla="*/ 331117 h 702368"/>
              <a:gd name="connsiteX42" fmla="*/ 285964 w 501691"/>
              <a:gd name="connsiteY42" fmla="*/ 355198 h 702368"/>
              <a:gd name="connsiteX43" fmla="*/ 371252 w 501691"/>
              <a:gd name="connsiteY43" fmla="*/ 331117 h 702368"/>
              <a:gd name="connsiteX44" fmla="*/ 402357 w 501691"/>
              <a:gd name="connsiteY44" fmla="*/ 267904 h 702368"/>
              <a:gd name="connsiteX45" fmla="*/ 370249 w 501691"/>
              <a:gd name="connsiteY45" fmla="*/ 182616 h 702368"/>
              <a:gd name="connsiteX46" fmla="*/ 286968 w 501691"/>
              <a:gd name="connsiteY46" fmla="*/ 155524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01691" h="702368">
                <a:moveTo>
                  <a:pt x="293991" y="714409"/>
                </a:moveTo>
                <a:cubicBezTo>
                  <a:pt x="217734" y="714409"/>
                  <a:pt x="161545" y="700362"/>
                  <a:pt x="127430" y="671264"/>
                </a:cubicBezTo>
                <a:cubicBezTo>
                  <a:pt x="92311" y="642166"/>
                  <a:pt x="75254" y="602030"/>
                  <a:pt x="75254" y="549854"/>
                </a:cubicBezTo>
                <a:cubicBezTo>
                  <a:pt x="75254" y="529787"/>
                  <a:pt x="78264" y="510722"/>
                  <a:pt x="83281" y="493665"/>
                </a:cubicBezTo>
                <a:cubicBezTo>
                  <a:pt x="88298" y="476607"/>
                  <a:pt x="95322" y="461556"/>
                  <a:pt x="103349" y="448512"/>
                </a:cubicBezTo>
                <a:cubicBezTo>
                  <a:pt x="111376" y="435469"/>
                  <a:pt x="120406" y="424431"/>
                  <a:pt x="130440" y="415401"/>
                </a:cubicBezTo>
                <a:cubicBezTo>
                  <a:pt x="140474" y="406370"/>
                  <a:pt x="150508" y="400350"/>
                  <a:pt x="161545" y="396337"/>
                </a:cubicBezTo>
                <a:cubicBezTo>
                  <a:pt x="141477" y="387306"/>
                  <a:pt x="124420" y="370249"/>
                  <a:pt x="108365" y="346167"/>
                </a:cubicBezTo>
                <a:cubicBezTo>
                  <a:pt x="92311" y="321083"/>
                  <a:pt x="84284" y="290981"/>
                  <a:pt x="84284" y="254859"/>
                </a:cubicBezTo>
                <a:cubicBezTo>
                  <a:pt x="84284" y="229775"/>
                  <a:pt x="88298" y="206697"/>
                  <a:pt x="97328" y="184623"/>
                </a:cubicBezTo>
                <a:cubicBezTo>
                  <a:pt x="106359" y="162548"/>
                  <a:pt x="118399" y="143484"/>
                  <a:pt x="135457" y="127430"/>
                </a:cubicBezTo>
                <a:cubicBezTo>
                  <a:pt x="152514" y="111376"/>
                  <a:pt x="173585" y="98332"/>
                  <a:pt x="198670" y="89301"/>
                </a:cubicBezTo>
                <a:cubicBezTo>
                  <a:pt x="223754" y="80271"/>
                  <a:pt x="251849" y="75254"/>
                  <a:pt x="283958" y="75254"/>
                </a:cubicBezTo>
                <a:cubicBezTo>
                  <a:pt x="321083" y="75254"/>
                  <a:pt x="353191" y="79267"/>
                  <a:pt x="380282" y="88298"/>
                </a:cubicBezTo>
                <a:cubicBezTo>
                  <a:pt x="407374" y="97328"/>
                  <a:pt x="429448" y="110372"/>
                  <a:pt x="446506" y="126426"/>
                </a:cubicBezTo>
                <a:cubicBezTo>
                  <a:pt x="463563" y="142481"/>
                  <a:pt x="476607" y="161545"/>
                  <a:pt x="484634" y="183619"/>
                </a:cubicBezTo>
                <a:cubicBezTo>
                  <a:pt x="492661" y="205694"/>
                  <a:pt x="496675" y="228771"/>
                  <a:pt x="496675" y="253856"/>
                </a:cubicBezTo>
                <a:cubicBezTo>
                  <a:pt x="496675" y="272920"/>
                  <a:pt x="493665" y="289978"/>
                  <a:pt x="488648" y="307035"/>
                </a:cubicBezTo>
                <a:cubicBezTo>
                  <a:pt x="482627" y="323090"/>
                  <a:pt x="475604" y="337137"/>
                  <a:pt x="467577" y="349178"/>
                </a:cubicBezTo>
                <a:cubicBezTo>
                  <a:pt x="459550" y="361218"/>
                  <a:pt x="449516" y="371252"/>
                  <a:pt x="438479" y="379279"/>
                </a:cubicBezTo>
                <a:cubicBezTo>
                  <a:pt x="427441" y="387306"/>
                  <a:pt x="417408" y="393326"/>
                  <a:pt x="407374" y="396337"/>
                </a:cubicBezTo>
                <a:cubicBezTo>
                  <a:pt x="440485" y="407374"/>
                  <a:pt x="465570" y="427442"/>
                  <a:pt x="482627" y="455536"/>
                </a:cubicBezTo>
                <a:cubicBezTo>
                  <a:pt x="499685" y="483631"/>
                  <a:pt x="507712" y="515739"/>
                  <a:pt x="507712" y="552864"/>
                </a:cubicBezTo>
                <a:cubicBezTo>
                  <a:pt x="507712" y="578952"/>
                  <a:pt x="502695" y="603034"/>
                  <a:pt x="491658" y="623101"/>
                </a:cubicBezTo>
                <a:cubicBezTo>
                  <a:pt x="480621" y="643169"/>
                  <a:pt x="466573" y="660227"/>
                  <a:pt x="447509" y="674274"/>
                </a:cubicBezTo>
                <a:cubicBezTo>
                  <a:pt x="428445" y="688321"/>
                  <a:pt x="406370" y="698355"/>
                  <a:pt x="380282" y="705379"/>
                </a:cubicBezTo>
                <a:cubicBezTo>
                  <a:pt x="355198" y="711399"/>
                  <a:pt x="326100" y="714409"/>
                  <a:pt x="293991" y="714409"/>
                </a:cubicBezTo>
                <a:close/>
                <a:moveTo>
                  <a:pt x="286968" y="426438"/>
                </a:moveTo>
                <a:cubicBezTo>
                  <a:pt x="266900" y="426438"/>
                  <a:pt x="248839" y="429448"/>
                  <a:pt x="233788" y="435469"/>
                </a:cubicBezTo>
                <a:cubicBezTo>
                  <a:pt x="218738" y="441489"/>
                  <a:pt x="206697" y="449516"/>
                  <a:pt x="197666" y="459550"/>
                </a:cubicBezTo>
                <a:cubicBezTo>
                  <a:pt x="188636" y="469584"/>
                  <a:pt x="181612" y="480621"/>
                  <a:pt x="176596" y="493665"/>
                </a:cubicBezTo>
                <a:cubicBezTo>
                  <a:pt x="171579" y="506709"/>
                  <a:pt x="169572" y="520756"/>
                  <a:pt x="169572" y="534804"/>
                </a:cubicBezTo>
                <a:cubicBezTo>
                  <a:pt x="169572" y="566912"/>
                  <a:pt x="180609" y="591996"/>
                  <a:pt x="202684" y="608051"/>
                </a:cubicBezTo>
                <a:cubicBezTo>
                  <a:pt x="224758" y="624105"/>
                  <a:pt x="254860" y="632132"/>
                  <a:pt x="292988" y="632132"/>
                </a:cubicBezTo>
                <a:cubicBezTo>
                  <a:pt x="329110" y="632132"/>
                  <a:pt x="358208" y="624105"/>
                  <a:pt x="378276" y="608051"/>
                </a:cubicBezTo>
                <a:cubicBezTo>
                  <a:pt x="398343" y="591996"/>
                  <a:pt x="409380" y="566912"/>
                  <a:pt x="409380" y="534804"/>
                </a:cubicBezTo>
                <a:cubicBezTo>
                  <a:pt x="409380" y="504702"/>
                  <a:pt x="398343" y="478614"/>
                  <a:pt x="377272" y="457543"/>
                </a:cubicBezTo>
                <a:cubicBezTo>
                  <a:pt x="358208" y="436472"/>
                  <a:pt x="327103" y="426438"/>
                  <a:pt x="286968" y="426438"/>
                </a:cubicBezTo>
                <a:close/>
                <a:moveTo>
                  <a:pt x="286968" y="155524"/>
                </a:moveTo>
                <a:cubicBezTo>
                  <a:pt x="253856" y="155524"/>
                  <a:pt x="226765" y="164555"/>
                  <a:pt x="207700" y="183619"/>
                </a:cubicBezTo>
                <a:cubicBezTo>
                  <a:pt x="187633" y="201680"/>
                  <a:pt x="178602" y="229775"/>
                  <a:pt x="178602" y="266900"/>
                </a:cubicBezTo>
                <a:cubicBezTo>
                  <a:pt x="178602" y="293992"/>
                  <a:pt x="188636" y="316066"/>
                  <a:pt x="208704" y="331117"/>
                </a:cubicBezTo>
                <a:cubicBezTo>
                  <a:pt x="228772" y="347171"/>
                  <a:pt x="254860" y="355198"/>
                  <a:pt x="285964" y="355198"/>
                </a:cubicBezTo>
                <a:cubicBezTo>
                  <a:pt x="322086" y="355198"/>
                  <a:pt x="351184" y="347171"/>
                  <a:pt x="371252" y="331117"/>
                </a:cubicBezTo>
                <a:cubicBezTo>
                  <a:pt x="392323" y="315062"/>
                  <a:pt x="402357" y="293992"/>
                  <a:pt x="402357" y="267904"/>
                </a:cubicBezTo>
                <a:cubicBezTo>
                  <a:pt x="402357" y="229775"/>
                  <a:pt x="391320" y="200677"/>
                  <a:pt x="370249" y="182616"/>
                </a:cubicBezTo>
                <a:cubicBezTo>
                  <a:pt x="350181" y="164555"/>
                  <a:pt x="322086" y="155524"/>
                  <a:pt x="286968" y="155524"/>
                </a:cubicBez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9" name="Freeform: Shape 234">
            <a:extLst>
              <a:ext uri="{FF2B5EF4-FFF2-40B4-BE49-F238E27FC236}">
                <a16:creationId xmlns:a16="http://schemas.microsoft.com/office/drawing/2014/main" id="{E8717B1E-93C0-E333-A843-E32EAFCF624E}"/>
              </a:ext>
            </a:extLst>
          </p:cNvPr>
          <p:cNvSpPr/>
          <p:nvPr/>
        </p:nvSpPr>
        <p:spPr>
          <a:xfrm>
            <a:off x="7524757" y="2377411"/>
            <a:ext cx="185715" cy="238402"/>
          </a:xfrm>
          <a:custGeom>
            <a:avLst/>
            <a:gdLst>
              <a:gd name="connsiteX0" fmla="*/ 297001 w 501691"/>
              <a:gd name="connsiteY0" fmla="*/ 717419 h 702368"/>
              <a:gd name="connsiteX1" fmla="*/ 217734 w 501691"/>
              <a:gd name="connsiteY1" fmla="*/ 710396 h 702368"/>
              <a:gd name="connsiteX2" fmla="*/ 146494 w 501691"/>
              <a:gd name="connsiteY2" fmla="*/ 682301 h 702368"/>
              <a:gd name="connsiteX3" fmla="*/ 95321 w 501691"/>
              <a:gd name="connsiteY3" fmla="*/ 625108 h 702368"/>
              <a:gd name="connsiteX4" fmla="*/ 75254 w 501691"/>
              <a:gd name="connsiteY4" fmla="*/ 528783 h 702368"/>
              <a:gd name="connsiteX5" fmla="*/ 75254 w 501691"/>
              <a:gd name="connsiteY5" fmla="*/ 285964 h 702368"/>
              <a:gd name="connsiteX6" fmla="*/ 91308 w 501691"/>
              <a:gd name="connsiteY6" fmla="*/ 182616 h 702368"/>
              <a:gd name="connsiteX7" fmla="*/ 136460 w 501691"/>
              <a:gd name="connsiteY7" fmla="*/ 118399 h 702368"/>
              <a:gd name="connsiteX8" fmla="*/ 206697 w 501691"/>
              <a:gd name="connsiteY8" fmla="*/ 85288 h 702368"/>
              <a:gd name="connsiteX9" fmla="*/ 298005 w 501691"/>
              <a:gd name="connsiteY9" fmla="*/ 75254 h 702368"/>
              <a:gd name="connsiteX10" fmla="*/ 378275 w 501691"/>
              <a:gd name="connsiteY10" fmla="*/ 84284 h 702368"/>
              <a:gd name="connsiteX11" fmla="*/ 445503 w 501691"/>
              <a:gd name="connsiteY11" fmla="*/ 114386 h 702368"/>
              <a:gd name="connsiteX12" fmla="*/ 490655 w 501691"/>
              <a:gd name="connsiteY12" fmla="*/ 175592 h 702368"/>
              <a:gd name="connsiteX13" fmla="*/ 506709 w 501691"/>
              <a:gd name="connsiteY13" fmla="*/ 275931 h 702368"/>
              <a:gd name="connsiteX14" fmla="*/ 506709 w 501691"/>
              <a:gd name="connsiteY14" fmla="*/ 509719 h 702368"/>
              <a:gd name="connsiteX15" fmla="*/ 488648 w 501691"/>
              <a:gd name="connsiteY15" fmla="*/ 618084 h 702368"/>
              <a:gd name="connsiteX16" fmla="*/ 442492 w 501691"/>
              <a:gd name="connsiteY16" fmla="*/ 681297 h 702368"/>
              <a:gd name="connsiteX17" fmla="*/ 376269 w 501691"/>
              <a:gd name="connsiteY17" fmla="*/ 710396 h 702368"/>
              <a:gd name="connsiteX18" fmla="*/ 297001 w 501691"/>
              <a:gd name="connsiteY18" fmla="*/ 717419 h 702368"/>
              <a:gd name="connsiteX19" fmla="*/ 409381 w 501691"/>
              <a:gd name="connsiteY19" fmla="*/ 298005 h 702368"/>
              <a:gd name="connsiteX20" fmla="*/ 384296 w 501691"/>
              <a:gd name="connsiteY20" fmla="*/ 191646 h 702368"/>
              <a:gd name="connsiteX21" fmla="*/ 298005 w 501691"/>
              <a:gd name="connsiteY21" fmla="*/ 159538 h 702368"/>
              <a:gd name="connsiteX22" fmla="*/ 233789 w 501691"/>
              <a:gd name="connsiteY22" fmla="*/ 167565 h 702368"/>
              <a:gd name="connsiteX23" fmla="*/ 195659 w 501691"/>
              <a:gd name="connsiteY23" fmla="*/ 194656 h 702368"/>
              <a:gd name="connsiteX24" fmla="*/ 177599 w 501691"/>
              <a:gd name="connsiteY24" fmla="*/ 239809 h 702368"/>
              <a:gd name="connsiteX25" fmla="*/ 172582 w 501691"/>
              <a:gd name="connsiteY25" fmla="*/ 304025 h 702368"/>
              <a:gd name="connsiteX26" fmla="*/ 172582 w 501691"/>
              <a:gd name="connsiteY26" fmla="*/ 523766 h 702368"/>
              <a:gd name="connsiteX27" fmla="*/ 207700 w 501691"/>
              <a:gd name="connsiteY27" fmla="*/ 609054 h 702368"/>
              <a:gd name="connsiteX28" fmla="*/ 294995 w 501691"/>
              <a:gd name="connsiteY28" fmla="*/ 634139 h 702368"/>
              <a:gd name="connsiteX29" fmla="*/ 344161 w 501691"/>
              <a:gd name="connsiteY29" fmla="*/ 628118 h 702368"/>
              <a:gd name="connsiteX30" fmla="*/ 380282 w 501691"/>
              <a:gd name="connsiteY30" fmla="*/ 608051 h 702368"/>
              <a:gd name="connsiteX31" fmla="*/ 402357 w 501691"/>
              <a:gd name="connsiteY31" fmla="*/ 569922 h 702368"/>
              <a:gd name="connsiteX32" fmla="*/ 409381 w 501691"/>
              <a:gd name="connsiteY32" fmla="*/ 507712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19"/>
                </a:moveTo>
                <a:cubicBezTo>
                  <a:pt x="270913" y="717419"/>
                  <a:pt x="243822" y="714409"/>
                  <a:pt x="217734" y="710396"/>
                </a:cubicBezTo>
                <a:cubicBezTo>
                  <a:pt x="191646" y="705379"/>
                  <a:pt x="167565" y="696348"/>
                  <a:pt x="146494" y="682301"/>
                </a:cubicBezTo>
                <a:cubicBezTo>
                  <a:pt x="125423" y="668254"/>
                  <a:pt x="108366" y="649189"/>
                  <a:pt x="95321" y="625108"/>
                </a:cubicBezTo>
                <a:cubicBezTo>
                  <a:pt x="82277" y="600023"/>
                  <a:pt x="75254" y="568919"/>
                  <a:pt x="75254" y="528783"/>
                </a:cubicBezTo>
                <a:lnTo>
                  <a:pt x="75254" y="285964"/>
                </a:lnTo>
                <a:cubicBezTo>
                  <a:pt x="75254" y="244826"/>
                  <a:pt x="80271" y="209707"/>
                  <a:pt x="91308" y="182616"/>
                </a:cubicBezTo>
                <a:cubicBezTo>
                  <a:pt x="102345" y="155524"/>
                  <a:pt x="117396" y="133450"/>
                  <a:pt x="136460" y="118399"/>
                </a:cubicBezTo>
                <a:cubicBezTo>
                  <a:pt x="156528" y="102345"/>
                  <a:pt x="179606" y="91308"/>
                  <a:pt x="206697" y="85288"/>
                </a:cubicBezTo>
                <a:cubicBezTo>
                  <a:pt x="233789" y="79267"/>
                  <a:pt x="263890" y="75254"/>
                  <a:pt x="298005" y="75254"/>
                </a:cubicBezTo>
                <a:cubicBezTo>
                  <a:pt x="326100" y="75254"/>
                  <a:pt x="352188" y="78264"/>
                  <a:pt x="378275" y="84284"/>
                </a:cubicBezTo>
                <a:cubicBezTo>
                  <a:pt x="403360" y="90305"/>
                  <a:pt x="425434" y="100338"/>
                  <a:pt x="445503" y="114386"/>
                </a:cubicBezTo>
                <a:cubicBezTo>
                  <a:pt x="464566" y="129436"/>
                  <a:pt x="479617" y="149504"/>
                  <a:pt x="490655" y="175592"/>
                </a:cubicBezTo>
                <a:cubicBezTo>
                  <a:pt x="501692" y="201680"/>
                  <a:pt x="506709" y="234792"/>
                  <a:pt x="506709" y="275931"/>
                </a:cubicBezTo>
                <a:lnTo>
                  <a:pt x="506709" y="509719"/>
                </a:lnTo>
                <a:cubicBezTo>
                  <a:pt x="506709" y="554871"/>
                  <a:pt x="500688" y="590993"/>
                  <a:pt x="488648" y="618084"/>
                </a:cubicBezTo>
                <a:cubicBezTo>
                  <a:pt x="476607" y="645176"/>
                  <a:pt x="461556" y="666247"/>
                  <a:pt x="442492" y="681297"/>
                </a:cubicBezTo>
                <a:cubicBezTo>
                  <a:pt x="423428" y="696348"/>
                  <a:pt x="401353" y="705379"/>
                  <a:pt x="376269" y="710396"/>
                </a:cubicBezTo>
                <a:cubicBezTo>
                  <a:pt x="350181" y="715413"/>
                  <a:pt x="324093" y="717419"/>
                  <a:pt x="297001" y="717419"/>
                </a:cubicBezTo>
                <a:close/>
                <a:moveTo>
                  <a:pt x="409381" y="298005"/>
                </a:moveTo>
                <a:cubicBezTo>
                  <a:pt x="409381" y="247836"/>
                  <a:pt x="401353" y="212717"/>
                  <a:pt x="384296" y="191646"/>
                </a:cubicBezTo>
                <a:cubicBezTo>
                  <a:pt x="367238" y="170575"/>
                  <a:pt x="339143" y="159538"/>
                  <a:pt x="298005" y="159538"/>
                </a:cubicBezTo>
                <a:cubicBezTo>
                  <a:pt x="271917" y="159538"/>
                  <a:pt x="249842" y="162548"/>
                  <a:pt x="233789" y="167565"/>
                </a:cubicBezTo>
                <a:cubicBezTo>
                  <a:pt x="217734" y="173585"/>
                  <a:pt x="204690" y="182616"/>
                  <a:pt x="195659" y="194656"/>
                </a:cubicBezTo>
                <a:cubicBezTo>
                  <a:pt x="186629" y="206697"/>
                  <a:pt x="180609" y="221748"/>
                  <a:pt x="177599" y="239809"/>
                </a:cubicBezTo>
                <a:cubicBezTo>
                  <a:pt x="174589" y="257870"/>
                  <a:pt x="172582" y="278941"/>
                  <a:pt x="172582" y="304025"/>
                </a:cubicBezTo>
                <a:lnTo>
                  <a:pt x="172582" y="523766"/>
                </a:lnTo>
                <a:cubicBezTo>
                  <a:pt x="172582" y="563902"/>
                  <a:pt x="184622" y="591996"/>
                  <a:pt x="207700" y="609054"/>
                </a:cubicBezTo>
                <a:cubicBezTo>
                  <a:pt x="230779" y="626111"/>
                  <a:pt x="259876" y="634139"/>
                  <a:pt x="294995" y="634139"/>
                </a:cubicBezTo>
                <a:cubicBezTo>
                  <a:pt x="313056" y="634139"/>
                  <a:pt x="329110" y="632132"/>
                  <a:pt x="344161" y="628118"/>
                </a:cubicBezTo>
                <a:cubicBezTo>
                  <a:pt x="358208" y="624105"/>
                  <a:pt x="370249" y="618084"/>
                  <a:pt x="380282" y="608051"/>
                </a:cubicBezTo>
                <a:cubicBezTo>
                  <a:pt x="390316" y="599020"/>
                  <a:pt x="397340" y="585976"/>
                  <a:pt x="402357" y="569922"/>
                </a:cubicBezTo>
                <a:cubicBezTo>
                  <a:pt x="407373" y="553868"/>
                  <a:pt x="409381" y="532797"/>
                  <a:pt x="409381" y="507712"/>
                </a:cubicBezTo>
                <a:lnTo>
                  <a:pt x="409381"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0" name="Freeform: Shape 235">
            <a:extLst>
              <a:ext uri="{FF2B5EF4-FFF2-40B4-BE49-F238E27FC236}">
                <a16:creationId xmlns:a16="http://schemas.microsoft.com/office/drawing/2014/main" id="{4E217E38-FC0B-E8B4-36A2-1AD3341280D0}"/>
              </a:ext>
            </a:extLst>
          </p:cNvPr>
          <p:cNvSpPr/>
          <p:nvPr/>
        </p:nvSpPr>
        <p:spPr>
          <a:xfrm>
            <a:off x="7737958" y="2378773"/>
            <a:ext cx="185715" cy="238402"/>
          </a:xfrm>
          <a:custGeom>
            <a:avLst/>
            <a:gdLst>
              <a:gd name="connsiteX0" fmla="*/ 482628 w 501691"/>
              <a:gd name="connsiteY0" fmla="*/ 707386 h 702368"/>
              <a:gd name="connsiteX1" fmla="*/ 93315 w 501691"/>
              <a:gd name="connsiteY1" fmla="*/ 707386 h 702368"/>
              <a:gd name="connsiteX2" fmla="*/ 81275 w 501691"/>
              <a:gd name="connsiteY2" fmla="*/ 703372 h 702368"/>
              <a:gd name="connsiteX3" fmla="*/ 75254 w 501691"/>
              <a:gd name="connsiteY3" fmla="*/ 687318 h 702368"/>
              <a:gd name="connsiteX4" fmla="*/ 75254 w 501691"/>
              <a:gd name="connsiteY4" fmla="*/ 646179 h 702368"/>
              <a:gd name="connsiteX5" fmla="*/ 91308 w 501691"/>
              <a:gd name="connsiteY5" fmla="*/ 552864 h 702368"/>
              <a:gd name="connsiteX6" fmla="*/ 133450 w 501691"/>
              <a:gd name="connsiteY6" fmla="*/ 477611 h 702368"/>
              <a:gd name="connsiteX7" fmla="*/ 189639 w 501691"/>
              <a:gd name="connsiteY7" fmla="*/ 420418 h 702368"/>
              <a:gd name="connsiteX8" fmla="*/ 248839 w 501691"/>
              <a:gd name="connsiteY8" fmla="*/ 380282 h 702368"/>
              <a:gd name="connsiteX9" fmla="*/ 302019 w 501691"/>
              <a:gd name="connsiteY9" fmla="*/ 349177 h 702368"/>
              <a:gd name="connsiteX10" fmla="*/ 348174 w 501691"/>
              <a:gd name="connsiteY10" fmla="*/ 315063 h 702368"/>
              <a:gd name="connsiteX11" fmla="*/ 381286 w 501691"/>
              <a:gd name="connsiteY11" fmla="*/ 279944 h 702368"/>
              <a:gd name="connsiteX12" fmla="*/ 393326 w 501691"/>
              <a:gd name="connsiteY12" fmla="*/ 242819 h 702368"/>
              <a:gd name="connsiteX13" fmla="*/ 363225 w 501691"/>
              <a:gd name="connsiteY13" fmla="*/ 177599 h 702368"/>
              <a:gd name="connsiteX14" fmla="*/ 274928 w 501691"/>
              <a:gd name="connsiteY14" fmla="*/ 155525 h 702368"/>
              <a:gd name="connsiteX15" fmla="*/ 184623 w 501691"/>
              <a:gd name="connsiteY15" fmla="*/ 171579 h 702368"/>
              <a:gd name="connsiteX16" fmla="*/ 130440 w 501691"/>
              <a:gd name="connsiteY16" fmla="*/ 199673 h 702368"/>
              <a:gd name="connsiteX17" fmla="*/ 117396 w 501691"/>
              <a:gd name="connsiteY17" fmla="*/ 192650 h 702368"/>
              <a:gd name="connsiteX18" fmla="*/ 104352 w 501691"/>
              <a:gd name="connsiteY18" fmla="*/ 166562 h 702368"/>
              <a:gd name="connsiteX19" fmla="*/ 98332 w 501691"/>
              <a:gd name="connsiteY19" fmla="*/ 136460 h 702368"/>
              <a:gd name="connsiteX20" fmla="*/ 102346 w 501691"/>
              <a:gd name="connsiteY20" fmla="*/ 118399 h 702368"/>
              <a:gd name="connsiteX21" fmla="*/ 127430 w 501691"/>
              <a:gd name="connsiteY21" fmla="*/ 105355 h 702368"/>
              <a:gd name="connsiteX22" fmla="*/ 165558 w 501691"/>
              <a:gd name="connsiteY22" fmla="*/ 91308 h 702368"/>
              <a:gd name="connsiteX23" fmla="*/ 218738 w 501691"/>
              <a:gd name="connsiteY23" fmla="*/ 80271 h 702368"/>
              <a:gd name="connsiteX24" fmla="*/ 290981 w 501691"/>
              <a:gd name="connsiteY24" fmla="*/ 75254 h 702368"/>
              <a:gd name="connsiteX25" fmla="*/ 440485 w 501691"/>
              <a:gd name="connsiteY25" fmla="*/ 113382 h 702368"/>
              <a:gd name="connsiteX26" fmla="*/ 495672 w 501691"/>
              <a:gd name="connsiteY26" fmla="*/ 229775 h 702368"/>
              <a:gd name="connsiteX27" fmla="*/ 478614 w 501691"/>
              <a:gd name="connsiteY27" fmla="*/ 300012 h 702368"/>
              <a:gd name="connsiteX28" fmla="*/ 433462 w 501691"/>
              <a:gd name="connsiteY28" fmla="*/ 357205 h 702368"/>
              <a:gd name="connsiteX29" fmla="*/ 372255 w 501691"/>
              <a:gd name="connsiteY29" fmla="*/ 404364 h 702368"/>
              <a:gd name="connsiteX30" fmla="*/ 304025 w 501691"/>
              <a:gd name="connsiteY30" fmla="*/ 444499 h 702368"/>
              <a:gd name="connsiteX31" fmla="*/ 261883 w 501691"/>
              <a:gd name="connsiteY31" fmla="*/ 472594 h 702368"/>
              <a:gd name="connsiteX32" fmla="*/ 225761 w 501691"/>
              <a:gd name="connsiteY32" fmla="*/ 506709 h 702368"/>
              <a:gd name="connsiteX33" fmla="*/ 200677 w 501691"/>
              <a:gd name="connsiteY33" fmla="*/ 548851 h 702368"/>
              <a:gd name="connsiteX34" fmla="*/ 189639 w 501691"/>
              <a:gd name="connsiteY34" fmla="*/ 602030 h 702368"/>
              <a:gd name="connsiteX35" fmla="*/ 195660 w 501691"/>
              <a:gd name="connsiteY35" fmla="*/ 618084 h 702368"/>
              <a:gd name="connsiteX36" fmla="*/ 214724 w 501691"/>
              <a:gd name="connsiteY36" fmla="*/ 621095 h 702368"/>
              <a:gd name="connsiteX37" fmla="*/ 467577 w 501691"/>
              <a:gd name="connsiteY37" fmla="*/ 621095 h 702368"/>
              <a:gd name="connsiteX38" fmla="*/ 489652 w 501691"/>
              <a:gd name="connsiteY38" fmla="*/ 624105 h 702368"/>
              <a:gd name="connsiteX39" fmla="*/ 495672 w 501691"/>
              <a:gd name="connsiteY39" fmla="*/ 636145 h 702368"/>
              <a:gd name="connsiteX40" fmla="*/ 495672 w 501691"/>
              <a:gd name="connsiteY40" fmla="*/ 691331 h 702368"/>
              <a:gd name="connsiteX41" fmla="*/ 482628 w 501691"/>
              <a:gd name="connsiteY41" fmla="*/ 707386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691" h="702368">
                <a:moveTo>
                  <a:pt x="482628" y="707386"/>
                </a:moveTo>
                <a:lnTo>
                  <a:pt x="93315" y="707386"/>
                </a:lnTo>
                <a:cubicBezTo>
                  <a:pt x="89301" y="707386"/>
                  <a:pt x="85287" y="706382"/>
                  <a:pt x="81275" y="703372"/>
                </a:cubicBezTo>
                <a:cubicBezTo>
                  <a:pt x="77261" y="700362"/>
                  <a:pt x="75254" y="695345"/>
                  <a:pt x="75254" y="687318"/>
                </a:cubicBezTo>
                <a:lnTo>
                  <a:pt x="75254" y="646179"/>
                </a:lnTo>
                <a:cubicBezTo>
                  <a:pt x="75254" y="612064"/>
                  <a:pt x="80271" y="580959"/>
                  <a:pt x="91308" y="552864"/>
                </a:cubicBezTo>
                <a:cubicBezTo>
                  <a:pt x="102346" y="524770"/>
                  <a:pt x="116393" y="499685"/>
                  <a:pt x="133450" y="477611"/>
                </a:cubicBezTo>
                <a:cubicBezTo>
                  <a:pt x="150508" y="455536"/>
                  <a:pt x="169572" y="436472"/>
                  <a:pt x="189639" y="420418"/>
                </a:cubicBezTo>
                <a:cubicBezTo>
                  <a:pt x="210710" y="404364"/>
                  <a:pt x="230779" y="391320"/>
                  <a:pt x="248839" y="380282"/>
                </a:cubicBezTo>
                <a:cubicBezTo>
                  <a:pt x="266900" y="370249"/>
                  <a:pt x="284961" y="360215"/>
                  <a:pt x="302019" y="349177"/>
                </a:cubicBezTo>
                <a:cubicBezTo>
                  <a:pt x="319076" y="338140"/>
                  <a:pt x="334127" y="327103"/>
                  <a:pt x="348174" y="315063"/>
                </a:cubicBezTo>
                <a:cubicBezTo>
                  <a:pt x="362222" y="303022"/>
                  <a:pt x="373259" y="291985"/>
                  <a:pt x="381286" y="279944"/>
                </a:cubicBezTo>
                <a:cubicBezTo>
                  <a:pt x="389313" y="267903"/>
                  <a:pt x="393326" y="255863"/>
                  <a:pt x="393326" y="242819"/>
                </a:cubicBezTo>
                <a:cubicBezTo>
                  <a:pt x="393326" y="213721"/>
                  <a:pt x="383293" y="192650"/>
                  <a:pt x="363225" y="177599"/>
                </a:cubicBezTo>
                <a:cubicBezTo>
                  <a:pt x="343157" y="162548"/>
                  <a:pt x="314060" y="155525"/>
                  <a:pt x="274928" y="155525"/>
                </a:cubicBezTo>
                <a:cubicBezTo>
                  <a:pt x="237802" y="155525"/>
                  <a:pt x="207700" y="160541"/>
                  <a:pt x="184623" y="171579"/>
                </a:cubicBezTo>
                <a:cubicBezTo>
                  <a:pt x="161545" y="182616"/>
                  <a:pt x="143484" y="191646"/>
                  <a:pt x="130440" y="199673"/>
                </a:cubicBezTo>
                <a:cubicBezTo>
                  <a:pt x="126427" y="201680"/>
                  <a:pt x="122413" y="199673"/>
                  <a:pt x="117396" y="192650"/>
                </a:cubicBezTo>
                <a:cubicBezTo>
                  <a:pt x="112379" y="185626"/>
                  <a:pt x="108366" y="176596"/>
                  <a:pt x="104352" y="166562"/>
                </a:cubicBezTo>
                <a:cubicBezTo>
                  <a:pt x="101342" y="156528"/>
                  <a:pt x="99336" y="146494"/>
                  <a:pt x="98332" y="136460"/>
                </a:cubicBezTo>
                <a:cubicBezTo>
                  <a:pt x="97328" y="126426"/>
                  <a:pt x="99336" y="120406"/>
                  <a:pt x="102346" y="118399"/>
                </a:cubicBezTo>
                <a:cubicBezTo>
                  <a:pt x="109369" y="114386"/>
                  <a:pt x="117396" y="110372"/>
                  <a:pt x="127430" y="105355"/>
                </a:cubicBezTo>
                <a:cubicBezTo>
                  <a:pt x="137464" y="100338"/>
                  <a:pt x="150508" y="95322"/>
                  <a:pt x="165558" y="91308"/>
                </a:cubicBezTo>
                <a:cubicBezTo>
                  <a:pt x="180609" y="87294"/>
                  <a:pt x="198670" y="83281"/>
                  <a:pt x="218738" y="80271"/>
                </a:cubicBezTo>
                <a:cubicBezTo>
                  <a:pt x="238806" y="77261"/>
                  <a:pt x="262887" y="75254"/>
                  <a:pt x="290981" y="75254"/>
                </a:cubicBezTo>
                <a:cubicBezTo>
                  <a:pt x="354194" y="75254"/>
                  <a:pt x="403361" y="88298"/>
                  <a:pt x="440485" y="113382"/>
                </a:cubicBezTo>
                <a:cubicBezTo>
                  <a:pt x="477611" y="138467"/>
                  <a:pt x="495672" y="177599"/>
                  <a:pt x="495672" y="229775"/>
                </a:cubicBezTo>
                <a:cubicBezTo>
                  <a:pt x="495672" y="255863"/>
                  <a:pt x="489652" y="278941"/>
                  <a:pt x="478614" y="300012"/>
                </a:cubicBezTo>
                <a:cubicBezTo>
                  <a:pt x="466574" y="321083"/>
                  <a:pt x="451523" y="340147"/>
                  <a:pt x="433462" y="357205"/>
                </a:cubicBezTo>
                <a:cubicBezTo>
                  <a:pt x="415401" y="374262"/>
                  <a:pt x="395333" y="390316"/>
                  <a:pt x="372255" y="404364"/>
                </a:cubicBezTo>
                <a:cubicBezTo>
                  <a:pt x="349178" y="418411"/>
                  <a:pt x="327103" y="432458"/>
                  <a:pt x="304025" y="444499"/>
                </a:cubicBezTo>
                <a:cubicBezTo>
                  <a:pt x="289978" y="452526"/>
                  <a:pt x="275930" y="462560"/>
                  <a:pt x="261883" y="472594"/>
                </a:cubicBezTo>
                <a:cubicBezTo>
                  <a:pt x="247836" y="482627"/>
                  <a:pt x="236799" y="494668"/>
                  <a:pt x="225761" y="506709"/>
                </a:cubicBezTo>
                <a:cubicBezTo>
                  <a:pt x="215728" y="519753"/>
                  <a:pt x="206698" y="533800"/>
                  <a:pt x="200677" y="548851"/>
                </a:cubicBezTo>
                <a:cubicBezTo>
                  <a:pt x="193653" y="564905"/>
                  <a:pt x="189639" y="581963"/>
                  <a:pt x="189639" y="602030"/>
                </a:cubicBezTo>
                <a:cubicBezTo>
                  <a:pt x="189639" y="610057"/>
                  <a:pt x="191647" y="616078"/>
                  <a:pt x="195660" y="618084"/>
                </a:cubicBezTo>
                <a:cubicBezTo>
                  <a:pt x="199674" y="620091"/>
                  <a:pt x="205694" y="621095"/>
                  <a:pt x="214724" y="621095"/>
                </a:cubicBezTo>
                <a:lnTo>
                  <a:pt x="467577" y="621095"/>
                </a:lnTo>
                <a:cubicBezTo>
                  <a:pt x="478614" y="621095"/>
                  <a:pt x="485638" y="622098"/>
                  <a:pt x="489652" y="624105"/>
                </a:cubicBezTo>
                <a:cubicBezTo>
                  <a:pt x="493665" y="626111"/>
                  <a:pt x="495672" y="630125"/>
                  <a:pt x="495672" y="636145"/>
                </a:cubicBezTo>
                <a:lnTo>
                  <a:pt x="495672" y="691331"/>
                </a:lnTo>
                <a:cubicBezTo>
                  <a:pt x="498682" y="702369"/>
                  <a:pt x="493665" y="707386"/>
                  <a:pt x="482628" y="707386"/>
                </a:cubicBez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1" name="Freeform: Shape 237">
            <a:extLst>
              <a:ext uri="{FF2B5EF4-FFF2-40B4-BE49-F238E27FC236}">
                <a16:creationId xmlns:a16="http://schemas.microsoft.com/office/drawing/2014/main" id="{6BDB9DB2-1A17-2739-3FDD-0DEB3E310152}"/>
              </a:ext>
            </a:extLst>
          </p:cNvPr>
          <p:cNvSpPr/>
          <p:nvPr/>
        </p:nvSpPr>
        <p:spPr>
          <a:xfrm>
            <a:off x="8274029" y="3700308"/>
            <a:ext cx="185715" cy="238402"/>
          </a:xfrm>
          <a:custGeom>
            <a:avLst/>
            <a:gdLst>
              <a:gd name="connsiteX0" fmla="*/ 271916 w 501691"/>
              <a:gd name="connsiteY0" fmla="*/ 717419 h 702368"/>
              <a:gd name="connsiteX1" fmla="*/ 155523 w 501691"/>
              <a:gd name="connsiteY1" fmla="*/ 704375 h 702368"/>
              <a:gd name="connsiteX2" fmla="*/ 80269 w 501691"/>
              <a:gd name="connsiteY2" fmla="*/ 677284 h 702368"/>
              <a:gd name="connsiteX3" fmla="*/ 75254 w 501691"/>
              <a:gd name="connsiteY3" fmla="*/ 660226 h 702368"/>
              <a:gd name="connsiteX4" fmla="*/ 80269 w 501691"/>
              <a:gd name="connsiteY4" fmla="*/ 632132 h 702368"/>
              <a:gd name="connsiteX5" fmla="*/ 91307 w 501691"/>
              <a:gd name="connsiteY5" fmla="*/ 607047 h 702368"/>
              <a:gd name="connsiteX6" fmla="*/ 103348 w 501691"/>
              <a:gd name="connsiteY6" fmla="*/ 598017 h 702368"/>
              <a:gd name="connsiteX7" fmla="*/ 170575 w 501691"/>
              <a:gd name="connsiteY7" fmla="*/ 622098 h 702368"/>
              <a:gd name="connsiteX8" fmla="*/ 253856 w 501691"/>
              <a:gd name="connsiteY8" fmla="*/ 633135 h 702368"/>
              <a:gd name="connsiteX9" fmla="*/ 342153 w 501691"/>
              <a:gd name="connsiteY9" fmla="*/ 608051 h 702368"/>
              <a:gd name="connsiteX10" fmla="*/ 375264 w 501691"/>
              <a:gd name="connsiteY10" fmla="*/ 535807 h 702368"/>
              <a:gd name="connsiteX11" fmla="*/ 364227 w 501691"/>
              <a:gd name="connsiteY11" fmla="*/ 492661 h 702368"/>
              <a:gd name="connsiteX12" fmla="*/ 335130 w 501691"/>
              <a:gd name="connsiteY12" fmla="*/ 459549 h 702368"/>
              <a:gd name="connsiteX13" fmla="*/ 290981 w 501691"/>
              <a:gd name="connsiteY13" fmla="*/ 438479 h 702368"/>
              <a:gd name="connsiteX14" fmla="*/ 236797 w 501691"/>
              <a:gd name="connsiteY14" fmla="*/ 428445 h 702368"/>
              <a:gd name="connsiteX15" fmla="*/ 217734 w 501691"/>
              <a:gd name="connsiteY15" fmla="*/ 426438 h 702368"/>
              <a:gd name="connsiteX16" fmla="*/ 211712 w 501691"/>
              <a:gd name="connsiteY16" fmla="*/ 413394 h 702368"/>
              <a:gd name="connsiteX17" fmla="*/ 211712 w 501691"/>
              <a:gd name="connsiteY17" fmla="*/ 376269 h 702368"/>
              <a:gd name="connsiteX18" fmla="*/ 219740 w 501691"/>
              <a:gd name="connsiteY18" fmla="*/ 361218 h 702368"/>
              <a:gd name="connsiteX19" fmla="*/ 239809 w 501691"/>
              <a:gd name="connsiteY19" fmla="*/ 358208 h 702368"/>
              <a:gd name="connsiteX20" fmla="*/ 337135 w 501691"/>
              <a:gd name="connsiteY20" fmla="*/ 327103 h 702368"/>
              <a:gd name="connsiteX21" fmla="*/ 373257 w 501691"/>
              <a:gd name="connsiteY21" fmla="*/ 245829 h 702368"/>
              <a:gd name="connsiteX22" fmla="*/ 340147 w 501691"/>
              <a:gd name="connsiteY22" fmla="*/ 179606 h 702368"/>
              <a:gd name="connsiteX23" fmla="*/ 243821 w 501691"/>
              <a:gd name="connsiteY23" fmla="*/ 153518 h 702368"/>
              <a:gd name="connsiteX24" fmla="*/ 175592 w 501691"/>
              <a:gd name="connsiteY24" fmla="*/ 164555 h 702368"/>
              <a:gd name="connsiteX25" fmla="*/ 119401 w 501691"/>
              <a:gd name="connsiteY25" fmla="*/ 192650 h 702368"/>
              <a:gd name="connsiteX26" fmla="*/ 108364 w 501691"/>
              <a:gd name="connsiteY26" fmla="*/ 186629 h 702368"/>
              <a:gd name="connsiteX27" fmla="*/ 98331 w 501691"/>
              <a:gd name="connsiteY27" fmla="*/ 162548 h 702368"/>
              <a:gd name="connsiteX28" fmla="*/ 93314 w 501691"/>
              <a:gd name="connsiteY28" fmla="*/ 134453 h 702368"/>
              <a:gd name="connsiteX29" fmla="*/ 96324 w 501691"/>
              <a:gd name="connsiteY29" fmla="*/ 117396 h 702368"/>
              <a:gd name="connsiteX30" fmla="*/ 119401 w 501691"/>
              <a:gd name="connsiteY30" fmla="*/ 102345 h 702368"/>
              <a:gd name="connsiteX31" fmla="*/ 151510 w 501691"/>
              <a:gd name="connsiteY31" fmla="*/ 89301 h 702368"/>
              <a:gd name="connsiteX32" fmla="*/ 197665 w 501691"/>
              <a:gd name="connsiteY32" fmla="*/ 79267 h 702368"/>
              <a:gd name="connsiteX33" fmla="*/ 260879 w 501691"/>
              <a:gd name="connsiteY33" fmla="*/ 75254 h 702368"/>
              <a:gd name="connsiteX34" fmla="*/ 413394 w 501691"/>
              <a:gd name="connsiteY34" fmla="*/ 116392 h 702368"/>
              <a:gd name="connsiteX35" fmla="*/ 465570 w 501691"/>
              <a:gd name="connsiteY35" fmla="*/ 230779 h 702368"/>
              <a:gd name="connsiteX36" fmla="*/ 432458 w 501691"/>
              <a:gd name="connsiteY36" fmla="*/ 339144 h 702368"/>
              <a:gd name="connsiteX37" fmla="*/ 348173 w 501691"/>
              <a:gd name="connsiteY37" fmla="*/ 393327 h 702368"/>
              <a:gd name="connsiteX38" fmla="*/ 436471 w 501691"/>
              <a:gd name="connsiteY38" fmla="*/ 447509 h 702368"/>
              <a:gd name="connsiteX39" fmla="*/ 469583 w 501691"/>
              <a:gd name="connsiteY39" fmla="*/ 546844 h 702368"/>
              <a:gd name="connsiteX40" fmla="*/ 453528 w 501691"/>
              <a:gd name="connsiteY40" fmla="*/ 622098 h 702368"/>
              <a:gd name="connsiteX41" fmla="*/ 410384 w 501691"/>
              <a:gd name="connsiteY41" fmla="*/ 675277 h 702368"/>
              <a:gd name="connsiteX42" fmla="*/ 347170 w 501691"/>
              <a:gd name="connsiteY42" fmla="*/ 707385 h 702368"/>
              <a:gd name="connsiteX43" fmla="*/ 271916 w 501691"/>
              <a:gd name="connsiteY43" fmla="*/ 717419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1691" h="702368">
                <a:moveTo>
                  <a:pt x="271916" y="717419"/>
                </a:moveTo>
                <a:cubicBezTo>
                  <a:pt x="227767" y="717419"/>
                  <a:pt x="189639" y="713406"/>
                  <a:pt x="155523" y="704375"/>
                </a:cubicBezTo>
                <a:cubicBezTo>
                  <a:pt x="121409" y="695345"/>
                  <a:pt x="96324" y="686314"/>
                  <a:pt x="80269" y="677284"/>
                </a:cubicBezTo>
                <a:cubicBezTo>
                  <a:pt x="76257" y="675277"/>
                  <a:pt x="75254" y="669257"/>
                  <a:pt x="75254" y="660226"/>
                </a:cubicBezTo>
                <a:cubicBezTo>
                  <a:pt x="75254" y="651196"/>
                  <a:pt x="77259" y="642165"/>
                  <a:pt x="80269" y="632132"/>
                </a:cubicBezTo>
                <a:cubicBezTo>
                  <a:pt x="83279" y="623102"/>
                  <a:pt x="87294" y="614071"/>
                  <a:pt x="91307" y="607047"/>
                </a:cubicBezTo>
                <a:cubicBezTo>
                  <a:pt x="95321" y="600023"/>
                  <a:pt x="99334" y="597013"/>
                  <a:pt x="103348" y="598017"/>
                </a:cubicBezTo>
                <a:cubicBezTo>
                  <a:pt x="123416" y="606044"/>
                  <a:pt x="145490" y="614071"/>
                  <a:pt x="170575" y="622098"/>
                </a:cubicBezTo>
                <a:cubicBezTo>
                  <a:pt x="195659" y="630125"/>
                  <a:pt x="223754" y="633135"/>
                  <a:pt x="253856" y="633135"/>
                </a:cubicBezTo>
                <a:cubicBezTo>
                  <a:pt x="290981" y="633135"/>
                  <a:pt x="320078" y="625108"/>
                  <a:pt x="342153" y="608051"/>
                </a:cubicBezTo>
                <a:cubicBezTo>
                  <a:pt x="364227" y="590993"/>
                  <a:pt x="375264" y="566912"/>
                  <a:pt x="375264" y="535807"/>
                </a:cubicBezTo>
                <a:cubicBezTo>
                  <a:pt x="375264" y="519753"/>
                  <a:pt x="371252" y="505706"/>
                  <a:pt x="364227" y="492661"/>
                </a:cubicBezTo>
                <a:cubicBezTo>
                  <a:pt x="357204" y="479618"/>
                  <a:pt x="347170" y="468580"/>
                  <a:pt x="335130" y="459549"/>
                </a:cubicBezTo>
                <a:cubicBezTo>
                  <a:pt x="322085" y="450519"/>
                  <a:pt x="308038" y="443496"/>
                  <a:pt x="290981" y="438479"/>
                </a:cubicBezTo>
                <a:cubicBezTo>
                  <a:pt x="273923" y="433462"/>
                  <a:pt x="255862" y="430452"/>
                  <a:pt x="236797" y="428445"/>
                </a:cubicBezTo>
                <a:cubicBezTo>
                  <a:pt x="228771" y="427441"/>
                  <a:pt x="221747" y="426438"/>
                  <a:pt x="217734" y="426438"/>
                </a:cubicBezTo>
                <a:cubicBezTo>
                  <a:pt x="213720" y="425435"/>
                  <a:pt x="211712" y="421421"/>
                  <a:pt x="211712" y="413394"/>
                </a:cubicBezTo>
                <a:lnTo>
                  <a:pt x="211712" y="376269"/>
                </a:lnTo>
                <a:cubicBezTo>
                  <a:pt x="211712" y="368242"/>
                  <a:pt x="214724" y="363225"/>
                  <a:pt x="219740" y="361218"/>
                </a:cubicBezTo>
                <a:cubicBezTo>
                  <a:pt x="224757" y="360215"/>
                  <a:pt x="231781" y="358208"/>
                  <a:pt x="239809" y="358208"/>
                </a:cubicBezTo>
                <a:cubicBezTo>
                  <a:pt x="280946" y="356201"/>
                  <a:pt x="313055" y="345164"/>
                  <a:pt x="337135" y="327103"/>
                </a:cubicBezTo>
                <a:cubicBezTo>
                  <a:pt x="361217" y="308039"/>
                  <a:pt x="373257" y="280948"/>
                  <a:pt x="373257" y="245829"/>
                </a:cubicBezTo>
                <a:cubicBezTo>
                  <a:pt x="373257" y="219741"/>
                  <a:pt x="362220" y="197667"/>
                  <a:pt x="340147" y="179606"/>
                </a:cubicBezTo>
                <a:cubicBezTo>
                  <a:pt x="318072" y="162548"/>
                  <a:pt x="285963" y="153518"/>
                  <a:pt x="243821" y="153518"/>
                </a:cubicBezTo>
                <a:cubicBezTo>
                  <a:pt x="219740" y="153518"/>
                  <a:pt x="196662" y="157531"/>
                  <a:pt x="175592" y="164555"/>
                </a:cubicBezTo>
                <a:cubicBezTo>
                  <a:pt x="154520" y="171579"/>
                  <a:pt x="135456" y="181613"/>
                  <a:pt x="119401" y="192650"/>
                </a:cubicBezTo>
                <a:cubicBezTo>
                  <a:pt x="115389" y="194657"/>
                  <a:pt x="111374" y="192650"/>
                  <a:pt x="108364" y="186629"/>
                </a:cubicBezTo>
                <a:cubicBezTo>
                  <a:pt x="104351" y="180609"/>
                  <a:pt x="101341" y="172582"/>
                  <a:pt x="98331" y="162548"/>
                </a:cubicBezTo>
                <a:cubicBezTo>
                  <a:pt x="95321" y="153518"/>
                  <a:pt x="94317" y="143484"/>
                  <a:pt x="93314" y="134453"/>
                </a:cubicBezTo>
                <a:cubicBezTo>
                  <a:pt x="92311" y="125423"/>
                  <a:pt x="93314" y="119403"/>
                  <a:pt x="96324" y="117396"/>
                </a:cubicBezTo>
                <a:cubicBezTo>
                  <a:pt x="103348" y="112379"/>
                  <a:pt x="110371" y="107362"/>
                  <a:pt x="119401" y="102345"/>
                </a:cubicBezTo>
                <a:cubicBezTo>
                  <a:pt x="128433" y="97328"/>
                  <a:pt x="138466" y="93315"/>
                  <a:pt x="151510" y="89301"/>
                </a:cubicBezTo>
                <a:cubicBezTo>
                  <a:pt x="164555" y="85288"/>
                  <a:pt x="179605" y="81274"/>
                  <a:pt x="197665" y="79267"/>
                </a:cubicBezTo>
                <a:cubicBezTo>
                  <a:pt x="215727" y="76257"/>
                  <a:pt x="236797" y="75254"/>
                  <a:pt x="260879" y="75254"/>
                </a:cubicBezTo>
                <a:cubicBezTo>
                  <a:pt x="327103" y="75254"/>
                  <a:pt x="378275" y="89301"/>
                  <a:pt x="413394" y="116392"/>
                </a:cubicBezTo>
                <a:cubicBezTo>
                  <a:pt x="448511" y="143484"/>
                  <a:pt x="465570" y="181613"/>
                  <a:pt x="465570" y="230779"/>
                </a:cubicBezTo>
                <a:cubicBezTo>
                  <a:pt x="465570" y="274927"/>
                  <a:pt x="454533" y="312052"/>
                  <a:pt x="432458" y="339144"/>
                </a:cubicBezTo>
                <a:cubicBezTo>
                  <a:pt x="410384" y="367238"/>
                  <a:pt x="382289" y="385299"/>
                  <a:pt x="348173" y="393327"/>
                </a:cubicBezTo>
                <a:cubicBezTo>
                  <a:pt x="384295" y="404364"/>
                  <a:pt x="413394" y="422425"/>
                  <a:pt x="436471" y="447509"/>
                </a:cubicBezTo>
                <a:cubicBezTo>
                  <a:pt x="458546" y="472594"/>
                  <a:pt x="469583" y="505706"/>
                  <a:pt x="469583" y="546844"/>
                </a:cubicBezTo>
                <a:cubicBezTo>
                  <a:pt x="469583" y="575942"/>
                  <a:pt x="464566" y="601027"/>
                  <a:pt x="453528" y="622098"/>
                </a:cubicBezTo>
                <a:cubicBezTo>
                  <a:pt x="442491" y="643169"/>
                  <a:pt x="428444" y="661230"/>
                  <a:pt x="410384" y="675277"/>
                </a:cubicBezTo>
                <a:cubicBezTo>
                  <a:pt x="392322" y="689324"/>
                  <a:pt x="371252" y="700362"/>
                  <a:pt x="347170" y="707385"/>
                </a:cubicBezTo>
                <a:cubicBezTo>
                  <a:pt x="325095" y="714409"/>
                  <a:pt x="299008" y="717419"/>
                  <a:pt x="271916" y="717419"/>
                </a:cubicBez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2" name="Freeform: Shape 353">
            <a:extLst>
              <a:ext uri="{FF2B5EF4-FFF2-40B4-BE49-F238E27FC236}">
                <a16:creationId xmlns:a16="http://schemas.microsoft.com/office/drawing/2014/main" id="{3A850C37-561A-6259-0A3D-37E7C4C224C0}"/>
              </a:ext>
            </a:extLst>
          </p:cNvPr>
          <p:cNvSpPr/>
          <p:nvPr/>
        </p:nvSpPr>
        <p:spPr>
          <a:xfrm>
            <a:off x="6112304" y="2197136"/>
            <a:ext cx="1597150" cy="2179677"/>
          </a:xfrm>
          <a:custGeom>
            <a:avLst/>
            <a:gdLst>
              <a:gd name="connsiteX0" fmla="*/ 3475721 w 4314549"/>
              <a:gd name="connsiteY0" fmla="*/ 1025093 h 6421654"/>
              <a:gd name="connsiteX1" fmla="*/ 3475721 w 4314549"/>
              <a:gd name="connsiteY1" fmla="*/ 1025093 h 6421654"/>
              <a:gd name="connsiteX2" fmla="*/ 3433579 w 4314549"/>
              <a:gd name="connsiteY2" fmla="*/ 978938 h 6421654"/>
              <a:gd name="connsiteX3" fmla="*/ 3432576 w 4314549"/>
              <a:gd name="connsiteY3" fmla="*/ 977934 h 6421654"/>
              <a:gd name="connsiteX4" fmla="*/ 3431572 w 4314549"/>
              <a:gd name="connsiteY4" fmla="*/ 976931 h 6421654"/>
              <a:gd name="connsiteX5" fmla="*/ 3385417 w 4314549"/>
              <a:gd name="connsiteY5" fmla="*/ 934789 h 6421654"/>
              <a:gd name="connsiteX6" fmla="*/ 3385417 w 4314549"/>
              <a:gd name="connsiteY6" fmla="*/ 934789 h 6421654"/>
              <a:gd name="connsiteX7" fmla="*/ 2954965 w 4314549"/>
              <a:gd name="connsiteY7" fmla="*/ 793312 h 6421654"/>
              <a:gd name="connsiteX8" fmla="*/ 2939914 w 4314549"/>
              <a:gd name="connsiteY8" fmla="*/ 794315 h 6421654"/>
              <a:gd name="connsiteX9" fmla="*/ 2924863 w 4314549"/>
              <a:gd name="connsiteY9" fmla="*/ 796322 h 6421654"/>
              <a:gd name="connsiteX10" fmla="*/ 1643543 w 4314549"/>
              <a:gd name="connsiteY10" fmla="*/ 1040144 h 6421654"/>
              <a:gd name="connsiteX11" fmla="*/ 1275301 w 4314549"/>
              <a:gd name="connsiteY11" fmla="*/ 1214733 h 6421654"/>
              <a:gd name="connsiteX12" fmla="*/ 946191 w 4314549"/>
              <a:gd name="connsiteY12" fmla="*/ 1543843 h 6421654"/>
              <a:gd name="connsiteX13" fmla="*/ 946191 w 4314549"/>
              <a:gd name="connsiteY13" fmla="*/ 2261262 h 6421654"/>
              <a:gd name="connsiteX14" fmla="*/ 1633509 w 4314549"/>
              <a:gd name="connsiteY14" fmla="*/ 1573944 h 6421654"/>
              <a:gd name="connsiteX15" fmla="*/ 1694715 w 4314549"/>
              <a:gd name="connsiteY15" fmla="*/ 1544846 h 6421654"/>
              <a:gd name="connsiteX16" fmla="*/ 2978043 w 4314549"/>
              <a:gd name="connsiteY16" fmla="*/ 1300020 h 6421654"/>
              <a:gd name="connsiteX17" fmla="*/ 3066341 w 4314549"/>
              <a:gd name="connsiteY17" fmla="*/ 1328115 h 6421654"/>
              <a:gd name="connsiteX18" fmla="*/ 3068347 w 4314549"/>
              <a:gd name="connsiteY18" fmla="*/ 1330122 h 6421654"/>
              <a:gd name="connsiteX19" fmla="*/ 3075371 w 4314549"/>
              <a:gd name="connsiteY19" fmla="*/ 1337145 h 6421654"/>
              <a:gd name="connsiteX20" fmla="*/ 3081392 w 4314549"/>
              <a:gd name="connsiteY20" fmla="*/ 1344169 h 6421654"/>
              <a:gd name="connsiteX21" fmla="*/ 3083398 w 4314549"/>
              <a:gd name="connsiteY21" fmla="*/ 1346176 h 6421654"/>
              <a:gd name="connsiteX22" fmla="*/ 3111493 w 4314549"/>
              <a:gd name="connsiteY22" fmla="*/ 1434474 h 6421654"/>
              <a:gd name="connsiteX23" fmla="*/ 2866668 w 4314549"/>
              <a:gd name="connsiteY23" fmla="*/ 2717801 h 6421654"/>
              <a:gd name="connsiteX24" fmla="*/ 2837569 w 4314549"/>
              <a:gd name="connsiteY24" fmla="*/ 2779008 h 6421654"/>
              <a:gd name="connsiteX25" fmla="*/ 2150252 w 4314549"/>
              <a:gd name="connsiteY25" fmla="*/ 3466325 h 6421654"/>
              <a:gd name="connsiteX26" fmla="*/ 1643543 w 4314549"/>
              <a:gd name="connsiteY26" fmla="*/ 3973034 h 6421654"/>
              <a:gd name="connsiteX27" fmla="*/ 792673 w 4314549"/>
              <a:gd name="connsiteY27" fmla="*/ 4823903 h 6421654"/>
              <a:gd name="connsiteX28" fmla="*/ 1643543 w 4314549"/>
              <a:gd name="connsiteY28" fmla="*/ 5674773 h 6421654"/>
              <a:gd name="connsiteX29" fmla="*/ 2360962 w 4314549"/>
              <a:gd name="connsiteY29" fmla="*/ 5674773 h 6421654"/>
              <a:gd name="connsiteX30" fmla="*/ 1510093 w 4314549"/>
              <a:gd name="connsiteY30" fmla="*/ 4823903 h 6421654"/>
              <a:gd name="connsiteX31" fmla="*/ 2360962 w 4314549"/>
              <a:gd name="connsiteY31" fmla="*/ 3973034 h 6421654"/>
              <a:gd name="connsiteX32" fmla="*/ 2867670 w 4314549"/>
              <a:gd name="connsiteY32" fmla="*/ 3466325 h 6421654"/>
              <a:gd name="connsiteX33" fmla="*/ 3196781 w 4314549"/>
              <a:gd name="connsiteY33" fmla="*/ 3137216 h 6421654"/>
              <a:gd name="connsiteX34" fmla="*/ 3371369 w 4314549"/>
              <a:gd name="connsiteY34" fmla="*/ 2768974 h 6421654"/>
              <a:gd name="connsiteX35" fmla="*/ 3617198 w 4314549"/>
              <a:gd name="connsiteY35" fmla="*/ 1485646 h 6421654"/>
              <a:gd name="connsiteX36" fmla="*/ 3618202 w 4314549"/>
              <a:gd name="connsiteY36" fmla="*/ 1470595 h 6421654"/>
              <a:gd name="connsiteX37" fmla="*/ 3619205 w 4314549"/>
              <a:gd name="connsiteY37" fmla="*/ 1455545 h 6421654"/>
              <a:gd name="connsiteX38" fmla="*/ 3475721 w 4314549"/>
              <a:gd name="connsiteY38" fmla="*/ 1025093 h 642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14549" h="6421654">
                <a:moveTo>
                  <a:pt x="3475721" y="1025093"/>
                </a:moveTo>
                <a:lnTo>
                  <a:pt x="3475721" y="1025093"/>
                </a:lnTo>
                <a:cubicBezTo>
                  <a:pt x="3462677" y="1009039"/>
                  <a:pt x="3448630" y="992985"/>
                  <a:pt x="3433579" y="978938"/>
                </a:cubicBezTo>
                <a:cubicBezTo>
                  <a:pt x="3433579" y="978938"/>
                  <a:pt x="3432576" y="978938"/>
                  <a:pt x="3432576" y="977934"/>
                </a:cubicBezTo>
                <a:cubicBezTo>
                  <a:pt x="3432576" y="977934"/>
                  <a:pt x="3432576" y="977934"/>
                  <a:pt x="3431572" y="976931"/>
                </a:cubicBezTo>
                <a:cubicBezTo>
                  <a:pt x="3416521" y="961880"/>
                  <a:pt x="3401470" y="947833"/>
                  <a:pt x="3385417" y="934789"/>
                </a:cubicBezTo>
                <a:lnTo>
                  <a:pt x="3385417" y="934789"/>
                </a:lnTo>
                <a:cubicBezTo>
                  <a:pt x="3266014" y="837460"/>
                  <a:pt x="3112496" y="786288"/>
                  <a:pt x="2954965" y="793312"/>
                </a:cubicBezTo>
                <a:lnTo>
                  <a:pt x="2939914" y="794315"/>
                </a:lnTo>
                <a:lnTo>
                  <a:pt x="2924863" y="796322"/>
                </a:lnTo>
                <a:lnTo>
                  <a:pt x="1643543" y="1040144"/>
                </a:lnTo>
                <a:cubicBezTo>
                  <a:pt x="1509090" y="1054191"/>
                  <a:pt x="1370622" y="1119411"/>
                  <a:pt x="1275301" y="1214733"/>
                </a:cubicBezTo>
                <a:lnTo>
                  <a:pt x="946191" y="1543843"/>
                </a:lnTo>
                <a:lnTo>
                  <a:pt x="946191" y="2261262"/>
                </a:lnTo>
                <a:lnTo>
                  <a:pt x="1633509" y="1573944"/>
                </a:lnTo>
                <a:cubicBezTo>
                  <a:pt x="1647556" y="1559897"/>
                  <a:pt x="1674647" y="1546853"/>
                  <a:pt x="1694715" y="1544846"/>
                </a:cubicBezTo>
                <a:lnTo>
                  <a:pt x="2978043" y="1300020"/>
                </a:lnTo>
                <a:cubicBezTo>
                  <a:pt x="3011154" y="1299017"/>
                  <a:pt x="3042260" y="1308047"/>
                  <a:pt x="3066341" y="1328115"/>
                </a:cubicBezTo>
                <a:cubicBezTo>
                  <a:pt x="3067344" y="1329118"/>
                  <a:pt x="3067344" y="1329118"/>
                  <a:pt x="3068347" y="1330122"/>
                </a:cubicBezTo>
                <a:cubicBezTo>
                  <a:pt x="3071358" y="1332129"/>
                  <a:pt x="3073364" y="1334135"/>
                  <a:pt x="3075371" y="1337145"/>
                </a:cubicBezTo>
                <a:cubicBezTo>
                  <a:pt x="3077378" y="1339152"/>
                  <a:pt x="3079384" y="1342163"/>
                  <a:pt x="3081392" y="1344169"/>
                </a:cubicBezTo>
                <a:cubicBezTo>
                  <a:pt x="3082394" y="1345173"/>
                  <a:pt x="3082394" y="1345173"/>
                  <a:pt x="3083398" y="1346176"/>
                </a:cubicBezTo>
                <a:cubicBezTo>
                  <a:pt x="3102463" y="1370257"/>
                  <a:pt x="3112496" y="1401362"/>
                  <a:pt x="3111493" y="1434474"/>
                </a:cubicBezTo>
                <a:lnTo>
                  <a:pt x="2866668" y="2717801"/>
                </a:lnTo>
                <a:cubicBezTo>
                  <a:pt x="2864660" y="2737869"/>
                  <a:pt x="2851617" y="2764960"/>
                  <a:pt x="2837569" y="2779008"/>
                </a:cubicBezTo>
                <a:lnTo>
                  <a:pt x="2150252" y="3466325"/>
                </a:lnTo>
                <a:lnTo>
                  <a:pt x="1643543" y="3973034"/>
                </a:lnTo>
                <a:lnTo>
                  <a:pt x="792673" y="4823903"/>
                </a:lnTo>
                <a:lnTo>
                  <a:pt x="1643543" y="5674773"/>
                </a:lnTo>
                <a:lnTo>
                  <a:pt x="2360962" y="5674773"/>
                </a:lnTo>
                <a:lnTo>
                  <a:pt x="1510093" y="4823903"/>
                </a:lnTo>
                <a:lnTo>
                  <a:pt x="2360962" y="3973034"/>
                </a:lnTo>
                <a:lnTo>
                  <a:pt x="2867670" y="3466325"/>
                </a:lnTo>
                <a:lnTo>
                  <a:pt x="3196781" y="3137216"/>
                </a:lnTo>
                <a:cubicBezTo>
                  <a:pt x="3293106" y="3040891"/>
                  <a:pt x="3358325" y="2903428"/>
                  <a:pt x="3371369" y="2768974"/>
                </a:cubicBezTo>
                <a:lnTo>
                  <a:pt x="3617198" y="1485646"/>
                </a:lnTo>
                <a:lnTo>
                  <a:pt x="3618202" y="1470595"/>
                </a:lnTo>
                <a:lnTo>
                  <a:pt x="3619205" y="1455545"/>
                </a:lnTo>
                <a:cubicBezTo>
                  <a:pt x="3624222" y="1298014"/>
                  <a:pt x="3573050" y="1144496"/>
                  <a:pt x="3475721" y="1025093"/>
                </a:cubicBezTo>
                <a:close/>
              </a:path>
            </a:pathLst>
          </a:custGeom>
          <a:solidFill>
            <a:schemeClr val="accent5">
              <a:lumMod val="40000"/>
              <a:lumOff val="60000"/>
            </a:schemeClr>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3" name="Freeform: Shape 347">
            <a:extLst>
              <a:ext uri="{FF2B5EF4-FFF2-40B4-BE49-F238E27FC236}">
                <a16:creationId xmlns:a16="http://schemas.microsoft.com/office/drawing/2014/main" id="{F7BF1DF1-9ACF-85E4-1C3A-29F859C2CC2D}"/>
              </a:ext>
            </a:extLst>
          </p:cNvPr>
          <p:cNvSpPr/>
          <p:nvPr/>
        </p:nvSpPr>
        <p:spPr>
          <a:xfrm>
            <a:off x="4173944" y="3276634"/>
            <a:ext cx="1597150" cy="2179677"/>
          </a:xfrm>
          <a:custGeom>
            <a:avLst/>
            <a:gdLst>
              <a:gd name="connsiteX0" fmla="*/ 2779008 w 4314549"/>
              <a:gd name="connsiteY0" fmla="*/ 4891495 h 6421654"/>
              <a:gd name="connsiteX1" fmla="*/ 2717801 w 4314549"/>
              <a:gd name="connsiteY1" fmla="*/ 4920593 h 6421654"/>
              <a:gd name="connsiteX2" fmla="*/ 1435477 w 4314549"/>
              <a:gd name="connsiteY2" fmla="*/ 5166422 h 6421654"/>
              <a:gd name="connsiteX3" fmla="*/ 1347179 w 4314549"/>
              <a:gd name="connsiteY3" fmla="*/ 5138327 h 6421654"/>
              <a:gd name="connsiteX4" fmla="*/ 1345173 w 4314549"/>
              <a:gd name="connsiteY4" fmla="*/ 5136321 h 6421654"/>
              <a:gd name="connsiteX5" fmla="*/ 1338149 w 4314549"/>
              <a:gd name="connsiteY5" fmla="*/ 5129297 h 6421654"/>
              <a:gd name="connsiteX6" fmla="*/ 1331125 w 4314549"/>
              <a:gd name="connsiteY6" fmla="*/ 5122274 h 6421654"/>
              <a:gd name="connsiteX7" fmla="*/ 1329118 w 4314549"/>
              <a:gd name="connsiteY7" fmla="*/ 5120266 h 6421654"/>
              <a:gd name="connsiteX8" fmla="*/ 1301024 w 4314549"/>
              <a:gd name="connsiteY8" fmla="*/ 5031969 h 6421654"/>
              <a:gd name="connsiteX9" fmla="*/ 1545849 w 4314549"/>
              <a:gd name="connsiteY9" fmla="*/ 3749645 h 6421654"/>
              <a:gd name="connsiteX10" fmla="*/ 1574947 w 4314549"/>
              <a:gd name="connsiteY10" fmla="*/ 3688438 h 6421654"/>
              <a:gd name="connsiteX11" fmla="*/ 2262265 w 4314549"/>
              <a:gd name="connsiteY11" fmla="*/ 3001121 h 6421654"/>
              <a:gd name="connsiteX12" fmla="*/ 2768974 w 4314549"/>
              <a:gd name="connsiteY12" fmla="*/ 2494412 h 6421654"/>
              <a:gd name="connsiteX13" fmla="*/ 3619843 w 4314549"/>
              <a:gd name="connsiteY13" fmla="*/ 1643542 h 6421654"/>
              <a:gd name="connsiteX14" fmla="*/ 2768974 w 4314549"/>
              <a:gd name="connsiteY14" fmla="*/ 792673 h 6421654"/>
              <a:gd name="connsiteX15" fmla="*/ 2051555 w 4314549"/>
              <a:gd name="connsiteY15" fmla="*/ 792673 h 6421654"/>
              <a:gd name="connsiteX16" fmla="*/ 2902424 w 4314549"/>
              <a:gd name="connsiteY16" fmla="*/ 1643542 h 6421654"/>
              <a:gd name="connsiteX17" fmla="*/ 2051555 w 4314549"/>
              <a:gd name="connsiteY17" fmla="*/ 2494412 h 6421654"/>
              <a:gd name="connsiteX18" fmla="*/ 1544846 w 4314549"/>
              <a:gd name="connsiteY18" fmla="*/ 3001121 h 6421654"/>
              <a:gd name="connsiteX19" fmla="*/ 1215736 w 4314549"/>
              <a:gd name="connsiteY19" fmla="*/ 3330230 h 6421654"/>
              <a:gd name="connsiteX20" fmla="*/ 1041147 w 4314549"/>
              <a:gd name="connsiteY20" fmla="*/ 3698472 h 6421654"/>
              <a:gd name="connsiteX21" fmla="*/ 796322 w 4314549"/>
              <a:gd name="connsiteY21" fmla="*/ 4981800 h 6421654"/>
              <a:gd name="connsiteX22" fmla="*/ 794315 w 4314549"/>
              <a:gd name="connsiteY22" fmla="*/ 4996851 h 6421654"/>
              <a:gd name="connsiteX23" fmla="*/ 793312 w 4314549"/>
              <a:gd name="connsiteY23" fmla="*/ 5011901 h 6421654"/>
              <a:gd name="connsiteX24" fmla="*/ 934789 w 4314549"/>
              <a:gd name="connsiteY24" fmla="*/ 5442352 h 6421654"/>
              <a:gd name="connsiteX25" fmla="*/ 934789 w 4314549"/>
              <a:gd name="connsiteY25" fmla="*/ 5442352 h 6421654"/>
              <a:gd name="connsiteX26" fmla="*/ 976931 w 4314549"/>
              <a:gd name="connsiteY26" fmla="*/ 5488508 h 6421654"/>
              <a:gd name="connsiteX27" fmla="*/ 977934 w 4314549"/>
              <a:gd name="connsiteY27" fmla="*/ 5489512 h 6421654"/>
              <a:gd name="connsiteX28" fmla="*/ 978938 w 4314549"/>
              <a:gd name="connsiteY28" fmla="*/ 5490515 h 6421654"/>
              <a:gd name="connsiteX29" fmla="*/ 1025093 w 4314549"/>
              <a:gd name="connsiteY29" fmla="*/ 5532657 h 6421654"/>
              <a:gd name="connsiteX30" fmla="*/ 1025093 w 4314549"/>
              <a:gd name="connsiteY30" fmla="*/ 5532657 h 6421654"/>
              <a:gd name="connsiteX31" fmla="*/ 1455545 w 4314549"/>
              <a:gd name="connsiteY31" fmla="*/ 5674135 h 6421654"/>
              <a:gd name="connsiteX32" fmla="*/ 1470595 w 4314549"/>
              <a:gd name="connsiteY32" fmla="*/ 5673131 h 6421654"/>
              <a:gd name="connsiteX33" fmla="*/ 1485646 w 4314549"/>
              <a:gd name="connsiteY33" fmla="*/ 5671124 h 6421654"/>
              <a:gd name="connsiteX34" fmla="*/ 2768974 w 4314549"/>
              <a:gd name="connsiteY34" fmla="*/ 5426299 h 6421654"/>
              <a:gd name="connsiteX35" fmla="*/ 3137216 w 4314549"/>
              <a:gd name="connsiteY35" fmla="*/ 5251709 h 6421654"/>
              <a:gd name="connsiteX36" fmla="*/ 3466325 w 4314549"/>
              <a:gd name="connsiteY36" fmla="*/ 4922600 h 6421654"/>
              <a:gd name="connsiteX37" fmla="*/ 3466325 w 4314549"/>
              <a:gd name="connsiteY37" fmla="*/ 4206184 h 6421654"/>
              <a:gd name="connsiteX38" fmla="*/ 2779008 w 4314549"/>
              <a:gd name="connsiteY38" fmla="*/ 4891495 h 642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14549" h="6421654">
                <a:moveTo>
                  <a:pt x="2779008" y="4891495"/>
                </a:moveTo>
                <a:cubicBezTo>
                  <a:pt x="2764960" y="4905542"/>
                  <a:pt x="2737869" y="4918586"/>
                  <a:pt x="2717801" y="4920593"/>
                </a:cubicBezTo>
                <a:lnTo>
                  <a:pt x="1435477" y="5166422"/>
                </a:lnTo>
                <a:cubicBezTo>
                  <a:pt x="1402365" y="5167426"/>
                  <a:pt x="1371260" y="5158395"/>
                  <a:pt x="1347179" y="5138327"/>
                </a:cubicBezTo>
                <a:cubicBezTo>
                  <a:pt x="1346176" y="5137324"/>
                  <a:pt x="1346176" y="5137324"/>
                  <a:pt x="1345173" y="5136321"/>
                </a:cubicBezTo>
                <a:cubicBezTo>
                  <a:pt x="1343166" y="5134314"/>
                  <a:pt x="1340156" y="5132307"/>
                  <a:pt x="1338149" y="5129297"/>
                </a:cubicBezTo>
                <a:cubicBezTo>
                  <a:pt x="1336142" y="5127290"/>
                  <a:pt x="1334135" y="5124280"/>
                  <a:pt x="1331125" y="5122274"/>
                </a:cubicBezTo>
                <a:cubicBezTo>
                  <a:pt x="1330122" y="5121270"/>
                  <a:pt x="1330122" y="5121270"/>
                  <a:pt x="1329118" y="5120266"/>
                </a:cubicBezTo>
                <a:cubicBezTo>
                  <a:pt x="1310054" y="5096185"/>
                  <a:pt x="1300020" y="5065081"/>
                  <a:pt x="1301024" y="5031969"/>
                </a:cubicBezTo>
                <a:lnTo>
                  <a:pt x="1545849" y="3749645"/>
                </a:lnTo>
                <a:cubicBezTo>
                  <a:pt x="1547856" y="3729577"/>
                  <a:pt x="1560900" y="3702486"/>
                  <a:pt x="1574947" y="3688438"/>
                </a:cubicBezTo>
                <a:lnTo>
                  <a:pt x="2262265" y="3001121"/>
                </a:lnTo>
                <a:lnTo>
                  <a:pt x="2768974" y="2494412"/>
                </a:lnTo>
                <a:lnTo>
                  <a:pt x="3619843" y="1643542"/>
                </a:lnTo>
                <a:lnTo>
                  <a:pt x="2768974" y="792673"/>
                </a:lnTo>
                <a:lnTo>
                  <a:pt x="2051555" y="792673"/>
                </a:lnTo>
                <a:lnTo>
                  <a:pt x="2902424" y="1643542"/>
                </a:lnTo>
                <a:lnTo>
                  <a:pt x="2051555" y="2494412"/>
                </a:lnTo>
                <a:lnTo>
                  <a:pt x="1544846" y="3001121"/>
                </a:lnTo>
                <a:lnTo>
                  <a:pt x="1215736" y="3330230"/>
                </a:lnTo>
                <a:cubicBezTo>
                  <a:pt x="1119411" y="3426555"/>
                  <a:pt x="1054191" y="3564018"/>
                  <a:pt x="1041147" y="3698472"/>
                </a:cubicBezTo>
                <a:lnTo>
                  <a:pt x="796322" y="4981800"/>
                </a:lnTo>
                <a:lnTo>
                  <a:pt x="794315" y="4996851"/>
                </a:lnTo>
                <a:lnTo>
                  <a:pt x="793312" y="5011901"/>
                </a:lnTo>
                <a:cubicBezTo>
                  <a:pt x="786288" y="5168429"/>
                  <a:pt x="837460" y="5322950"/>
                  <a:pt x="934789" y="5442352"/>
                </a:cubicBezTo>
                <a:lnTo>
                  <a:pt x="934789" y="5442352"/>
                </a:lnTo>
                <a:cubicBezTo>
                  <a:pt x="947832" y="5458407"/>
                  <a:pt x="961880" y="5473458"/>
                  <a:pt x="976931" y="5488508"/>
                </a:cubicBezTo>
                <a:cubicBezTo>
                  <a:pt x="976931" y="5488508"/>
                  <a:pt x="977934" y="5489512"/>
                  <a:pt x="977934" y="5489512"/>
                </a:cubicBezTo>
                <a:cubicBezTo>
                  <a:pt x="977934" y="5489512"/>
                  <a:pt x="977934" y="5490515"/>
                  <a:pt x="978938" y="5490515"/>
                </a:cubicBezTo>
                <a:cubicBezTo>
                  <a:pt x="993988" y="5505566"/>
                  <a:pt x="1009039" y="5519613"/>
                  <a:pt x="1025093" y="5532657"/>
                </a:cubicBezTo>
                <a:lnTo>
                  <a:pt x="1025093" y="5532657"/>
                </a:lnTo>
                <a:cubicBezTo>
                  <a:pt x="1144496" y="5629985"/>
                  <a:pt x="1298013" y="5681158"/>
                  <a:pt x="1455545" y="5674135"/>
                </a:cubicBezTo>
                <a:lnTo>
                  <a:pt x="1470595" y="5673131"/>
                </a:lnTo>
                <a:lnTo>
                  <a:pt x="1485646" y="5671124"/>
                </a:lnTo>
                <a:lnTo>
                  <a:pt x="2768974" y="5426299"/>
                </a:lnTo>
                <a:cubicBezTo>
                  <a:pt x="2903427" y="5412251"/>
                  <a:pt x="3041894" y="5347031"/>
                  <a:pt x="3137216" y="5251709"/>
                </a:cubicBezTo>
                <a:lnTo>
                  <a:pt x="3466325" y="4922600"/>
                </a:lnTo>
                <a:lnTo>
                  <a:pt x="3466325" y="4206184"/>
                </a:lnTo>
                <a:lnTo>
                  <a:pt x="2779008" y="4891495"/>
                </a:lnTo>
                <a:close/>
              </a:path>
            </a:pathLst>
          </a:custGeom>
          <a:solidFill>
            <a:schemeClr val="accent5">
              <a:lumMod val="40000"/>
              <a:lumOff val="60000"/>
            </a:schemeClr>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4" name="Freeform: Shape 348">
            <a:extLst>
              <a:ext uri="{FF2B5EF4-FFF2-40B4-BE49-F238E27FC236}">
                <a16:creationId xmlns:a16="http://schemas.microsoft.com/office/drawing/2014/main" id="{21B0BF4C-C59F-4597-7F59-C0A9275E2D30}"/>
              </a:ext>
            </a:extLst>
          </p:cNvPr>
          <p:cNvSpPr/>
          <p:nvPr/>
        </p:nvSpPr>
        <p:spPr>
          <a:xfrm>
            <a:off x="4717212" y="3853907"/>
            <a:ext cx="2005724" cy="2077505"/>
          </a:xfrm>
          <a:custGeom>
            <a:avLst/>
            <a:gdLst>
              <a:gd name="connsiteX0" fmla="*/ 4207187 w 5418271"/>
              <a:gd name="connsiteY0" fmla="*/ 2713149 h 6120639"/>
              <a:gd name="connsiteX1" fmla="*/ 4207187 w 5418271"/>
              <a:gd name="connsiteY1" fmla="*/ 3685428 h 6120639"/>
              <a:gd name="connsiteX2" fmla="*/ 4184110 w 5418271"/>
              <a:gd name="connsiteY2" fmla="*/ 3749645 h 6120639"/>
              <a:gd name="connsiteX3" fmla="*/ 3450636 w 5418271"/>
              <a:gd name="connsiteY3" fmla="*/ 4830289 h 6120639"/>
              <a:gd name="connsiteX4" fmla="*/ 3368359 w 5418271"/>
              <a:gd name="connsiteY4" fmla="*/ 4873434 h 6120639"/>
              <a:gd name="connsiteX5" fmla="*/ 3365349 w 5418271"/>
              <a:gd name="connsiteY5" fmla="*/ 4873434 h 6120639"/>
              <a:gd name="connsiteX6" fmla="*/ 3355315 w 5418271"/>
              <a:gd name="connsiteY6" fmla="*/ 4873434 h 6120639"/>
              <a:gd name="connsiteX7" fmla="*/ 3345281 w 5418271"/>
              <a:gd name="connsiteY7" fmla="*/ 4873434 h 6120639"/>
              <a:gd name="connsiteX8" fmla="*/ 3342271 w 5418271"/>
              <a:gd name="connsiteY8" fmla="*/ 4873434 h 6120639"/>
              <a:gd name="connsiteX9" fmla="*/ 3259994 w 5418271"/>
              <a:gd name="connsiteY9" fmla="*/ 4830289 h 6120639"/>
              <a:gd name="connsiteX10" fmla="*/ 2526520 w 5418271"/>
              <a:gd name="connsiteY10" fmla="*/ 3749645 h 6120639"/>
              <a:gd name="connsiteX11" fmla="*/ 2503442 w 5418271"/>
              <a:gd name="connsiteY11" fmla="*/ 3685428 h 6120639"/>
              <a:gd name="connsiteX12" fmla="*/ 2503442 w 5418271"/>
              <a:gd name="connsiteY12" fmla="*/ 2714153 h 6120639"/>
              <a:gd name="connsiteX13" fmla="*/ 2503442 w 5418271"/>
              <a:gd name="connsiteY13" fmla="*/ 1996733 h 6120639"/>
              <a:gd name="connsiteX14" fmla="*/ 2503442 w 5418271"/>
              <a:gd name="connsiteY14" fmla="*/ 792673 h 6120639"/>
              <a:gd name="connsiteX15" fmla="*/ 1299382 w 5418271"/>
              <a:gd name="connsiteY15" fmla="*/ 792673 h 6120639"/>
              <a:gd name="connsiteX16" fmla="*/ 792673 w 5418271"/>
              <a:gd name="connsiteY16" fmla="*/ 1299382 h 6120639"/>
              <a:gd name="connsiteX17" fmla="*/ 1996733 w 5418271"/>
              <a:gd name="connsiteY17" fmla="*/ 1299382 h 6120639"/>
              <a:gd name="connsiteX18" fmla="*/ 1996733 w 5418271"/>
              <a:gd name="connsiteY18" fmla="*/ 2503442 h 6120639"/>
              <a:gd name="connsiteX19" fmla="*/ 1996733 w 5418271"/>
              <a:gd name="connsiteY19" fmla="*/ 3219858 h 6120639"/>
              <a:gd name="connsiteX20" fmla="*/ 1996733 w 5418271"/>
              <a:gd name="connsiteY20" fmla="*/ 3684425 h 6120639"/>
              <a:gd name="connsiteX21" fmla="*/ 2133194 w 5418271"/>
              <a:gd name="connsiteY21" fmla="*/ 4068721 h 6120639"/>
              <a:gd name="connsiteX22" fmla="*/ 2866667 w 5418271"/>
              <a:gd name="connsiteY22" fmla="*/ 5149365 h 6120639"/>
              <a:gd name="connsiteX23" fmla="*/ 2875698 w 5418271"/>
              <a:gd name="connsiteY23" fmla="*/ 5161405 h 6120639"/>
              <a:gd name="connsiteX24" fmla="*/ 2885731 w 5418271"/>
              <a:gd name="connsiteY24" fmla="*/ 5172443 h 6120639"/>
              <a:gd name="connsiteX25" fmla="*/ 3290095 w 5418271"/>
              <a:gd name="connsiteY25" fmla="*/ 5376129 h 6120639"/>
              <a:gd name="connsiteX26" fmla="*/ 3290095 w 5418271"/>
              <a:gd name="connsiteY26" fmla="*/ 5376129 h 6120639"/>
              <a:gd name="connsiteX27" fmla="*/ 3352305 w 5418271"/>
              <a:gd name="connsiteY27" fmla="*/ 5379140 h 6120639"/>
              <a:gd name="connsiteX28" fmla="*/ 3353308 w 5418271"/>
              <a:gd name="connsiteY28" fmla="*/ 5379140 h 6120639"/>
              <a:gd name="connsiteX29" fmla="*/ 3354311 w 5418271"/>
              <a:gd name="connsiteY29" fmla="*/ 5379140 h 6120639"/>
              <a:gd name="connsiteX30" fmla="*/ 3416521 w 5418271"/>
              <a:gd name="connsiteY30" fmla="*/ 5376129 h 6120639"/>
              <a:gd name="connsiteX31" fmla="*/ 3416521 w 5418271"/>
              <a:gd name="connsiteY31" fmla="*/ 5376129 h 6120639"/>
              <a:gd name="connsiteX32" fmla="*/ 3820885 w 5418271"/>
              <a:gd name="connsiteY32" fmla="*/ 5172443 h 6120639"/>
              <a:gd name="connsiteX33" fmla="*/ 3830918 w 5418271"/>
              <a:gd name="connsiteY33" fmla="*/ 5161405 h 6120639"/>
              <a:gd name="connsiteX34" fmla="*/ 3839949 w 5418271"/>
              <a:gd name="connsiteY34" fmla="*/ 5149365 h 6120639"/>
              <a:gd name="connsiteX35" fmla="*/ 4573423 w 5418271"/>
              <a:gd name="connsiteY35" fmla="*/ 4068721 h 6120639"/>
              <a:gd name="connsiteX36" fmla="*/ 4709883 w 5418271"/>
              <a:gd name="connsiteY36" fmla="*/ 3684425 h 6120639"/>
              <a:gd name="connsiteX37" fmla="*/ 4709883 w 5418271"/>
              <a:gd name="connsiteY37" fmla="*/ 3219858 h 6120639"/>
              <a:gd name="connsiteX38" fmla="*/ 4207187 w 5418271"/>
              <a:gd name="connsiteY38" fmla="*/ 2713149 h 612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8271" h="6120639">
                <a:moveTo>
                  <a:pt x="4207187" y="2713149"/>
                </a:moveTo>
                <a:lnTo>
                  <a:pt x="4207187" y="3685428"/>
                </a:lnTo>
                <a:cubicBezTo>
                  <a:pt x="4207187" y="3705496"/>
                  <a:pt x="4197154" y="3733591"/>
                  <a:pt x="4184110" y="3749645"/>
                </a:cubicBezTo>
                <a:lnTo>
                  <a:pt x="3450636" y="4830289"/>
                </a:lnTo>
                <a:cubicBezTo>
                  <a:pt x="3428562" y="4854370"/>
                  <a:pt x="3399464" y="4869421"/>
                  <a:pt x="3368359" y="4873434"/>
                </a:cubicBezTo>
                <a:cubicBezTo>
                  <a:pt x="3367356" y="4873434"/>
                  <a:pt x="3366352" y="4873434"/>
                  <a:pt x="3365349" y="4873434"/>
                </a:cubicBezTo>
                <a:cubicBezTo>
                  <a:pt x="3362339" y="4873434"/>
                  <a:pt x="3358325" y="4873434"/>
                  <a:pt x="3355315" y="4873434"/>
                </a:cubicBezTo>
                <a:cubicBezTo>
                  <a:pt x="3352305" y="4873434"/>
                  <a:pt x="3348291" y="4873434"/>
                  <a:pt x="3345281" y="4873434"/>
                </a:cubicBezTo>
                <a:cubicBezTo>
                  <a:pt x="3344278" y="4873434"/>
                  <a:pt x="3343274" y="4873434"/>
                  <a:pt x="3342271" y="4873434"/>
                </a:cubicBezTo>
                <a:cubicBezTo>
                  <a:pt x="3311166" y="4869421"/>
                  <a:pt x="3283071" y="4855373"/>
                  <a:pt x="3259994" y="4830289"/>
                </a:cubicBezTo>
                <a:lnTo>
                  <a:pt x="2526520" y="3749645"/>
                </a:lnTo>
                <a:cubicBezTo>
                  <a:pt x="2514479" y="3734594"/>
                  <a:pt x="2503442" y="3705496"/>
                  <a:pt x="2503442" y="3685428"/>
                </a:cubicBezTo>
                <a:lnTo>
                  <a:pt x="2503442" y="2714153"/>
                </a:lnTo>
                <a:lnTo>
                  <a:pt x="2503442" y="1996733"/>
                </a:lnTo>
                <a:lnTo>
                  <a:pt x="2503442" y="792673"/>
                </a:lnTo>
                <a:lnTo>
                  <a:pt x="1299382" y="792673"/>
                </a:lnTo>
                <a:lnTo>
                  <a:pt x="792673" y="1299382"/>
                </a:lnTo>
                <a:lnTo>
                  <a:pt x="1996733" y="1299382"/>
                </a:lnTo>
                <a:lnTo>
                  <a:pt x="1996733" y="2503442"/>
                </a:lnTo>
                <a:lnTo>
                  <a:pt x="1996733" y="3219858"/>
                </a:lnTo>
                <a:lnTo>
                  <a:pt x="1996733" y="3684425"/>
                </a:lnTo>
                <a:cubicBezTo>
                  <a:pt x="1996733" y="3819881"/>
                  <a:pt x="2047906" y="3963365"/>
                  <a:pt x="2133194" y="4068721"/>
                </a:cubicBezTo>
                <a:lnTo>
                  <a:pt x="2866667" y="5149365"/>
                </a:lnTo>
                <a:lnTo>
                  <a:pt x="2875698" y="5161405"/>
                </a:lnTo>
                <a:lnTo>
                  <a:pt x="2885731" y="5172443"/>
                </a:lnTo>
                <a:cubicBezTo>
                  <a:pt x="2992090" y="5287832"/>
                  <a:pt x="3136577" y="5361079"/>
                  <a:pt x="3290095" y="5376129"/>
                </a:cubicBezTo>
                <a:lnTo>
                  <a:pt x="3290095" y="5376129"/>
                </a:lnTo>
                <a:cubicBezTo>
                  <a:pt x="3311166" y="5378137"/>
                  <a:pt x="3331234" y="5379140"/>
                  <a:pt x="3352305" y="5379140"/>
                </a:cubicBezTo>
                <a:cubicBezTo>
                  <a:pt x="3352305" y="5379140"/>
                  <a:pt x="3353308" y="5379140"/>
                  <a:pt x="3353308" y="5379140"/>
                </a:cubicBezTo>
                <a:cubicBezTo>
                  <a:pt x="3353308" y="5379140"/>
                  <a:pt x="3354311" y="5379140"/>
                  <a:pt x="3354311" y="5379140"/>
                </a:cubicBezTo>
                <a:cubicBezTo>
                  <a:pt x="3375382" y="5379140"/>
                  <a:pt x="3396454" y="5378137"/>
                  <a:pt x="3416521" y="5376129"/>
                </a:cubicBezTo>
                <a:lnTo>
                  <a:pt x="3416521" y="5376129"/>
                </a:lnTo>
                <a:cubicBezTo>
                  <a:pt x="3570039" y="5360076"/>
                  <a:pt x="3714526" y="5287832"/>
                  <a:pt x="3820885" y="5172443"/>
                </a:cubicBezTo>
                <a:lnTo>
                  <a:pt x="3830918" y="5161405"/>
                </a:lnTo>
                <a:lnTo>
                  <a:pt x="3839949" y="5149365"/>
                </a:lnTo>
                <a:lnTo>
                  <a:pt x="4573423" y="4068721"/>
                </a:lnTo>
                <a:cubicBezTo>
                  <a:pt x="4658710" y="3963365"/>
                  <a:pt x="4709883" y="3819881"/>
                  <a:pt x="4709883" y="3684425"/>
                </a:cubicBezTo>
                <a:lnTo>
                  <a:pt x="4709883" y="3219858"/>
                </a:lnTo>
                <a:lnTo>
                  <a:pt x="4207187" y="2713149"/>
                </a:lnTo>
                <a:close/>
              </a:path>
            </a:pathLst>
          </a:custGeom>
          <a:solidFill>
            <a:srgbClr val="002060"/>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5" name="Freeform: Shape 349">
            <a:extLst>
              <a:ext uri="{FF2B5EF4-FFF2-40B4-BE49-F238E27FC236}">
                <a16:creationId xmlns:a16="http://schemas.microsoft.com/office/drawing/2014/main" id="{0C383BC8-E7EF-4509-9CCF-B5A2356A4986}"/>
              </a:ext>
            </a:extLst>
          </p:cNvPr>
          <p:cNvSpPr/>
          <p:nvPr/>
        </p:nvSpPr>
        <p:spPr>
          <a:xfrm>
            <a:off x="3653064" y="2695614"/>
            <a:ext cx="2265725" cy="1839102"/>
          </a:xfrm>
          <a:custGeom>
            <a:avLst/>
            <a:gdLst>
              <a:gd name="connsiteX0" fmla="*/ 4873434 w 6120639"/>
              <a:gd name="connsiteY0" fmla="*/ 792673 h 5418271"/>
              <a:gd name="connsiteX1" fmla="*/ 4873434 w 6120639"/>
              <a:gd name="connsiteY1" fmla="*/ 1996733 h 5418271"/>
              <a:gd name="connsiteX2" fmla="*/ 3669374 w 6120639"/>
              <a:gd name="connsiteY2" fmla="*/ 1996733 h 5418271"/>
              <a:gd name="connsiteX3" fmla="*/ 2951955 w 6120639"/>
              <a:gd name="connsiteY3" fmla="*/ 1996733 h 5418271"/>
              <a:gd name="connsiteX4" fmla="*/ 2487388 w 6120639"/>
              <a:gd name="connsiteY4" fmla="*/ 1996733 h 5418271"/>
              <a:gd name="connsiteX5" fmla="*/ 2103092 w 6120639"/>
              <a:gd name="connsiteY5" fmla="*/ 2133194 h 5418271"/>
              <a:gd name="connsiteX6" fmla="*/ 1022448 w 6120639"/>
              <a:gd name="connsiteY6" fmla="*/ 2866667 h 5418271"/>
              <a:gd name="connsiteX7" fmla="*/ 1010407 w 6120639"/>
              <a:gd name="connsiteY7" fmla="*/ 2875697 h 5418271"/>
              <a:gd name="connsiteX8" fmla="*/ 999370 w 6120639"/>
              <a:gd name="connsiteY8" fmla="*/ 2885731 h 5418271"/>
              <a:gd name="connsiteX9" fmla="*/ 795683 w 6120639"/>
              <a:gd name="connsiteY9" fmla="*/ 3290095 h 5418271"/>
              <a:gd name="connsiteX10" fmla="*/ 795683 w 6120639"/>
              <a:gd name="connsiteY10" fmla="*/ 3290095 h 5418271"/>
              <a:gd name="connsiteX11" fmla="*/ 792673 w 6120639"/>
              <a:gd name="connsiteY11" fmla="*/ 3352305 h 5418271"/>
              <a:gd name="connsiteX12" fmla="*/ 792673 w 6120639"/>
              <a:gd name="connsiteY12" fmla="*/ 3353308 h 5418271"/>
              <a:gd name="connsiteX13" fmla="*/ 792673 w 6120639"/>
              <a:gd name="connsiteY13" fmla="*/ 3354312 h 5418271"/>
              <a:gd name="connsiteX14" fmla="*/ 795683 w 6120639"/>
              <a:gd name="connsiteY14" fmla="*/ 3416521 h 5418271"/>
              <a:gd name="connsiteX15" fmla="*/ 795683 w 6120639"/>
              <a:gd name="connsiteY15" fmla="*/ 3416521 h 5418271"/>
              <a:gd name="connsiteX16" fmla="*/ 999370 w 6120639"/>
              <a:gd name="connsiteY16" fmla="*/ 3820884 h 5418271"/>
              <a:gd name="connsiteX17" fmla="*/ 1010407 w 6120639"/>
              <a:gd name="connsiteY17" fmla="*/ 3830919 h 5418271"/>
              <a:gd name="connsiteX18" fmla="*/ 1022448 w 6120639"/>
              <a:gd name="connsiteY18" fmla="*/ 3839949 h 5418271"/>
              <a:gd name="connsiteX19" fmla="*/ 2103092 w 6120639"/>
              <a:gd name="connsiteY19" fmla="*/ 4573422 h 5418271"/>
              <a:gd name="connsiteX20" fmla="*/ 2487388 w 6120639"/>
              <a:gd name="connsiteY20" fmla="*/ 4710886 h 5418271"/>
              <a:gd name="connsiteX21" fmla="*/ 2951955 w 6120639"/>
              <a:gd name="connsiteY21" fmla="*/ 4710886 h 5418271"/>
              <a:gd name="connsiteX22" fmla="*/ 3458663 w 6120639"/>
              <a:gd name="connsiteY22" fmla="*/ 4204177 h 5418271"/>
              <a:gd name="connsiteX23" fmla="*/ 2487388 w 6120639"/>
              <a:gd name="connsiteY23" fmla="*/ 4204177 h 5418271"/>
              <a:gd name="connsiteX24" fmla="*/ 2423171 w 6120639"/>
              <a:gd name="connsiteY24" fmla="*/ 4181100 h 5418271"/>
              <a:gd name="connsiteX25" fmla="*/ 1343531 w 6120639"/>
              <a:gd name="connsiteY25" fmla="*/ 3448629 h 5418271"/>
              <a:gd name="connsiteX26" fmla="*/ 1301388 w 6120639"/>
              <a:gd name="connsiteY26" fmla="*/ 3366352 h 5418271"/>
              <a:gd name="connsiteX27" fmla="*/ 1301388 w 6120639"/>
              <a:gd name="connsiteY27" fmla="*/ 3363342 h 5418271"/>
              <a:gd name="connsiteX28" fmla="*/ 1301388 w 6120639"/>
              <a:gd name="connsiteY28" fmla="*/ 3353308 h 5418271"/>
              <a:gd name="connsiteX29" fmla="*/ 1301388 w 6120639"/>
              <a:gd name="connsiteY29" fmla="*/ 3343274 h 5418271"/>
              <a:gd name="connsiteX30" fmla="*/ 1301388 w 6120639"/>
              <a:gd name="connsiteY30" fmla="*/ 3340264 h 5418271"/>
              <a:gd name="connsiteX31" fmla="*/ 1343531 w 6120639"/>
              <a:gd name="connsiteY31" fmla="*/ 3257987 h 5418271"/>
              <a:gd name="connsiteX32" fmla="*/ 2424175 w 6120639"/>
              <a:gd name="connsiteY32" fmla="*/ 2524513 h 5418271"/>
              <a:gd name="connsiteX33" fmla="*/ 2488391 w 6120639"/>
              <a:gd name="connsiteY33" fmla="*/ 2501435 h 5418271"/>
              <a:gd name="connsiteX34" fmla="*/ 3460670 w 6120639"/>
              <a:gd name="connsiteY34" fmla="*/ 2501435 h 5418271"/>
              <a:gd name="connsiteX35" fmla="*/ 4178089 w 6120639"/>
              <a:gd name="connsiteY35" fmla="*/ 2501435 h 5418271"/>
              <a:gd name="connsiteX36" fmla="*/ 5382150 w 6120639"/>
              <a:gd name="connsiteY36" fmla="*/ 2501435 h 5418271"/>
              <a:gd name="connsiteX37" fmla="*/ 5382150 w 6120639"/>
              <a:gd name="connsiteY37" fmla="*/ 1297375 h 5418271"/>
              <a:gd name="connsiteX38" fmla="*/ 4873434 w 6120639"/>
              <a:gd name="connsiteY38" fmla="*/ 792673 h 541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20639" h="5418271">
                <a:moveTo>
                  <a:pt x="4873434" y="792673"/>
                </a:moveTo>
                <a:lnTo>
                  <a:pt x="4873434" y="1996733"/>
                </a:lnTo>
                <a:lnTo>
                  <a:pt x="3669374" y="1996733"/>
                </a:lnTo>
                <a:lnTo>
                  <a:pt x="2951955" y="1996733"/>
                </a:lnTo>
                <a:lnTo>
                  <a:pt x="2487388" y="1996733"/>
                </a:lnTo>
                <a:cubicBezTo>
                  <a:pt x="2351931" y="1996733"/>
                  <a:pt x="2208447" y="2047906"/>
                  <a:pt x="2103092" y="2133194"/>
                </a:cubicBezTo>
                <a:lnTo>
                  <a:pt x="1022448" y="2866667"/>
                </a:lnTo>
                <a:lnTo>
                  <a:pt x="1010407" y="2875697"/>
                </a:lnTo>
                <a:lnTo>
                  <a:pt x="999370" y="2885731"/>
                </a:lnTo>
                <a:cubicBezTo>
                  <a:pt x="883981" y="2992090"/>
                  <a:pt x="811737" y="3136577"/>
                  <a:pt x="795683" y="3290095"/>
                </a:cubicBezTo>
                <a:lnTo>
                  <a:pt x="795683" y="3290095"/>
                </a:lnTo>
                <a:cubicBezTo>
                  <a:pt x="793676" y="3311166"/>
                  <a:pt x="792673" y="3332237"/>
                  <a:pt x="792673" y="3352305"/>
                </a:cubicBezTo>
                <a:cubicBezTo>
                  <a:pt x="792673" y="3352305"/>
                  <a:pt x="792673" y="3353308"/>
                  <a:pt x="792673" y="3353308"/>
                </a:cubicBezTo>
                <a:cubicBezTo>
                  <a:pt x="792673" y="3353308"/>
                  <a:pt x="792673" y="3354312"/>
                  <a:pt x="792673" y="3354312"/>
                </a:cubicBezTo>
                <a:cubicBezTo>
                  <a:pt x="792673" y="3375383"/>
                  <a:pt x="793676" y="3396454"/>
                  <a:pt x="795683" y="3416521"/>
                </a:cubicBezTo>
                <a:lnTo>
                  <a:pt x="795683" y="3416521"/>
                </a:lnTo>
                <a:cubicBezTo>
                  <a:pt x="811737" y="3570039"/>
                  <a:pt x="883981" y="3714526"/>
                  <a:pt x="999370" y="3820884"/>
                </a:cubicBezTo>
                <a:lnTo>
                  <a:pt x="1010407" y="3830919"/>
                </a:lnTo>
                <a:lnTo>
                  <a:pt x="1022448" y="3839949"/>
                </a:lnTo>
                <a:lnTo>
                  <a:pt x="2103092" y="4573422"/>
                </a:lnTo>
                <a:cubicBezTo>
                  <a:pt x="2208447" y="4659713"/>
                  <a:pt x="2351931" y="4710886"/>
                  <a:pt x="2487388" y="4710886"/>
                </a:cubicBezTo>
                <a:lnTo>
                  <a:pt x="2951955" y="4710886"/>
                </a:lnTo>
                <a:lnTo>
                  <a:pt x="3458663" y="4204177"/>
                </a:lnTo>
                <a:lnTo>
                  <a:pt x="2487388" y="4204177"/>
                </a:lnTo>
                <a:cubicBezTo>
                  <a:pt x="2467320" y="4204177"/>
                  <a:pt x="2439225" y="4194143"/>
                  <a:pt x="2423171" y="4181100"/>
                </a:cubicBezTo>
                <a:lnTo>
                  <a:pt x="1343531" y="3448629"/>
                </a:lnTo>
                <a:cubicBezTo>
                  <a:pt x="1319449" y="3426555"/>
                  <a:pt x="1304399" y="3397457"/>
                  <a:pt x="1301388" y="3366352"/>
                </a:cubicBezTo>
                <a:cubicBezTo>
                  <a:pt x="1301388" y="3365349"/>
                  <a:pt x="1301388" y="3364345"/>
                  <a:pt x="1301388" y="3363342"/>
                </a:cubicBezTo>
                <a:cubicBezTo>
                  <a:pt x="1301388" y="3360332"/>
                  <a:pt x="1301388" y="3357322"/>
                  <a:pt x="1301388" y="3353308"/>
                </a:cubicBezTo>
                <a:cubicBezTo>
                  <a:pt x="1301388" y="3350298"/>
                  <a:pt x="1301388" y="3346284"/>
                  <a:pt x="1301388" y="3343274"/>
                </a:cubicBezTo>
                <a:cubicBezTo>
                  <a:pt x="1301388" y="3342271"/>
                  <a:pt x="1301388" y="3341267"/>
                  <a:pt x="1301388" y="3340264"/>
                </a:cubicBezTo>
                <a:cubicBezTo>
                  <a:pt x="1304399" y="3309159"/>
                  <a:pt x="1319449" y="3281064"/>
                  <a:pt x="1343531" y="3257987"/>
                </a:cubicBezTo>
                <a:lnTo>
                  <a:pt x="2424175" y="2524513"/>
                </a:lnTo>
                <a:cubicBezTo>
                  <a:pt x="2439225" y="2511469"/>
                  <a:pt x="2468324" y="2501435"/>
                  <a:pt x="2488391" y="2501435"/>
                </a:cubicBezTo>
                <a:lnTo>
                  <a:pt x="3460670" y="2501435"/>
                </a:lnTo>
                <a:lnTo>
                  <a:pt x="4178089" y="2501435"/>
                </a:lnTo>
                <a:lnTo>
                  <a:pt x="5382150" y="2501435"/>
                </a:lnTo>
                <a:lnTo>
                  <a:pt x="5382150" y="1297375"/>
                </a:lnTo>
                <a:lnTo>
                  <a:pt x="4873434" y="792673"/>
                </a:lnTo>
                <a:close/>
              </a:path>
            </a:pathLst>
          </a:custGeom>
          <a:solidFill>
            <a:srgbClr val="002060"/>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6" name="Freeform: Shape 350">
            <a:extLst>
              <a:ext uri="{FF2B5EF4-FFF2-40B4-BE49-F238E27FC236}">
                <a16:creationId xmlns:a16="http://schemas.microsoft.com/office/drawing/2014/main" id="{1C6F3E19-437B-D6D4-94BF-3F646FC8F532}"/>
              </a:ext>
            </a:extLst>
          </p:cNvPr>
          <p:cNvSpPr/>
          <p:nvPr/>
        </p:nvSpPr>
        <p:spPr>
          <a:xfrm>
            <a:off x="5351615" y="3973790"/>
            <a:ext cx="2377154" cy="1464470"/>
          </a:xfrm>
          <a:custGeom>
            <a:avLst/>
            <a:gdLst>
              <a:gd name="connsiteX0" fmla="*/ 5672127 w 6421654"/>
              <a:gd name="connsiteY0" fmla="*/ 2955968 h 4314549"/>
              <a:gd name="connsiteX1" fmla="*/ 5671124 w 6421654"/>
              <a:gd name="connsiteY1" fmla="*/ 2940917 h 4314549"/>
              <a:gd name="connsiteX2" fmla="*/ 5670121 w 6421654"/>
              <a:gd name="connsiteY2" fmla="*/ 2925866 h 4314549"/>
              <a:gd name="connsiteX3" fmla="*/ 5424291 w 6421654"/>
              <a:gd name="connsiteY3" fmla="*/ 1642538 h 4314549"/>
              <a:gd name="connsiteX4" fmla="*/ 5249703 w 6421654"/>
              <a:gd name="connsiteY4" fmla="*/ 1274297 h 4314549"/>
              <a:gd name="connsiteX5" fmla="*/ 4920593 w 6421654"/>
              <a:gd name="connsiteY5" fmla="*/ 945187 h 4314549"/>
              <a:gd name="connsiteX6" fmla="*/ 4204177 w 6421654"/>
              <a:gd name="connsiteY6" fmla="*/ 945187 h 4314549"/>
              <a:gd name="connsiteX7" fmla="*/ 4891495 w 6421654"/>
              <a:gd name="connsiteY7" fmla="*/ 1632505 h 4314549"/>
              <a:gd name="connsiteX8" fmla="*/ 4920593 w 6421654"/>
              <a:gd name="connsiteY8" fmla="*/ 1693711 h 4314549"/>
              <a:gd name="connsiteX9" fmla="*/ 5165419 w 6421654"/>
              <a:gd name="connsiteY9" fmla="*/ 2976035 h 4314549"/>
              <a:gd name="connsiteX10" fmla="*/ 5137324 w 6421654"/>
              <a:gd name="connsiteY10" fmla="*/ 3064334 h 4314549"/>
              <a:gd name="connsiteX11" fmla="*/ 5135317 w 6421654"/>
              <a:gd name="connsiteY11" fmla="*/ 3066340 h 4314549"/>
              <a:gd name="connsiteX12" fmla="*/ 5129297 w 6421654"/>
              <a:gd name="connsiteY12" fmla="*/ 3073364 h 4314549"/>
              <a:gd name="connsiteX13" fmla="*/ 5122274 w 6421654"/>
              <a:gd name="connsiteY13" fmla="*/ 3080387 h 4314549"/>
              <a:gd name="connsiteX14" fmla="*/ 5120266 w 6421654"/>
              <a:gd name="connsiteY14" fmla="*/ 3082394 h 4314549"/>
              <a:gd name="connsiteX15" fmla="*/ 5031969 w 6421654"/>
              <a:gd name="connsiteY15" fmla="*/ 3110489 h 4314549"/>
              <a:gd name="connsiteX16" fmla="*/ 3748641 w 6421654"/>
              <a:gd name="connsiteY16" fmla="*/ 2864660 h 4314549"/>
              <a:gd name="connsiteX17" fmla="*/ 3687435 w 6421654"/>
              <a:gd name="connsiteY17" fmla="*/ 2835562 h 4314549"/>
              <a:gd name="connsiteX18" fmla="*/ 3000117 w 6421654"/>
              <a:gd name="connsiteY18" fmla="*/ 2148244 h 4314549"/>
              <a:gd name="connsiteX19" fmla="*/ 2494412 w 6421654"/>
              <a:gd name="connsiteY19" fmla="*/ 1643542 h 4314549"/>
              <a:gd name="connsiteX20" fmla="*/ 1643542 w 6421654"/>
              <a:gd name="connsiteY20" fmla="*/ 792673 h 4314549"/>
              <a:gd name="connsiteX21" fmla="*/ 792673 w 6421654"/>
              <a:gd name="connsiteY21" fmla="*/ 1643542 h 4314549"/>
              <a:gd name="connsiteX22" fmla="*/ 792673 w 6421654"/>
              <a:gd name="connsiteY22" fmla="*/ 2360961 h 4314549"/>
              <a:gd name="connsiteX23" fmla="*/ 1643542 w 6421654"/>
              <a:gd name="connsiteY23" fmla="*/ 1510092 h 4314549"/>
              <a:gd name="connsiteX24" fmla="*/ 2494412 w 6421654"/>
              <a:gd name="connsiteY24" fmla="*/ 2360961 h 4314549"/>
              <a:gd name="connsiteX25" fmla="*/ 3001121 w 6421654"/>
              <a:gd name="connsiteY25" fmla="*/ 2867670 h 4314549"/>
              <a:gd name="connsiteX26" fmla="*/ 3330230 w 6421654"/>
              <a:gd name="connsiteY26" fmla="*/ 3196780 h 4314549"/>
              <a:gd name="connsiteX27" fmla="*/ 3698472 w 6421654"/>
              <a:gd name="connsiteY27" fmla="*/ 3371369 h 4314549"/>
              <a:gd name="connsiteX28" fmla="*/ 4981800 w 6421654"/>
              <a:gd name="connsiteY28" fmla="*/ 3616194 h 4314549"/>
              <a:gd name="connsiteX29" fmla="*/ 4996851 w 6421654"/>
              <a:gd name="connsiteY29" fmla="*/ 3618201 h 4314549"/>
              <a:gd name="connsiteX30" fmla="*/ 5011901 w 6421654"/>
              <a:gd name="connsiteY30" fmla="*/ 3619205 h 4314549"/>
              <a:gd name="connsiteX31" fmla="*/ 5442352 w 6421654"/>
              <a:gd name="connsiteY31" fmla="*/ 3477727 h 4314549"/>
              <a:gd name="connsiteX32" fmla="*/ 5442352 w 6421654"/>
              <a:gd name="connsiteY32" fmla="*/ 3477727 h 4314549"/>
              <a:gd name="connsiteX33" fmla="*/ 5488508 w 6421654"/>
              <a:gd name="connsiteY33" fmla="*/ 3435585 h 4314549"/>
              <a:gd name="connsiteX34" fmla="*/ 5489511 w 6421654"/>
              <a:gd name="connsiteY34" fmla="*/ 3434582 h 4314549"/>
              <a:gd name="connsiteX35" fmla="*/ 5490515 w 6421654"/>
              <a:gd name="connsiteY35" fmla="*/ 3433579 h 4314549"/>
              <a:gd name="connsiteX36" fmla="*/ 5532657 w 6421654"/>
              <a:gd name="connsiteY36" fmla="*/ 3387423 h 4314549"/>
              <a:gd name="connsiteX37" fmla="*/ 5532657 w 6421654"/>
              <a:gd name="connsiteY37" fmla="*/ 3387423 h 4314549"/>
              <a:gd name="connsiteX38" fmla="*/ 5672127 w 6421654"/>
              <a:gd name="connsiteY38" fmla="*/ 2955968 h 43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21654" h="4314549">
                <a:moveTo>
                  <a:pt x="5672127" y="2955968"/>
                </a:moveTo>
                <a:lnTo>
                  <a:pt x="5671124" y="2940917"/>
                </a:lnTo>
                <a:lnTo>
                  <a:pt x="5670121" y="2925866"/>
                </a:lnTo>
                <a:lnTo>
                  <a:pt x="5424291" y="1642538"/>
                </a:lnTo>
                <a:cubicBezTo>
                  <a:pt x="5410244" y="1508085"/>
                  <a:pt x="5345025" y="1370622"/>
                  <a:pt x="5249703" y="1274297"/>
                </a:cubicBezTo>
                <a:lnTo>
                  <a:pt x="4920593" y="945187"/>
                </a:lnTo>
                <a:lnTo>
                  <a:pt x="4204177" y="945187"/>
                </a:lnTo>
                <a:lnTo>
                  <a:pt x="4891495" y="1632505"/>
                </a:lnTo>
                <a:cubicBezTo>
                  <a:pt x="4905542" y="1646552"/>
                  <a:pt x="4918587" y="1673644"/>
                  <a:pt x="4920593" y="1693711"/>
                </a:cubicBezTo>
                <a:lnTo>
                  <a:pt x="5165419" y="2976035"/>
                </a:lnTo>
                <a:cubicBezTo>
                  <a:pt x="5166422" y="3009147"/>
                  <a:pt x="5157392" y="3040252"/>
                  <a:pt x="5137324" y="3064334"/>
                </a:cubicBezTo>
                <a:cubicBezTo>
                  <a:pt x="5136321" y="3065336"/>
                  <a:pt x="5136321" y="3065336"/>
                  <a:pt x="5135317" y="3066340"/>
                </a:cubicBezTo>
                <a:cubicBezTo>
                  <a:pt x="5133311" y="3069350"/>
                  <a:pt x="5131304" y="3071357"/>
                  <a:pt x="5129297" y="3073364"/>
                </a:cubicBezTo>
                <a:cubicBezTo>
                  <a:pt x="5127290" y="3075371"/>
                  <a:pt x="5124280" y="3077377"/>
                  <a:pt x="5122274" y="3080387"/>
                </a:cubicBezTo>
                <a:cubicBezTo>
                  <a:pt x="5121270" y="3081391"/>
                  <a:pt x="5121270" y="3081391"/>
                  <a:pt x="5120266" y="3082394"/>
                </a:cubicBezTo>
                <a:cubicBezTo>
                  <a:pt x="5096185" y="3101458"/>
                  <a:pt x="5065081" y="3111493"/>
                  <a:pt x="5031969" y="3110489"/>
                </a:cubicBezTo>
                <a:lnTo>
                  <a:pt x="3748641" y="2864660"/>
                </a:lnTo>
                <a:cubicBezTo>
                  <a:pt x="3728574" y="2862653"/>
                  <a:pt x="3701482" y="2849610"/>
                  <a:pt x="3687435" y="2835562"/>
                </a:cubicBezTo>
                <a:lnTo>
                  <a:pt x="3000117" y="2148244"/>
                </a:lnTo>
                <a:lnTo>
                  <a:pt x="2494412" y="1643542"/>
                </a:lnTo>
                <a:lnTo>
                  <a:pt x="1643542" y="792673"/>
                </a:lnTo>
                <a:lnTo>
                  <a:pt x="792673" y="1643542"/>
                </a:lnTo>
                <a:lnTo>
                  <a:pt x="792673" y="2360961"/>
                </a:lnTo>
                <a:lnTo>
                  <a:pt x="1643542" y="1510092"/>
                </a:lnTo>
                <a:lnTo>
                  <a:pt x="2494412" y="2360961"/>
                </a:lnTo>
                <a:lnTo>
                  <a:pt x="3001121" y="2867670"/>
                </a:lnTo>
                <a:lnTo>
                  <a:pt x="3330230" y="3196780"/>
                </a:lnTo>
                <a:cubicBezTo>
                  <a:pt x="3426555" y="3293105"/>
                  <a:pt x="3564019" y="3358325"/>
                  <a:pt x="3698472" y="3371369"/>
                </a:cubicBezTo>
                <a:lnTo>
                  <a:pt x="4981800" y="3616194"/>
                </a:lnTo>
                <a:lnTo>
                  <a:pt x="4996851" y="3618201"/>
                </a:lnTo>
                <a:lnTo>
                  <a:pt x="5011901" y="3619205"/>
                </a:lnTo>
                <a:cubicBezTo>
                  <a:pt x="5168429" y="3626228"/>
                  <a:pt x="5321947" y="3575055"/>
                  <a:pt x="5442352" y="3477727"/>
                </a:cubicBezTo>
                <a:lnTo>
                  <a:pt x="5442352" y="3477727"/>
                </a:lnTo>
                <a:cubicBezTo>
                  <a:pt x="5458407" y="3464683"/>
                  <a:pt x="5474461" y="3450636"/>
                  <a:pt x="5488508" y="3435585"/>
                </a:cubicBezTo>
                <a:cubicBezTo>
                  <a:pt x="5488508" y="3435585"/>
                  <a:pt x="5489511" y="3434582"/>
                  <a:pt x="5489511" y="3434582"/>
                </a:cubicBezTo>
                <a:cubicBezTo>
                  <a:pt x="5489511" y="3434582"/>
                  <a:pt x="5490515" y="3433579"/>
                  <a:pt x="5490515" y="3433579"/>
                </a:cubicBezTo>
                <a:cubicBezTo>
                  <a:pt x="5505566" y="3418528"/>
                  <a:pt x="5519613" y="3403477"/>
                  <a:pt x="5532657" y="3387423"/>
                </a:cubicBezTo>
                <a:lnTo>
                  <a:pt x="5532657" y="3387423"/>
                </a:lnTo>
                <a:cubicBezTo>
                  <a:pt x="5627979" y="3267017"/>
                  <a:pt x="5679151" y="3113499"/>
                  <a:pt x="5672127" y="2955968"/>
                </a:cubicBezTo>
                <a:close/>
              </a:path>
            </a:pathLst>
          </a:custGeom>
          <a:solidFill>
            <a:schemeClr val="accent5">
              <a:lumMod val="40000"/>
              <a:lumOff val="60000"/>
            </a:schemeClr>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7" name="Freeform: Shape 351">
            <a:extLst>
              <a:ext uri="{FF2B5EF4-FFF2-40B4-BE49-F238E27FC236}">
                <a16:creationId xmlns:a16="http://schemas.microsoft.com/office/drawing/2014/main" id="{CEC90BBD-819E-B080-0D09-642FCF3A8838}"/>
              </a:ext>
            </a:extLst>
          </p:cNvPr>
          <p:cNvSpPr/>
          <p:nvPr/>
        </p:nvSpPr>
        <p:spPr>
          <a:xfrm>
            <a:off x="5164785" y="1718846"/>
            <a:ext cx="2005724" cy="2077505"/>
          </a:xfrm>
          <a:custGeom>
            <a:avLst/>
            <a:gdLst>
              <a:gd name="connsiteX0" fmla="*/ 3505823 w 5418271"/>
              <a:gd name="connsiteY0" fmla="*/ 4873434 h 6120639"/>
              <a:gd name="connsiteX1" fmla="*/ 3505823 w 5418271"/>
              <a:gd name="connsiteY1" fmla="*/ 3669374 h 6120639"/>
              <a:gd name="connsiteX2" fmla="*/ 3505823 w 5418271"/>
              <a:gd name="connsiteY2" fmla="*/ 2951955 h 6120639"/>
              <a:gd name="connsiteX3" fmla="*/ 3505823 w 5418271"/>
              <a:gd name="connsiteY3" fmla="*/ 2487388 h 6120639"/>
              <a:gd name="connsiteX4" fmla="*/ 3369363 w 5418271"/>
              <a:gd name="connsiteY4" fmla="*/ 2103092 h 6120639"/>
              <a:gd name="connsiteX5" fmla="*/ 2635889 w 5418271"/>
              <a:gd name="connsiteY5" fmla="*/ 1022448 h 6120639"/>
              <a:gd name="connsiteX6" fmla="*/ 2626859 w 5418271"/>
              <a:gd name="connsiteY6" fmla="*/ 1010407 h 6120639"/>
              <a:gd name="connsiteX7" fmla="*/ 2616825 w 5418271"/>
              <a:gd name="connsiteY7" fmla="*/ 999370 h 6120639"/>
              <a:gd name="connsiteX8" fmla="*/ 2212461 w 5418271"/>
              <a:gd name="connsiteY8" fmla="*/ 795683 h 6120639"/>
              <a:gd name="connsiteX9" fmla="*/ 2212461 w 5418271"/>
              <a:gd name="connsiteY9" fmla="*/ 795683 h 6120639"/>
              <a:gd name="connsiteX10" fmla="*/ 2150251 w 5418271"/>
              <a:gd name="connsiteY10" fmla="*/ 792673 h 6120639"/>
              <a:gd name="connsiteX11" fmla="*/ 2149248 w 5418271"/>
              <a:gd name="connsiteY11" fmla="*/ 792673 h 6120639"/>
              <a:gd name="connsiteX12" fmla="*/ 2148244 w 5418271"/>
              <a:gd name="connsiteY12" fmla="*/ 792673 h 6120639"/>
              <a:gd name="connsiteX13" fmla="*/ 2086035 w 5418271"/>
              <a:gd name="connsiteY13" fmla="*/ 795683 h 6120639"/>
              <a:gd name="connsiteX14" fmla="*/ 2086035 w 5418271"/>
              <a:gd name="connsiteY14" fmla="*/ 795683 h 6120639"/>
              <a:gd name="connsiteX15" fmla="*/ 1681671 w 5418271"/>
              <a:gd name="connsiteY15" fmla="*/ 999370 h 6120639"/>
              <a:gd name="connsiteX16" fmla="*/ 1671637 w 5418271"/>
              <a:gd name="connsiteY16" fmla="*/ 1010407 h 6120639"/>
              <a:gd name="connsiteX17" fmla="*/ 1662607 w 5418271"/>
              <a:gd name="connsiteY17" fmla="*/ 1022448 h 6120639"/>
              <a:gd name="connsiteX18" fmla="*/ 929133 w 5418271"/>
              <a:gd name="connsiteY18" fmla="*/ 2103092 h 6120639"/>
              <a:gd name="connsiteX19" fmla="*/ 792673 w 5418271"/>
              <a:gd name="connsiteY19" fmla="*/ 2487388 h 6120639"/>
              <a:gd name="connsiteX20" fmla="*/ 792673 w 5418271"/>
              <a:gd name="connsiteY20" fmla="*/ 2951955 h 6120639"/>
              <a:gd name="connsiteX21" fmla="*/ 1299382 w 5418271"/>
              <a:gd name="connsiteY21" fmla="*/ 3458663 h 6120639"/>
              <a:gd name="connsiteX22" fmla="*/ 1299382 w 5418271"/>
              <a:gd name="connsiteY22" fmla="*/ 2487388 h 6120639"/>
              <a:gd name="connsiteX23" fmla="*/ 1322460 w 5418271"/>
              <a:gd name="connsiteY23" fmla="*/ 2423171 h 6120639"/>
              <a:gd name="connsiteX24" fmla="*/ 2055933 w 5418271"/>
              <a:gd name="connsiteY24" fmla="*/ 1342527 h 6120639"/>
              <a:gd name="connsiteX25" fmla="*/ 2138211 w 5418271"/>
              <a:gd name="connsiteY25" fmla="*/ 1300385 h 6120639"/>
              <a:gd name="connsiteX26" fmla="*/ 2141221 w 5418271"/>
              <a:gd name="connsiteY26" fmla="*/ 1300385 h 6120639"/>
              <a:gd name="connsiteX27" fmla="*/ 2151255 w 5418271"/>
              <a:gd name="connsiteY27" fmla="*/ 1300385 h 6120639"/>
              <a:gd name="connsiteX28" fmla="*/ 2161289 w 5418271"/>
              <a:gd name="connsiteY28" fmla="*/ 1300385 h 6120639"/>
              <a:gd name="connsiteX29" fmla="*/ 2164299 w 5418271"/>
              <a:gd name="connsiteY29" fmla="*/ 1300385 h 6120639"/>
              <a:gd name="connsiteX30" fmla="*/ 2246576 w 5418271"/>
              <a:gd name="connsiteY30" fmla="*/ 1342527 h 6120639"/>
              <a:gd name="connsiteX31" fmla="*/ 2980049 w 5418271"/>
              <a:gd name="connsiteY31" fmla="*/ 2423171 h 6120639"/>
              <a:gd name="connsiteX32" fmla="*/ 3003127 w 5418271"/>
              <a:gd name="connsiteY32" fmla="*/ 2487388 h 6120639"/>
              <a:gd name="connsiteX33" fmla="*/ 3003127 w 5418271"/>
              <a:gd name="connsiteY33" fmla="*/ 3458663 h 6120639"/>
              <a:gd name="connsiteX34" fmla="*/ 3003127 w 5418271"/>
              <a:gd name="connsiteY34" fmla="*/ 4176083 h 6120639"/>
              <a:gd name="connsiteX35" fmla="*/ 3003127 w 5418271"/>
              <a:gd name="connsiteY35" fmla="*/ 5380143 h 6120639"/>
              <a:gd name="connsiteX36" fmla="*/ 4207188 w 5418271"/>
              <a:gd name="connsiteY36" fmla="*/ 5380143 h 6120639"/>
              <a:gd name="connsiteX37" fmla="*/ 4713896 w 5418271"/>
              <a:gd name="connsiteY37" fmla="*/ 4873434 h 6120639"/>
              <a:gd name="connsiteX38" fmla="*/ 3505823 w 5418271"/>
              <a:gd name="connsiteY38" fmla="*/ 4873434 h 612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18271" h="6120639">
                <a:moveTo>
                  <a:pt x="3505823" y="4873434"/>
                </a:moveTo>
                <a:lnTo>
                  <a:pt x="3505823" y="3669374"/>
                </a:lnTo>
                <a:lnTo>
                  <a:pt x="3505823" y="2951955"/>
                </a:lnTo>
                <a:lnTo>
                  <a:pt x="3505823" y="2487388"/>
                </a:lnTo>
                <a:cubicBezTo>
                  <a:pt x="3505823" y="2351931"/>
                  <a:pt x="3454650" y="2208447"/>
                  <a:pt x="3369363" y="2103092"/>
                </a:cubicBezTo>
                <a:lnTo>
                  <a:pt x="2635889" y="1022448"/>
                </a:lnTo>
                <a:lnTo>
                  <a:pt x="2626859" y="1010407"/>
                </a:lnTo>
                <a:lnTo>
                  <a:pt x="2616825" y="999370"/>
                </a:lnTo>
                <a:cubicBezTo>
                  <a:pt x="2510466" y="883981"/>
                  <a:pt x="2365979" y="811737"/>
                  <a:pt x="2212461" y="795683"/>
                </a:cubicBezTo>
                <a:lnTo>
                  <a:pt x="2212461" y="795683"/>
                </a:lnTo>
                <a:cubicBezTo>
                  <a:pt x="2191390" y="793677"/>
                  <a:pt x="2171322" y="792673"/>
                  <a:pt x="2150251" y="792673"/>
                </a:cubicBezTo>
                <a:cubicBezTo>
                  <a:pt x="2150251" y="792673"/>
                  <a:pt x="2149248" y="792673"/>
                  <a:pt x="2149248" y="792673"/>
                </a:cubicBezTo>
                <a:cubicBezTo>
                  <a:pt x="2149248" y="792673"/>
                  <a:pt x="2148244" y="792673"/>
                  <a:pt x="2148244" y="792673"/>
                </a:cubicBezTo>
                <a:cubicBezTo>
                  <a:pt x="2127173" y="792673"/>
                  <a:pt x="2106102" y="793677"/>
                  <a:pt x="2086035" y="795683"/>
                </a:cubicBezTo>
                <a:lnTo>
                  <a:pt x="2086035" y="795683"/>
                </a:lnTo>
                <a:cubicBezTo>
                  <a:pt x="1932517" y="811737"/>
                  <a:pt x="1788030" y="883981"/>
                  <a:pt x="1681671" y="999370"/>
                </a:cubicBezTo>
                <a:lnTo>
                  <a:pt x="1671637" y="1010407"/>
                </a:lnTo>
                <a:lnTo>
                  <a:pt x="1662607" y="1022448"/>
                </a:lnTo>
                <a:lnTo>
                  <a:pt x="929133" y="2103092"/>
                </a:lnTo>
                <a:cubicBezTo>
                  <a:pt x="843846" y="2208447"/>
                  <a:pt x="792673" y="2351931"/>
                  <a:pt x="792673" y="2487388"/>
                </a:cubicBezTo>
                <a:lnTo>
                  <a:pt x="792673" y="2951955"/>
                </a:lnTo>
                <a:lnTo>
                  <a:pt x="1299382" y="3458663"/>
                </a:lnTo>
                <a:lnTo>
                  <a:pt x="1299382" y="2487388"/>
                </a:lnTo>
                <a:cubicBezTo>
                  <a:pt x="1299382" y="2467320"/>
                  <a:pt x="1309416" y="2439226"/>
                  <a:pt x="1322460" y="2423171"/>
                </a:cubicBezTo>
                <a:lnTo>
                  <a:pt x="2055933" y="1342527"/>
                </a:lnTo>
                <a:cubicBezTo>
                  <a:pt x="2078008" y="1318446"/>
                  <a:pt x="2107106" y="1303395"/>
                  <a:pt x="2138211" y="1300385"/>
                </a:cubicBezTo>
                <a:cubicBezTo>
                  <a:pt x="2139214" y="1300385"/>
                  <a:pt x="2140218" y="1300385"/>
                  <a:pt x="2141221" y="1300385"/>
                </a:cubicBezTo>
                <a:cubicBezTo>
                  <a:pt x="2144231" y="1300385"/>
                  <a:pt x="2147241" y="1300385"/>
                  <a:pt x="2151255" y="1300385"/>
                </a:cubicBezTo>
                <a:cubicBezTo>
                  <a:pt x="2154265" y="1300385"/>
                  <a:pt x="2158279" y="1300385"/>
                  <a:pt x="2161289" y="1300385"/>
                </a:cubicBezTo>
                <a:cubicBezTo>
                  <a:pt x="2162292" y="1300385"/>
                  <a:pt x="2163295" y="1300385"/>
                  <a:pt x="2164299" y="1300385"/>
                </a:cubicBezTo>
                <a:cubicBezTo>
                  <a:pt x="2195403" y="1303395"/>
                  <a:pt x="2223498" y="1318446"/>
                  <a:pt x="2246576" y="1342527"/>
                </a:cubicBezTo>
                <a:lnTo>
                  <a:pt x="2980049" y="2423171"/>
                </a:lnTo>
                <a:cubicBezTo>
                  <a:pt x="2992090" y="2438222"/>
                  <a:pt x="3003127" y="2467320"/>
                  <a:pt x="3003127" y="2487388"/>
                </a:cubicBezTo>
                <a:lnTo>
                  <a:pt x="3003127" y="3458663"/>
                </a:lnTo>
                <a:lnTo>
                  <a:pt x="3003127" y="4176083"/>
                </a:lnTo>
                <a:lnTo>
                  <a:pt x="3003127" y="5380143"/>
                </a:lnTo>
                <a:lnTo>
                  <a:pt x="4207188" y="5380143"/>
                </a:lnTo>
                <a:lnTo>
                  <a:pt x="4713896" y="4873434"/>
                </a:lnTo>
                <a:lnTo>
                  <a:pt x="3505823" y="4873434"/>
                </a:lnTo>
                <a:close/>
              </a:path>
            </a:pathLst>
          </a:custGeom>
          <a:solidFill>
            <a:srgbClr val="002060"/>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8" name="Freeform: Shape 352">
            <a:extLst>
              <a:ext uri="{FF2B5EF4-FFF2-40B4-BE49-F238E27FC236}">
                <a16:creationId xmlns:a16="http://schemas.microsoft.com/office/drawing/2014/main" id="{4B64C262-EB8E-4BA3-35DC-CCC8A29B20B5}"/>
              </a:ext>
            </a:extLst>
          </p:cNvPr>
          <p:cNvSpPr/>
          <p:nvPr/>
        </p:nvSpPr>
        <p:spPr>
          <a:xfrm>
            <a:off x="5981561" y="3104643"/>
            <a:ext cx="2265725" cy="1839102"/>
          </a:xfrm>
          <a:custGeom>
            <a:avLst/>
            <a:gdLst>
              <a:gd name="connsiteX0" fmla="*/ 5379139 w 6120639"/>
              <a:gd name="connsiteY0" fmla="*/ 2148245 h 5418271"/>
              <a:gd name="connsiteX1" fmla="*/ 5376129 w 6120639"/>
              <a:gd name="connsiteY1" fmla="*/ 2086035 h 5418271"/>
              <a:gd name="connsiteX2" fmla="*/ 5376129 w 6120639"/>
              <a:gd name="connsiteY2" fmla="*/ 2086035 h 5418271"/>
              <a:gd name="connsiteX3" fmla="*/ 5172443 w 6120639"/>
              <a:gd name="connsiteY3" fmla="*/ 1681671 h 5418271"/>
              <a:gd name="connsiteX4" fmla="*/ 5161405 w 6120639"/>
              <a:gd name="connsiteY4" fmla="*/ 1671637 h 5418271"/>
              <a:gd name="connsiteX5" fmla="*/ 5149365 w 6120639"/>
              <a:gd name="connsiteY5" fmla="*/ 1662607 h 5418271"/>
              <a:gd name="connsiteX6" fmla="*/ 4068721 w 6120639"/>
              <a:gd name="connsiteY6" fmla="*/ 929133 h 5418271"/>
              <a:gd name="connsiteX7" fmla="*/ 3684425 w 6120639"/>
              <a:gd name="connsiteY7" fmla="*/ 792673 h 5418271"/>
              <a:gd name="connsiteX8" fmla="*/ 3219858 w 6120639"/>
              <a:gd name="connsiteY8" fmla="*/ 792673 h 5418271"/>
              <a:gd name="connsiteX9" fmla="*/ 2713149 w 6120639"/>
              <a:gd name="connsiteY9" fmla="*/ 1299382 h 5418271"/>
              <a:gd name="connsiteX10" fmla="*/ 3685428 w 6120639"/>
              <a:gd name="connsiteY10" fmla="*/ 1299382 h 5418271"/>
              <a:gd name="connsiteX11" fmla="*/ 3748641 w 6120639"/>
              <a:gd name="connsiteY11" fmla="*/ 1322460 h 5418271"/>
              <a:gd name="connsiteX12" fmla="*/ 4829286 w 6120639"/>
              <a:gd name="connsiteY12" fmla="*/ 2055933 h 5418271"/>
              <a:gd name="connsiteX13" fmla="*/ 4871428 w 6120639"/>
              <a:gd name="connsiteY13" fmla="*/ 2138211 h 5418271"/>
              <a:gd name="connsiteX14" fmla="*/ 4871428 w 6120639"/>
              <a:gd name="connsiteY14" fmla="*/ 2141221 h 5418271"/>
              <a:gd name="connsiteX15" fmla="*/ 4871428 w 6120639"/>
              <a:gd name="connsiteY15" fmla="*/ 2151255 h 5418271"/>
              <a:gd name="connsiteX16" fmla="*/ 4871428 w 6120639"/>
              <a:gd name="connsiteY16" fmla="*/ 2161288 h 5418271"/>
              <a:gd name="connsiteX17" fmla="*/ 4871428 w 6120639"/>
              <a:gd name="connsiteY17" fmla="*/ 2164298 h 5418271"/>
              <a:gd name="connsiteX18" fmla="*/ 4829286 w 6120639"/>
              <a:gd name="connsiteY18" fmla="*/ 2246576 h 5418271"/>
              <a:gd name="connsiteX19" fmla="*/ 3748641 w 6120639"/>
              <a:gd name="connsiteY19" fmla="*/ 2980050 h 5418271"/>
              <a:gd name="connsiteX20" fmla="*/ 3685428 w 6120639"/>
              <a:gd name="connsiteY20" fmla="*/ 3003127 h 5418271"/>
              <a:gd name="connsiteX21" fmla="*/ 2713149 w 6120639"/>
              <a:gd name="connsiteY21" fmla="*/ 3003127 h 5418271"/>
              <a:gd name="connsiteX22" fmla="*/ 1995730 w 6120639"/>
              <a:gd name="connsiteY22" fmla="*/ 3003127 h 5418271"/>
              <a:gd name="connsiteX23" fmla="*/ 792673 w 6120639"/>
              <a:gd name="connsiteY23" fmla="*/ 3003127 h 5418271"/>
              <a:gd name="connsiteX24" fmla="*/ 792673 w 6120639"/>
              <a:gd name="connsiteY24" fmla="*/ 4207187 h 5418271"/>
              <a:gd name="connsiteX25" fmla="*/ 1299382 w 6120639"/>
              <a:gd name="connsiteY25" fmla="*/ 4713896 h 5418271"/>
              <a:gd name="connsiteX26" fmla="*/ 1299382 w 6120639"/>
              <a:gd name="connsiteY26" fmla="*/ 3509836 h 5418271"/>
              <a:gd name="connsiteX27" fmla="*/ 2503442 w 6120639"/>
              <a:gd name="connsiteY27" fmla="*/ 3509836 h 5418271"/>
              <a:gd name="connsiteX28" fmla="*/ 3219858 w 6120639"/>
              <a:gd name="connsiteY28" fmla="*/ 3509836 h 5418271"/>
              <a:gd name="connsiteX29" fmla="*/ 3684425 w 6120639"/>
              <a:gd name="connsiteY29" fmla="*/ 3509836 h 5418271"/>
              <a:gd name="connsiteX30" fmla="*/ 4068721 w 6120639"/>
              <a:gd name="connsiteY30" fmla="*/ 3372372 h 5418271"/>
              <a:gd name="connsiteX31" fmla="*/ 5149365 w 6120639"/>
              <a:gd name="connsiteY31" fmla="*/ 2638899 h 5418271"/>
              <a:gd name="connsiteX32" fmla="*/ 5161405 w 6120639"/>
              <a:gd name="connsiteY32" fmla="*/ 2629869 h 5418271"/>
              <a:gd name="connsiteX33" fmla="*/ 5172443 w 6120639"/>
              <a:gd name="connsiteY33" fmla="*/ 2619835 h 5418271"/>
              <a:gd name="connsiteX34" fmla="*/ 5376129 w 6120639"/>
              <a:gd name="connsiteY34" fmla="*/ 2215471 h 5418271"/>
              <a:gd name="connsiteX35" fmla="*/ 5376129 w 6120639"/>
              <a:gd name="connsiteY35" fmla="*/ 2215471 h 5418271"/>
              <a:gd name="connsiteX36" fmla="*/ 5379139 w 6120639"/>
              <a:gd name="connsiteY36" fmla="*/ 2153262 h 5418271"/>
              <a:gd name="connsiteX37" fmla="*/ 5379139 w 6120639"/>
              <a:gd name="connsiteY37" fmla="*/ 2152258 h 5418271"/>
              <a:gd name="connsiteX38" fmla="*/ 5379139 w 6120639"/>
              <a:gd name="connsiteY38" fmla="*/ 2148245 h 541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20639" h="5418271">
                <a:moveTo>
                  <a:pt x="5379139" y="2148245"/>
                </a:moveTo>
                <a:cubicBezTo>
                  <a:pt x="5379139" y="2127174"/>
                  <a:pt x="5378136" y="2106102"/>
                  <a:pt x="5376129" y="2086035"/>
                </a:cubicBezTo>
                <a:lnTo>
                  <a:pt x="5376129" y="2086035"/>
                </a:lnTo>
                <a:cubicBezTo>
                  <a:pt x="5360075" y="1932517"/>
                  <a:pt x="5287832" y="1788030"/>
                  <a:pt x="5172443" y="1681671"/>
                </a:cubicBezTo>
                <a:lnTo>
                  <a:pt x="5161405" y="1671637"/>
                </a:lnTo>
                <a:lnTo>
                  <a:pt x="5149365" y="1662607"/>
                </a:lnTo>
                <a:lnTo>
                  <a:pt x="4068721" y="929133"/>
                </a:lnTo>
                <a:cubicBezTo>
                  <a:pt x="3963365" y="843846"/>
                  <a:pt x="3819881" y="792673"/>
                  <a:pt x="3684425" y="792673"/>
                </a:cubicBezTo>
                <a:lnTo>
                  <a:pt x="3219858" y="792673"/>
                </a:lnTo>
                <a:lnTo>
                  <a:pt x="2713149" y="1299382"/>
                </a:lnTo>
                <a:lnTo>
                  <a:pt x="3685428" y="1299382"/>
                </a:lnTo>
                <a:cubicBezTo>
                  <a:pt x="3705496" y="1299382"/>
                  <a:pt x="3733590" y="1309416"/>
                  <a:pt x="3748641" y="1322460"/>
                </a:cubicBezTo>
                <a:lnTo>
                  <a:pt x="4829286" y="2055933"/>
                </a:lnTo>
                <a:cubicBezTo>
                  <a:pt x="4853367" y="2078008"/>
                  <a:pt x="4868418" y="2107106"/>
                  <a:pt x="4871428" y="2138211"/>
                </a:cubicBezTo>
                <a:cubicBezTo>
                  <a:pt x="4871428" y="2139214"/>
                  <a:pt x="4871428" y="2140217"/>
                  <a:pt x="4871428" y="2141221"/>
                </a:cubicBezTo>
                <a:cubicBezTo>
                  <a:pt x="4871428" y="2144231"/>
                  <a:pt x="4871428" y="2147241"/>
                  <a:pt x="4871428" y="2151255"/>
                </a:cubicBezTo>
                <a:cubicBezTo>
                  <a:pt x="4871428" y="2154265"/>
                  <a:pt x="4871428" y="2158278"/>
                  <a:pt x="4871428" y="2161288"/>
                </a:cubicBezTo>
                <a:cubicBezTo>
                  <a:pt x="4871428" y="2162292"/>
                  <a:pt x="4871428" y="2163296"/>
                  <a:pt x="4871428" y="2164298"/>
                </a:cubicBezTo>
                <a:cubicBezTo>
                  <a:pt x="4868418" y="2195404"/>
                  <a:pt x="4853367" y="2223498"/>
                  <a:pt x="4829286" y="2246576"/>
                </a:cubicBezTo>
                <a:lnTo>
                  <a:pt x="3748641" y="2980050"/>
                </a:lnTo>
                <a:cubicBezTo>
                  <a:pt x="3733590" y="2993093"/>
                  <a:pt x="3704492" y="3003127"/>
                  <a:pt x="3685428" y="3003127"/>
                </a:cubicBezTo>
                <a:lnTo>
                  <a:pt x="2713149" y="3003127"/>
                </a:lnTo>
                <a:lnTo>
                  <a:pt x="1995730" y="3003127"/>
                </a:lnTo>
                <a:lnTo>
                  <a:pt x="792673" y="3003127"/>
                </a:lnTo>
                <a:lnTo>
                  <a:pt x="792673" y="4207187"/>
                </a:lnTo>
                <a:lnTo>
                  <a:pt x="1299382" y="4713896"/>
                </a:lnTo>
                <a:lnTo>
                  <a:pt x="1299382" y="3509836"/>
                </a:lnTo>
                <a:lnTo>
                  <a:pt x="2503442" y="3509836"/>
                </a:lnTo>
                <a:lnTo>
                  <a:pt x="3219858" y="3509836"/>
                </a:lnTo>
                <a:lnTo>
                  <a:pt x="3684425" y="3509836"/>
                </a:lnTo>
                <a:cubicBezTo>
                  <a:pt x="3819881" y="3509836"/>
                  <a:pt x="3963365" y="3458663"/>
                  <a:pt x="4068721" y="3372372"/>
                </a:cubicBezTo>
                <a:lnTo>
                  <a:pt x="5149365" y="2638899"/>
                </a:lnTo>
                <a:lnTo>
                  <a:pt x="5161405" y="2629869"/>
                </a:lnTo>
                <a:lnTo>
                  <a:pt x="5172443" y="2619835"/>
                </a:lnTo>
                <a:cubicBezTo>
                  <a:pt x="5287832" y="2513476"/>
                  <a:pt x="5361079" y="2368989"/>
                  <a:pt x="5376129" y="2215471"/>
                </a:cubicBezTo>
                <a:lnTo>
                  <a:pt x="5376129" y="2215471"/>
                </a:lnTo>
                <a:cubicBezTo>
                  <a:pt x="5378136" y="2194400"/>
                  <a:pt x="5379139" y="2174333"/>
                  <a:pt x="5379139" y="2153262"/>
                </a:cubicBezTo>
                <a:cubicBezTo>
                  <a:pt x="5379139" y="2153262"/>
                  <a:pt x="5379139" y="2152258"/>
                  <a:pt x="5379139" y="2152258"/>
                </a:cubicBezTo>
                <a:cubicBezTo>
                  <a:pt x="5379139" y="2152258"/>
                  <a:pt x="5379139" y="2148245"/>
                  <a:pt x="5379139" y="2148245"/>
                </a:cubicBezTo>
                <a:close/>
              </a:path>
            </a:pathLst>
          </a:custGeom>
          <a:solidFill>
            <a:srgbClr val="2959A4"/>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19" name="Freeform: Shape 354">
            <a:extLst>
              <a:ext uri="{FF2B5EF4-FFF2-40B4-BE49-F238E27FC236}">
                <a16:creationId xmlns:a16="http://schemas.microsoft.com/office/drawing/2014/main" id="{4BD37498-09EC-A852-F89E-E3A27DB03E86}"/>
              </a:ext>
            </a:extLst>
          </p:cNvPr>
          <p:cNvSpPr/>
          <p:nvPr/>
        </p:nvSpPr>
        <p:spPr>
          <a:xfrm>
            <a:off x="4173944" y="2197136"/>
            <a:ext cx="2377154" cy="1464470"/>
          </a:xfrm>
          <a:custGeom>
            <a:avLst/>
            <a:gdLst>
              <a:gd name="connsiteX0" fmla="*/ 5674773 w 6421654"/>
              <a:gd name="connsiteY0" fmla="*/ 2051555 h 4314549"/>
              <a:gd name="connsiteX1" fmla="*/ 4823904 w 6421654"/>
              <a:gd name="connsiteY1" fmla="*/ 2902424 h 4314549"/>
              <a:gd name="connsiteX2" fmla="*/ 3973034 w 6421654"/>
              <a:gd name="connsiteY2" fmla="*/ 2051555 h 4314549"/>
              <a:gd name="connsiteX3" fmla="*/ 3466325 w 6421654"/>
              <a:gd name="connsiteY3" fmla="*/ 1544846 h 4314549"/>
              <a:gd name="connsiteX4" fmla="*/ 3137216 w 6421654"/>
              <a:gd name="connsiteY4" fmla="*/ 1215736 h 4314549"/>
              <a:gd name="connsiteX5" fmla="*/ 2768974 w 6421654"/>
              <a:gd name="connsiteY5" fmla="*/ 1041147 h 4314549"/>
              <a:gd name="connsiteX6" fmla="*/ 1485646 w 6421654"/>
              <a:gd name="connsiteY6" fmla="*/ 796322 h 4314549"/>
              <a:gd name="connsiteX7" fmla="*/ 1470595 w 6421654"/>
              <a:gd name="connsiteY7" fmla="*/ 794315 h 4314549"/>
              <a:gd name="connsiteX8" fmla="*/ 1455545 w 6421654"/>
              <a:gd name="connsiteY8" fmla="*/ 793312 h 4314549"/>
              <a:gd name="connsiteX9" fmla="*/ 1025093 w 6421654"/>
              <a:gd name="connsiteY9" fmla="*/ 934789 h 4314549"/>
              <a:gd name="connsiteX10" fmla="*/ 1025093 w 6421654"/>
              <a:gd name="connsiteY10" fmla="*/ 934789 h 4314549"/>
              <a:gd name="connsiteX11" fmla="*/ 978938 w 6421654"/>
              <a:gd name="connsiteY11" fmla="*/ 976931 h 4314549"/>
              <a:gd name="connsiteX12" fmla="*/ 977934 w 6421654"/>
              <a:gd name="connsiteY12" fmla="*/ 977934 h 4314549"/>
              <a:gd name="connsiteX13" fmla="*/ 976931 w 6421654"/>
              <a:gd name="connsiteY13" fmla="*/ 978938 h 4314549"/>
              <a:gd name="connsiteX14" fmla="*/ 934789 w 6421654"/>
              <a:gd name="connsiteY14" fmla="*/ 1025093 h 4314549"/>
              <a:gd name="connsiteX15" fmla="*/ 934789 w 6421654"/>
              <a:gd name="connsiteY15" fmla="*/ 1025093 h 4314549"/>
              <a:gd name="connsiteX16" fmla="*/ 793312 w 6421654"/>
              <a:gd name="connsiteY16" fmla="*/ 1455545 h 4314549"/>
              <a:gd name="connsiteX17" fmla="*/ 794315 w 6421654"/>
              <a:gd name="connsiteY17" fmla="*/ 1470595 h 4314549"/>
              <a:gd name="connsiteX18" fmla="*/ 796322 w 6421654"/>
              <a:gd name="connsiteY18" fmla="*/ 1485646 h 4314549"/>
              <a:gd name="connsiteX19" fmla="*/ 1041147 w 6421654"/>
              <a:gd name="connsiteY19" fmla="*/ 2768974 h 4314549"/>
              <a:gd name="connsiteX20" fmla="*/ 1215736 w 6421654"/>
              <a:gd name="connsiteY20" fmla="*/ 3137216 h 4314549"/>
              <a:gd name="connsiteX21" fmla="*/ 1544846 w 6421654"/>
              <a:gd name="connsiteY21" fmla="*/ 3466325 h 4314549"/>
              <a:gd name="connsiteX22" fmla="*/ 2262265 w 6421654"/>
              <a:gd name="connsiteY22" fmla="*/ 3466325 h 4314549"/>
              <a:gd name="connsiteX23" fmla="*/ 1574947 w 6421654"/>
              <a:gd name="connsiteY23" fmla="*/ 2779008 h 4314549"/>
              <a:gd name="connsiteX24" fmla="*/ 1545849 w 6421654"/>
              <a:gd name="connsiteY24" fmla="*/ 2717801 h 4314549"/>
              <a:gd name="connsiteX25" fmla="*/ 1301024 w 6421654"/>
              <a:gd name="connsiteY25" fmla="*/ 1433470 h 4314549"/>
              <a:gd name="connsiteX26" fmla="*/ 1329118 w 6421654"/>
              <a:gd name="connsiteY26" fmla="*/ 1345173 h 4314549"/>
              <a:gd name="connsiteX27" fmla="*/ 1331125 w 6421654"/>
              <a:gd name="connsiteY27" fmla="*/ 1343166 h 4314549"/>
              <a:gd name="connsiteX28" fmla="*/ 1338149 w 6421654"/>
              <a:gd name="connsiteY28" fmla="*/ 1336142 h 4314549"/>
              <a:gd name="connsiteX29" fmla="*/ 1345173 w 6421654"/>
              <a:gd name="connsiteY29" fmla="*/ 1329118 h 4314549"/>
              <a:gd name="connsiteX30" fmla="*/ 1347179 w 6421654"/>
              <a:gd name="connsiteY30" fmla="*/ 1327112 h 4314549"/>
              <a:gd name="connsiteX31" fmla="*/ 1435477 w 6421654"/>
              <a:gd name="connsiteY31" fmla="*/ 1299017 h 4314549"/>
              <a:gd name="connsiteX32" fmla="*/ 2717801 w 6421654"/>
              <a:gd name="connsiteY32" fmla="*/ 1543843 h 4314549"/>
              <a:gd name="connsiteX33" fmla="*/ 2779008 w 6421654"/>
              <a:gd name="connsiteY33" fmla="*/ 1572941 h 4314549"/>
              <a:gd name="connsiteX34" fmla="*/ 3466325 w 6421654"/>
              <a:gd name="connsiteY34" fmla="*/ 2260259 h 4314549"/>
              <a:gd name="connsiteX35" fmla="*/ 3973034 w 6421654"/>
              <a:gd name="connsiteY35" fmla="*/ 2766967 h 4314549"/>
              <a:gd name="connsiteX36" fmla="*/ 4823904 w 6421654"/>
              <a:gd name="connsiteY36" fmla="*/ 3617837 h 4314549"/>
              <a:gd name="connsiteX37" fmla="*/ 5675776 w 6421654"/>
              <a:gd name="connsiteY37" fmla="*/ 2767971 h 4314549"/>
              <a:gd name="connsiteX38" fmla="*/ 5674773 w 6421654"/>
              <a:gd name="connsiteY38" fmla="*/ 2051555 h 43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21654" h="4314549">
                <a:moveTo>
                  <a:pt x="5674773" y="2051555"/>
                </a:moveTo>
                <a:lnTo>
                  <a:pt x="4823904" y="2902424"/>
                </a:lnTo>
                <a:lnTo>
                  <a:pt x="3973034" y="2051555"/>
                </a:lnTo>
                <a:lnTo>
                  <a:pt x="3466325" y="1544846"/>
                </a:lnTo>
                <a:lnTo>
                  <a:pt x="3137216" y="1215736"/>
                </a:lnTo>
                <a:cubicBezTo>
                  <a:pt x="3040891" y="1120415"/>
                  <a:pt x="2903427" y="1054191"/>
                  <a:pt x="2768974" y="1041147"/>
                </a:cubicBezTo>
                <a:lnTo>
                  <a:pt x="1485646" y="796322"/>
                </a:lnTo>
                <a:lnTo>
                  <a:pt x="1470595" y="794315"/>
                </a:lnTo>
                <a:lnTo>
                  <a:pt x="1455545" y="793312"/>
                </a:lnTo>
                <a:cubicBezTo>
                  <a:pt x="1299017" y="786288"/>
                  <a:pt x="1145499" y="837460"/>
                  <a:pt x="1025093" y="934789"/>
                </a:cubicBezTo>
                <a:lnTo>
                  <a:pt x="1025093" y="934789"/>
                </a:lnTo>
                <a:cubicBezTo>
                  <a:pt x="1009039" y="947833"/>
                  <a:pt x="992985" y="961880"/>
                  <a:pt x="978938" y="976931"/>
                </a:cubicBezTo>
                <a:cubicBezTo>
                  <a:pt x="978938" y="976931"/>
                  <a:pt x="978938" y="976931"/>
                  <a:pt x="977934" y="977934"/>
                </a:cubicBezTo>
                <a:cubicBezTo>
                  <a:pt x="977934" y="977934"/>
                  <a:pt x="976931" y="977934"/>
                  <a:pt x="976931" y="978938"/>
                </a:cubicBezTo>
                <a:cubicBezTo>
                  <a:pt x="961880" y="993988"/>
                  <a:pt x="947832" y="1009039"/>
                  <a:pt x="934789" y="1025093"/>
                </a:cubicBezTo>
                <a:lnTo>
                  <a:pt x="934789" y="1025093"/>
                </a:lnTo>
                <a:cubicBezTo>
                  <a:pt x="837460" y="1144496"/>
                  <a:pt x="786288" y="1298014"/>
                  <a:pt x="793312" y="1455545"/>
                </a:cubicBezTo>
                <a:lnTo>
                  <a:pt x="794315" y="1470595"/>
                </a:lnTo>
                <a:lnTo>
                  <a:pt x="796322" y="1485646"/>
                </a:lnTo>
                <a:lnTo>
                  <a:pt x="1041147" y="2768974"/>
                </a:lnTo>
                <a:cubicBezTo>
                  <a:pt x="1055195" y="2903428"/>
                  <a:pt x="1120415" y="3041894"/>
                  <a:pt x="1215736" y="3137216"/>
                </a:cubicBezTo>
                <a:lnTo>
                  <a:pt x="1544846" y="3466325"/>
                </a:lnTo>
                <a:lnTo>
                  <a:pt x="2262265" y="3466325"/>
                </a:lnTo>
                <a:lnTo>
                  <a:pt x="1574947" y="2779008"/>
                </a:lnTo>
                <a:cubicBezTo>
                  <a:pt x="1560900" y="2764960"/>
                  <a:pt x="1547856" y="2737869"/>
                  <a:pt x="1545849" y="2717801"/>
                </a:cubicBezTo>
                <a:lnTo>
                  <a:pt x="1301024" y="1433470"/>
                </a:lnTo>
                <a:cubicBezTo>
                  <a:pt x="1300020" y="1400359"/>
                  <a:pt x="1309051" y="1369254"/>
                  <a:pt x="1329118" y="1345173"/>
                </a:cubicBezTo>
                <a:cubicBezTo>
                  <a:pt x="1330122" y="1344169"/>
                  <a:pt x="1330122" y="1344169"/>
                  <a:pt x="1331125" y="1343166"/>
                </a:cubicBezTo>
                <a:cubicBezTo>
                  <a:pt x="1333132" y="1340156"/>
                  <a:pt x="1335139" y="1338149"/>
                  <a:pt x="1338149" y="1336142"/>
                </a:cubicBezTo>
                <a:cubicBezTo>
                  <a:pt x="1340156" y="1334135"/>
                  <a:pt x="1343166" y="1332129"/>
                  <a:pt x="1345173" y="1329118"/>
                </a:cubicBezTo>
                <a:cubicBezTo>
                  <a:pt x="1346176" y="1328115"/>
                  <a:pt x="1346176" y="1328115"/>
                  <a:pt x="1347179" y="1327112"/>
                </a:cubicBezTo>
                <a:cubicBezTo>
                  <a:pt x="1371260" y="1308047"/>
                  <a:pt x="1402365" y="1298014"/>
                  <a:pt x="1435477" y="1299017"/>
                </a:cubicBezTo>
                <a:lnTo>
                  <a:pt x="2717801" y="1543843"/>
                </a:lnTo>
                <a:cubicBezTo>
                  <a:pt x="2737869" y="1545849"/>
                  <a:pt x="2764960" y="1558893"/>
                  <a:pt x="2779008" y="1572941"/>
                </a:cubicBezTo>
                <a:lnTo>
                  <a:pt x="3466325" y="2260259"/>
                </a:lnTo>
                <a:lnTo>
                  <a:pt x="3973034" y="2766967"/>
                </a:lnTo>
                <a:lnTo>
                  <a:pt x="4823904" y="3617837"/>
                </a:lnTo>
                <a:lnTo>
                  <a:pt x="5675776" y="2767971"/>
                </a:lnTo>
                <a:lnTo>
                  <a:pt x="5674773" y="2051555"/>
                </a:lnTo>
                <a:close/>
              </a:path>
            </a:pathLst>
          </a:custGeom>
          <a:solidFill>
            <a:schemeClr val="accent5">
              <a:lumMod val="40000"/>
              <a:lumOff val="60000"/>
            </a:schemeClr>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0" name="Freeform: Shape 222">
            <a:extLst>
              <a:ext uri="{FF2B5EF4-FFF2-40B4-BE49-F238E27FC236}">
                <a16:creationId xmlns:a16="http://schemas.microsoft.com/office/drawing/2014/main" id="{13F89CA4-001B-BC02-942D-E7DC5539C664}"/>
              </a:ext>
            </a:extLst>
          </p:cNvPr>
          <p:cNvSpPr/>
          <p:nvPr/>
        </p:nvSpPr>
        <p:spPr>
          <a:xfrm>
            <a:off x="3453234" y="3700308"/>
            <a:ext cx="185715" cy="238402"/>
          </a:xfrm>
          <a:custGeom>
            <a:avLst/>
            <a:gdLst>
              <a:gd name="connsiteX0" fmla="*/ 297002 w 501691"/>
              <a:gd name="connsiteY0" fmla="*/ 717419 h 702368"/>
              <a:gd name="connsiteX1" fmla="*/ 217734 w 501691"/>
              <a:gd name="connsiteY1" fmla="*/ 710395 h 702368"/>
              <a:gd name="connsiteX2" fmla="*/ 146494 w 501691"/>
              <a:gd name="connsiteY2" fmla="*/ 682301 h 702368"/>
              <a:gd name="connsiteX3" fmla="*/ 95321 w 501691"/>
              <a:gd name="connsiteY3" fmla="*/ 625108 h 702368"/>
              <a:gd name="connsiteX4" fmla="*/ 75254 w 501691"/>
              <a:gd name="connsiteY4" fmla="*/ 528783 h 702368"/>
              <a:gd name="connsiteX5" fmla="*/ 75254 w 501691"/>
              <a:gd name="connsiteY5" fmla="*/ 285965 h 702368"/>
              <a:gd name="connsiteX6" fmla="*/ 91308 w 501691"/>
              <a:gd name="connsiteY6" fmla="*/ 182616 h 702368"/>
              <a:gd name="connsiteX7" fmla="*/ 136460 w 501691"/>
              <a:gd name="connsiteY7" fmla="*/ 118399 h 702368"/>
              <a:gd name="connsiteX8" fmla="*/ 206697 w 501691"/>
              <a:gd name="connsiteY8" fmla="*/ 85288 h 702368"/>
              <a:gd name="connsiteX9" fmla="*/ 297002 w 501691"/>
              <a:gd name="connsiteY9" fmla="*/ 75254 h 702368"/>
              <a:gd name="connsiteX10" fmla="*/ 377272 w 501691"/>
              <a:gd name="connsiteY10" fmla="*/ 84284 h 702368"/>
              <a:gd name="connsiteX11" fmla="*/ 444499 w 501691"/>
              <a:gd name="connsiteY11" fmla="*/ 114386 h 702368"/>
              <a:gd name="connsiteX12" fmla="*/ 489651 w 501691"/>
              <a:gd name="connsiteY12" fmla="*/ 175592 h 702368"/>
              <a:gd name="connsiteX13" fmla="*/ 505705 w 501691"/>
              <a:gd name="connsiteY13" fmla="*/ 275930 h 702368"/>
              <a:gd name="connsiteX14" fmla="*/ 505705 w 501691"/>
              <a:gd name="connsiteY14" fmla="*/ 509719 h 702368"/>
              <a:gd name="connsiteX15" fmla="*/ 487644 w 501691"/>
              <a:gd name="connsiteY15" fmla="*/ 619088 h 702368"/>
              <a:gd name="connsiteX16" fmla="*/ 441489 w 501691"/>
              <a:gd name="connsiteY16" fmla="*/ 682301 h 702368"/>
              <a:gd name="connsiteX17" fmla="*/ 375265 w 501691"/>
              <a:gd name="connsiteY17" fmla="*/ 711399 h 702368"/>
              <a:gd name="connsiteX18" fmla="*/ 297002 w 501691"/>
              <a:gd name="connsiteY18" fmla="*/ 717419 h 702368"/>
              <a:gd name="connsiteX19" fmla="*/ 409381 w 501691"/>
              <a:gd name="connsiteY19" fmla="*/ 298005 h 702368"/>
              <a:gd name="connsiteX20" fmla="*/ 384296 w 501691"/>
              <a:gd name="connsiteY20" fmla="*/ 191646 h 702368"/>
              <a:gd name="connsiteX21" fmla="*/ 298005 w 501691"/>
              <a:gd name="connsiteY21" fmla="*/ 159538 h 702368"/>
              <a:gd name="connsiteX22" fmla="*/ 233788 w 501691"/>
              <a:gd name="connsiteY22" fmla="*/ 167565 h 702368"/>
              <a:gd name="connsiteX23" fmla="*/ 195660 w 501691"/>
              <a:gd name="connsiteY23" fmla="*/ 194657 h 702368"/>
              <a:gd name="connsiteX24" fmla="*/ 177599 w 501691"/>
              <a:gd name="connsiteY24" fmla="*/ 239809 h 702368"/>
              <a:gd name="connsiteX25" fmla="*/ 173585 w 501691"/>
              <a:gd name="connsiteY25" fmla="*/ 303022 h 702368"/>
              <a:gd name="connsiteX26" fmla="*/ 173585 w 501691"/>
              <a:gd name="connsiteY26" fmla="*/ 522763 h 702368"/>
              <a:gd name="connsiteX27" fmla="*/ 207700 w 501691"/>
              <a:gd name="connsiteY27" fmla="*/ 608051 h 702368"/>
              <a:gd name="connsiteX28" fmla="*/ 294995 w 501691"/>
              <a:gd name="connsiteY28" fmla="*/ 634139 h 702368"/>
              <a:gd name="connsiteX29" fmla="*/ 344161 w 501691"/>
              <a:gd name="connsiteY29" fmla="*/ 628118 h 702368"/>
              <a:gd name="connsiteX30" fmla="*/ 380282 w 501691"/>
              <a:gd name="connsiteY30" fmla="*/ 608051 h 702368"/>
              <a:gd name="connsiteX31" fmla="*/ 402357 w 501691"/>
              <a:gd name="connsiteY31" fmla="*/ 569922 h 702368"/>
              <a:gd name="connsiteX32" fmla="*/ 409381 w 501691"/>
              <a:gd name="connsiteY32" fmla="*/ 507712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2" y="717419"/>
                </a:moveTo>
                <a:cubicBezTo>
                  <a:pt x="270914" y="717419"/>
                  <a:pt x="243822" y="715413"/>
                  <a:pt x="217734" y="710395"/>
                </a:cubicBezTo>
                <a:cubicBezTo>
                  <a:pt x="191646" y="705379"/>
                  <a:pt x="167565" y="696348"/>
                  <a:pt x="146494" y="682301"/>
                </a:cubicBezTo>
                <a:cubicBezTo>
                  <a:pt x="125423" y="668253"/>
                  <a:pt x="108365" y="649190"/>
                  <a:pt x="95321" y="625108"/>
                </a:cubicBezTo>
                <a:cubicBezTo>
                  <a:pt x="82277" y="601027"/>
                  <a:pt x="75254" y="568919"/>
                  <a:pt x="75254" y="528783"/>
                </a:cubicBezTo>
                <a:lnTo>
                  <a:pt x="75254" y="285965"/>
                </a:lnTo>
                <a:cubicBezTo>
                  <a:pt x="75254" y="244826"/>
                  <a:pt x="80271" y="209707"/>
                  <a:pt x="91308" y="182616"/>
                </a:cubicBezTo>
                <a:cubicBezTo>
                  <a:pt x="102345" y="155525"/>
                  <a:pt x="117396" y="133450"/>
                  <a:pt x="136460" y="118399"/>
                </a:cubicBezTo>
                <a:cubicBezTo>
                  <a:pt x="156528" y="102345"/>
                  <a:pt x="179606" y="91308"/>
                  <a:pt x="206697" y="85288"/>
                </a:cubicBezTo>
                <a:cubicBezTo>
                  <a:pt x="233788" y="79267"/>
                  <a:pt x="263890" y="75254"/>
                  <a:pt x="297002" y="75254"/>
                </a:cubicBezTo>
                <a:cubicBezTo>
                  <a:pt x="325096" y="75254"/>
                  <a:pt x="351184" y="78264"/>
                  <a:pt x="377272" y="84284"/>
                </a:cubicBezTo>
                <a:cubicBezTo>
                  <a:pt x="402357" y="90305"/>
                  <a:pt x="424431" y="100338"/>
                  <a:pt x="444499" y="114386"/>
                </a:cubicBezTo>
                <a:cubicBezTo>
                  <a:pt x="464567" y="128433"/>
                  <a:pt x="478614" y="149504"/>
                  <a:pt x="489651" y="175592"/>
                </a:cubicBezTo>
                <a:cubicBezTo>
                  <a:pt x="500688" y="201680"/>
                  <a:pt x="505705" y="234792"/>
                  <a:pt x="505705" y="275930"/>
                </a:cubicBezTo>
                <a:lnTo>
                  <a:pt x="505705" y="509719"/>
                </a:lnTo>
                <a:cubicBezTo>
                  <a:pt x="505705" y="554871"/>
                  <a:pt x="499685" y="590993"/>
                  <a:pt x="487644" y="619088"/>
                </a:cubicBezTo>
                <a:cubicBezTo>
                  <a:pt x="475604" y="646179"/>
                  <a:pt x="460553" y="667250"/>
                  <a:pt x="441489" y="682301"/>
                </a:cubicBezTo>
                <a:cubicBezTo>
                  <a:pt x="422424" y="697352"/>
                  <a:pt x="400350" y="706383"/>
                  <a:pt x="375265" y="711399"/>
                </a:cubicBezTo>
                <a:cubicBezTo>
                  <a:pt x="350181" y="715413"/>
                  <a:pt x="324093" y="717419"/>
                  <a:pt x="297002" y="717419"/>
                </a:cubicBezTo>
                <a:close/>
                <a:moveTo>
                  <a:pt x="409381" y="298005"/>
                </a:moveTo>
                <a:cubicBezTo>
                  <a:pt x="409381" y="247836"/>
                  <a:pt x="401353" y="212718"/>
                  <a:pt x="384296" y="191646"/>
                </a:cubicBezTo>
                <a:cubicBezTo>
                  <a:pt x="368242" y="169572"/>
                  <a:pt x="339144" y="159538"/>
                  <a:pt x="298005" y="159538"/>
                </a:cubicBezTo>
                <a:cubicBezTo>
                  <a:pt x="271917" y="159538"/>
                  <a:pt x="249843" y="162548"/>
                  <a:pt x="233788" y="167565"/>
                </a:cubicBezTo>
                <a:cubicBezTo>
                  <a:pt x="217734" y="173585"/>
                  <a:pt x="204690" y="182616"/>
                  <a:pt x="195660" y="194657"/>
                </a:cubicBezTo>
                <a:cubicBezTo>
                  <a:pt x="186629" y="206697"/>
                  <a:pt x="180609" y="221748"/>
                  <a:pt x="177599" y="239809"/>
                </a:cubicBezTo>
                <a:cubicBezTo>
                  <a:pt x="175592" y="256866"/>
                  <a:pt x="173585" y="278941"/>
                  <a:pt x="173585" y="303022"/>
                </a:cubicBezTo>
                <a:lnTo>
                  <a:pt x="173585" y="522763"/>
                </a:lnTo>
                <a:cubicBezTo>
                  <a:pt x="173585" y="562899"/>
                  <a:pt x="184623" y="591996"/>
                  <a:pt x="207700" y="608051"/>
                </a:cubicBezTo>
                <a:cubicBezTo>
                  <a:pt x="230778" y="625108"/>
                  <a:pt x="259876" y="634139"/>
                  <a:pt x="294995" y="634139"/>
                </a:cubicBezTo>
                <a:cubicBezTo>
                  <a:pt x="313056" y="634139"/>
                  <a:pt x="329110" y="632132"/>
                  <a:pt x="344161" y="628118"/>
                </a:cubicBezTo>
                <a:cubicBezTo>
                  <a:pt x="358208" y="624105"/>
                  <a:pt x="370249" y="618084"/>
                  <a:pt x="380282" y="608051"/>
                </a:cubicBezTo>
                <a:cubicBezTo>
                  <a:pt x="390316" y="599021"/>
                  <a:pt x="397340" y="585976"/>
                  <a:pt x="402357" y="569922"/>
                </a:cubicBezTo>
                <a:cubicBezTo>
                  <a:pt x="407374" y="553868"/>
                  <a:pt x="409381" y="532797"/>
                  <a:pt x="409381" y="507712"/>
                </a:cubicBezTo>
                <a:lnTo>
                  <a:pt x="409381"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1" name="Freeform: Shape 224">
            <a:extLst>
              <a:ext uri="{FF2B5EF4-FFF2-40B4-BE49-F238E27FC236}">
                <a16:creationId xmlns:a16="http://schemas.microsoft.com/office/drawing/2014/main" id="{797705F6-9D7B-3C32-CD6F-A6C7792EF240}"/>
              </a:ext>
            </a:extLst>
          </p:cNvPr>
          <p:cNvSpPr/>
          <p:nvPr/>
        </p:nvSpPr>
        <p:spPr>
          <a:xfrm>
            <a:off x="5788417" y="1570445"/>
            <a:ext cx="185715" cy="238402"/>
          </a:xfrm>
          <a:custGeom>
            <a:avLst/>
            <a:gdLst>
              <a:gd name="connsiteX0" fmla="*/ 297001 w 501691"/>
              <a:gd name="connsiteY0" fmla="*/ 717419 h 702368"/>
              <a:gd name="connsiteX1" fmla="*/ 217734 w 501691"/>
              <a:gd name="connsiteY1" fmla="*/ 710396 h 702368"/>
              <a:gd name="connsiteX2" fmla="*/ 146494 w 501691"/>
              <a:gd name="connsiteY2" fmla="*/ 682301 h 702368"/>
              <a:gd name="connsiteX3" fmla="*/ 95321 w 501691"/>
              <a:gd name="connsiteY3" fmla="*/ 625108 h 702368"/>
              <a:gd name="connsiteX4" fmla="*/ 75254 w 501691"/>
              <a:gd name="connsiteY4" fmla="*/ 528783 h 702368"/>
              <a:gd name="connsiteX5" fmla="*/ 75254 w 501691"/>
              <a:gd name="connsiteY5" fmla="*/ 285964 h 702368"/>
              <a:gd name="connsiteX6" fmla="*/ 91308 w 501691"/>
              <a:gd name="connsiteY6" fmla="*/ 182616 h 702368"/>
              <a:gd name="connsiteX7" fmla="*/ 136460 w 501691"/>
              <a:gd name="connsiteY7" fmla="*/ 118399 h 702368"/>
              <a:gd name="connsiteX8" fmla="*/ 206697 w 501691"/>
              <a:gd name="connsiteY8" fmla="*/ 85288 h 702368"/>
              <a:gd name="connsiteX9" fmla="*/ 297001 w 501691"/>
              <a:gd name="connsiteY9" fmla="*/ 75254 h 702368"/>
              <a:gd name="connsiteX10" fmla="*/ 377272 w 501691"/>
              <a:gd name="connsiteY10" fmla="*/ 83281 h 702368"/>
              <a:gd name="connsiteX11" fmla="*/ 444499 w 501691"/>
              <a:gd name="connsiteY11" fmla="*/ 114386 h 702368"/>
              <a:gd name="connsiteX12" fmla="*/ 489651 w 501691"/>
              <a:gd name="connsiteY12" fmla="*/ 175592 h 702368"/>
              <a:gd name="connsiteX13" fmla="*/ 505705 w 501691"/>
              <a:gd name="connsiteY13" fmla="*/ 275930 h 702368"/>
              <a:gd name="connsiteX14" fmla="*/ 505705 w 501691"/>
              <a:gd name="connsiteY14" fmla="*/ 509719 h 702368"/>
              <a:gd name="connsiteX15" fmla="*/ 487644 w 501691"/>
              <a:gd name="connsiteY15" fmla="*/ 619088 h 702368"/>
              <a:gd name="connsiteX16" fmla="*/ 441489 w 501691"/>
              <a:gd name="connsiteY16" fmla="*/ 682301 h 702368"/>
              <a:gd name="connsiteX17" fmla="*/ 375265 w 501691"/>
              <a:gd name="connsiteY17" fmla="*/ 711399 h 702368"/>
              <a:gd name="connsiteX18" fmla="*/ 297001 w 501691"/>
              <a:gd name="connsiteY18" fmla="*/ 717419 h 702368"/>
              <a:gd name="connsiteX19" fmla="*/ 409381 w 501691"/>
              <a:gd name="connsiteY19" fmla="*/ 298005 h 702368"/>
              <a:gd name="connsiteX20" fmla="*/ 384296 w 501691"/>
              <a:gd name="connsiteY20" fmla="*/ 191646 h 702368"/>
              <a:gd name="connsiteX21" fmla="*/ 298005 w 501691"/>
              <a:gd name="connsiteY21" fmla="*/ 159538 h 702368"/>
              <a:gd name="connsiteX22" fmla="*/ 233789 w 501691"/>
              <a:gd name="connsiteY22" fmla="*/ 167565 h 702368"/>
              <a:gd name="connsiteX23" fmla="*/ 195659 w 501691"/>
              <a:gd name="connsiteY23" fmla="*/ 194656 h 702368"/>
              <a:gd name="connsiteX24" fmla="*/ 177599 w 501691"/>
              <a:gd name="connsiteY24" fmla="*/ 239809 h 702368"/>
              <a:gd name="connsiteX25" fmla="*/ 173585 w 501691"/>
              <a:gd name="connsiteY25" fmla="*/ 304025 h 702368"/>
              <a:gd name="connsiteX26" fmla="*/ 173585 w 501691"/>
              <a:gd name="connsiteY26" fmla="*/ 523766 h 702368"/>
              <a:gd name="connsiteX27" fmla="*/ 207700 w 501691"/>
              <a:gd name="connsiteY27" fmla="*/ 609054 h 702368"/>
              <a:gd name="connsiteX28" fmla="*/ 294994 w 501691"/>
              <a:gd name="connsiteY28" fmla="*/ 634138 h 702368"/>
              <a:gd name="connsiteX29" fmla="*/ 344161 w 501691"/>
              <a:gd name="connsiteY29" fmla="*/ 628118 h 702368"/>
              <a:gd name="connsiteX30" fmla="*/ 380282 w 501691"/>
              <a:gd name="connsiteY30" fmla="*/ 608050 h 702368"/>
              <a:gd name="connsiteX31" fmla="*/ 402357 w 501691"/>
              <a:gd name="connsiteY31" fmla="*/ 569922 h 702368"/>
              <a:gd name="connsiteX32" fmla="*/ 409381 w 501691"/>
              <a:gd name="connsiteY32" fmla="*/ 507712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19"/>
                </a:moveTo>
                <a:cubicBezTo>
                  <a:pt x="270913" y="717419"/>
                  <a:pt x="243822" y="715413"/>
                  <a:pt x="217734" y="710396"/>
                </a:cubicBezTo>
                <a:cubicBezTo>
                  <a:pt x="191646" y="705379"/>
                  <a:pt x="167565" y="696348"/>
                  <a:pt x="146494" y="682301"/>
                </a:cubicBezTo>
                <a:cubicBezTo>
                  <a:pt x="125423" y="668253"/>
                  <a:pt x="108365" y="649189"/>
                  <a:pt x="95321" y="625108"/>
                </a:cubicBezTo>
                <a:cubicBezTo>
                  <a:pt x="82277" y="600023"/>
                  <a:pt x="75254" y="568919"/>
                  <a:pt x="75254" y="528783"/>
                </a:cubicBezTo>
                <a:lnTo>
                  <a:pt x="75254" y="285964"/>
                </a:lnTo>
                <a:cubicBezTo>
                  <a:pt x="75254" y="243822"/>
                  <a:pt x="80271" y="209707"/>
                  <a:pt x="91308" y="182616"/>
                </a:cubicBezTo>
                <a:cubicBezTo>
                  <a:pt x="102345" y="155524"/>
                  <a:pt x="117396" y="133450"/>
                  <a:pt x="136460" y="118399"/>
                </a:cubicBezTo>
                <a:cubicBezTo>
                  <a:pt x="156528" y="102345"/>
                  <a:pt x="179606" y="91308"/>
                  <a:pt x="206697" y="85288"/>
                </a:cubicBezTo>
                <a:cubicBezTo>
                  <a:pt x="233789" y="79267"/>
                  <a:pt x="263890" y="75254"/>
                  <a:pt x="297001" y="75254"/>
                </a:cubicBezTo>
                <a:cubicBezTo>
                  <a:pt x="325096" y="75254"/>
                  <a:pt x="351184" y="78264"/>
                  <a:pt x="377272" y="83281"/>
                </a:cubicBezTo>
                <a:cubicBezTo>
                  <a:pt x="402357" y="89301"/>
                  <a:pt x="424431" y="99335"/>
                  <a:pt x="444499" y="114386"/>
                </a:cubicBezTo>
                <a:cubicBezTo>
                  <a:pt x="463563" y="129436"/>
                  <a:pt x="478614" y="149504"/>
                  <a:pt x="489651" y="175592"/>
                </a:cubicBezTo>
                <a:cubicBezTo>
                  <a:pt x="500688" y="201680"/>
                  <a:pt x="505705" y="234792"/>
                  <a:pt x="505705" y="275930"/>
                </a:cubicBezTo>
                <a:lnTo>
                  <a:pt x="505705" y="509719"/>
                </a:lnTo>
                <a:cubicBezTo>
                  <a:pt x="505705" y="554871"/>
                  <a:pt x="499685" y="590993"/>
                  <a:pt x="487644" y="619088"/>
                </a:cubicBezTo>
                <a:cubicBezTo>
                  <a:pt x="475604" y="646179"/>
                  <a:pt x="460553" y="667250"/>
                  <a:pt x="441489" y="682301"/>
                </a:cubicBezTo>
                <a:cubicBezTo>
                  <a:pt x="422424" y="697352"/>
                  <a:pt x="400350" y="706382"/>
                  <a:pt x="375265" y="711399"/>
                </a:cubicBezTo>
                <a:cubicBezTo>
                  <a:pt x="350181" y="715413"/>
                  <a:pt x="324092" y="717419"/>
                  <a:pt x="297001" y="717419"/>
                </a:cubicBezTo>
                <a:close/>
                <a:moveTo>
                  <a:pt x="409381" y="298005"/>
                </a:moveTo>
                <a:cubicBezTo>
                  <a:pt x="409381" y="247836"/>
                  <a:pt x="401353" y="212717"/>
                  <a:pt x="384296" y="191646"/>
                </a:cubicBezTo>
                <a:cubicBezTo>
                  <a:pt x="367238" y="170575"/>
                  <a:pt x="339143" y="159538"/>
                  <a:pt x="298005" y="159538"/>
                </a:cubicBezTo>
                <a:cubicBezTo>
                  <a:pt x="271917" y="159538"/>
                  <a:pt x="249842" y="162548"/>
                  <a:pt x="233789" y="167565"/>
                </a:cubicBezTo>
                <a:cubicBezTo>
                  <a:pt x="217734" y="173585"/>
                  <a:pt x="204690" y="181612"/>
                  <a:pt x="195659" y="194656"/>
                </a:cubicBezTo>
                <a:cubicBezTo>
                  <a:pt x="186629" y="206697"/>
                  <a:pt x="180609" y="221748"/>
                  <a:pt x="177599" y="239809"/>
                </a:cubicBezTo>
                <a:cubicBezTo>
                  <a:pt x="174589" y="257870"/>
                  <a:pt x="173585" y="278941"/>
                  <a:pt x="173585" y="304025"/>
                </a:cubicBezTo>
                <a:lnTo>
                  <a:pt x="173585" y="523766"/>
                </a:lnTo>
                <a:cubicBezTo>
                  <a:pt x="173585" y="563902"/>
                  <a:pt x="184622" y="591996"/>
                  <a:pt x="207700" y="609054"/>
                </a:cubicBezTo>
                <a:cubicBezTo>
                  <a:pt x="230778" y="626111"/>
                  <a:pt x="259876" y="634138"/>
                  <a:pt x="294994" y="634138"/>
                </a:cubicBezTo>
                <a:cubicBezTo>
                  <a:pt x="313055" y="634138"/>
                  <a:pt x="329110" y="632132"/>
                  <a:pt x="344161" y="628118"/>
                </a:cubicBezTo>
                <a:cubicBezTo>
                  <a:pt x="358208" y="624105"/>
                  <a:pt x="370248" y="618084"/>
                  <a:pt x="380282" y="608050"/>
                </a:cubicBezTo>
                <a:cubicBezTo>
                  <a:pt x="390316" y="599020"/>
                  <a:pt x="397340" y="585976"/>
                  <a:pt x="402357" y="569922"/>
                </a:cubicBezTo>
                <a:cubicBezTo>
                  <a:pt x="407373" y="553868"/>
                  <a:pt x="409381" y="532797"/>
                  <a:pt x="409381" y="507712"/>
                </a:cubicBezTo>
                <a:lnTo>
                  <a:pt x="409381" y="298005"/>
                </a:lnTo>
                <a:close/>
              </a:path>
            </a:pathLst>
          </a:custGeom>
          <a:solidFill>
            <a:schemeClr val="bg2">
              <a:lumMod val="90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2" name="Freeform: Shape 226">
            <a:extLst>
              <a:ext uri="{FF2B5EF4-FFF2-40B4-BE49-F238E27FC236}">
                <a16:creationId xmlns:a16="http://schemas.microsoft.com/office/drawing/2014/main" id="{19244644-8437-9976-977F-D8A15DE61F26}"/>
              </a:ext>
            </a:extLst>
          </p:cNvPr>
          <p:cNvSpPr/>
          <p:nvPr/>
        </p:nvSpPr>
        <p:spPr>
          <a:xfrm>
            <a:off x="5748674" y="5795182"/>
            <a:ext cx="185715" cy="238402"/>
          </a:xfrm>
          <a:custGeom>
            <a:avLst/>
            <a:gdLst>
              <a:gd name="connsiteX0" fmla="*/ 297001 w 501691"/>
              <a:gd name="connsiteY0" fmla="*/ 717420 h 702368"/>
              <a:gd name="connsiteX1" fmla="*/ 217734 w 501691"/>
              <a:gd name="connsiteY1" fmla="*/ 710396 h 702368"/>
              <a:gd name="connsiteX2" fmla="*/ 146494 w 501691"/>
              <a:gd name="connsiteY2" fmla="*/ 682301 h 702368"/>
              <a:gd name="connsiteX3" fmla="*/ 95321 w 501691"/>
              <a:gd name="connsiteY3" fmla="*/ 625108 h 702368"/>
              <a:gd name="connsiteX4" fmla="*/ 75254 w 501691"/>
              <a:gd name="connsiteY4" fmla="*/ 528784 h 702368"/>
              <a:gd name="connsiteX5" fmla="*/ 75254 w 501691"/>
              <a:gd name="connsiteY5" fmla="*/ 285965 h 702368"/>
              <a:gd name="connsiteX6" fmla="*/ 91308 w 501691"/>
              <a:gd name="connsiteY6" fmla="*/ 182616 h 702368"/>
              <a:gd name="connsiteX7" fmla="*/ 136460 w 501691"/>
              <a:gd name="connsiteY7" fmla="*/ 118399 h 702368"/>
              <a:gd name="connsiteX8" fmla="*/ 206697 w 501691"/>
              <a:gd name="connsiteY8" fmla="*/ 85288 h 702368"/>
              <a:gd name="connsiteX9" fmla="*/ 297001 w 501691"/>
              <a:gd name="connsiteY9" fmla="*/ 75254 h 702368"/>
              <a:gd name="connsiteX10" fmla="*/ 377272 w 501691"/>
              <a:gd name="connsiteY10" fmla="*/ 84285 h 702368"/>
              <a:gd name="connsiteX11" fmla="*/ 444499 w 501691"/>
              <a:gd name="connsiteY11" fmla="*/ 114386 h 702368"/>
              <a:gd name="connsiteX12" fmla="*/ 489651 w 501691"/>
              <a:gd name="connsiteY12" fmla="*/ 175592 h 702368"/>
              <a:gd name="connsiteX13" fmla="*/ 505705 w 501691"/>
              <a:gd name="connsiteY13" fmla="*/ 275930 h 702368"/>
              <a:gd name="connsiteX14" fmla="*/ 505705 w 501691"/>
              <a:gd name="connsiteY14" fmla="*/ 509719 h 702368"/>
              <a:gd name="connsiteX15" fmla="*/ 487644 w 501691"/>
              <a:gd name="connsiteY15" fmla="*/ 618085 h 702368"/>
              <a:gd name="connsiteX16" fmla="*/ 441489 w 501691"/>
              <a:gd name="connsiteY16" fmla="*/ 681298 h 702368"/>
              <a:gd name="connsiteX17" fmla="*/ 375265 w 501691"/>
              <a:gd name="connsiteY17" fmla="*/ 710396 h 702368"/>
              <a:gd name="connsiteX18" fmla="*/ 297001 w 501691"/>
              <a:gd name="connsiteY18" fmla="*/ 717420 h 702368"/>
              <a:gd name="connsiteX19" fmla="*/ 409381 w 501691"/>
              <a:gd name="connsiteY19" fmla="*/ 298005 h 702368"/>
              <a:gd name="connsiteX20" fmla="*/ 384296 w 501691"/>
              <a:gd name="connsiteY20" fmla="*/ 191647 h 702368"/>
              <a:gd name="connsiteX21" fmla="*/ 298005 w 501691"/>
              <a:gd name="connsiteY21" fmla="*/ 159538 h 702368"/>
              <a:gd name="connsiteX22" fmla="*/ 233789 w 501691"/>
              <a:gd name="connsiteY22" fmla="*/ 167566 h 702368"/>
              <a:gd name="connsiteX23" fmla="*/ 195659 w 501691"/>
              <a:gd name="connsiteY23" fmla="*/ 194657 h 702368"/>
              <a:gd name="connsiteX24" fmla="*/ 177599 w 501691"/>
              <a:gd name="connsiteY24" fmla="*/ 239809 h 702368"/>
              <a:gd name="connsiteX25" fmla="*/ 173585 w 501691"/>
              <a:gd name="connsiteY25" fmla="*/ 304026 h 702368"/>
              <a:gd name="connsiteX26" fmla="*/ 173585 w 501691"/>
              <a:gd name="connsiteY26" fmla="*/ 523766 h 702368"/>
              <a:gd name="connsiteX27" fmla="*/ 207700 w 501691"/>
              <a:gd name="connsiteY27" fmla="*/ 609055 h 702368"/>
              <a:gd name="connsiteX28" fmla="*/ 294994 w 501691"/>
              <a:gd name="connsiteY28" fmla="*/ 634139 h 702368"/>
              <a:gd name="connsiteX29" fmla="*/ 344161 w 501691"/>
              <a:gd name="connsiteY29" fmla="*/ 628119 h 702368"/>
              <a:gd name="connsiteX30" fmla="*/ 380282 w 501691"/>
              <a:gd name="connsiteY30" fmla="*/ 608050 h 702368"/>
              <a:gd name="connsiteX31" fmla="*/ 402356 w 501691"/>
              <a:gd name="connsiteY31" fmla="*/ 569922 h 702368"/>
              <a:gd name="connsiteX32" fmla="*/ 409381 w 501691"/>
              <a:gd name="connsiteY32" fmla="*/ 507713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20"/>
                </a:moveTo>
                <a:cubicBezTo>
                  <a:pt x="270913" y="717420"/>
                  <a:pt x="243822" y="714410"/>
                  <a:pt x="217734" y="710396"/>
                </a:cubicBezTo>
                <a:cubicBezTo>
                  <a:pt x="191646" y="705379"/>
                  <a:pt x="167565" y="696348"/>
                  <a:pt x="146494" y="682301"/>
                </a:cubicBezTo>
                <a:cubicBezTo>
                  <a:pt x="125423" y="668254"/>
                  <a:pt x="108365" y="649189"/>
                  <a:pt x="95321" y="625108"/>
                </a:cubicBezTo>
                <a:cubicBezTo>
                  <a:pt x="82277" y="601027"/>
                  <a:pt x="75254" y="568919"/>
                  <a:pt x="75254" y="528784"/>
                </a:cubicBezTo>
                <a:lnTo>
                  <a:pt x="75254" y="285965"/>
                </a:lnTo>
                <a:cubicBezTo>
                  <a:pt x="75254" y="244826"/>
                  <a:pt x="80271" y="209708"/>
                  <a:pt x="91308" y="182616"/>
                </a:cubicBezTo>
                <a:cubicBezTo>
                  <a:pt x="102345" y="155525"/>
                  <a:pt x="117396" y="133450"/>
                  <a:pt x="136460" y="118399"/>
                </a:cubicBezTo>
                <a:cubicBezTo>
                  <a:pt x="156528" y="102346"/>
                  <a:pt x="179605" y="91308"/>
                  <a:pt x="206697" y="85288"/>
                </a:cubicBezTo>
                <a:cubicBezTo>
                  <a:pt x="233789" y="79267"/>
                  <a:pt x="263890" y="75254"/>
                  <a:pt x="297001" y="75254"/>
                </a:cubicBezTo>
                <a:cubicBezTo>
                  <a:pt x="325096" y="75254"/>
                  <a:pt x="351184" y="78265"/>
                  <a:pt x="377272" y="84285"/>
                </a:cubicBezTo>
                <a:cubicBezTo>
                  <a:pt x="402356" y="90305"/>
                  <a:pt x="424431" y="100338"/>
                  <a:pt x="444499" y="114386"/>
                </a:cubicBezTo>
                <a:cubicBezTo>
                  <a:pt x="463563" y="129437"/>
                  <a:pt x="478614" y="149505"/>
                  <a:pt x="489651" y="175592"/>
                </a:cubicBezTo>
                <a:cubicBezTo>
                  <a:pt x="500688" y="201680"/>
                  <a:pt x="505705" y="234792"/>
                  <a:pt x="505705" y="275930"/>
                </a:cubicBezTo>
                <a:lnTo>
                  <a:pt x="505705" y="509719"/>
                </a:lnTo>
                <a:cubicBezTo>
                  <a:pt x="505705" y="554872"/>
                  <a:pt x="499685" y="590993"/>
                  <a:pt x="487644" y="618085"/>
                </a:cubicBezTo>
                <a:cubicBezTo>
                  <a:pt x="475604" y="645176"/>
                  <a:pt x="460553" y="666247"/>
                  <a:pt x="441489" y="681298"/>
                </a:cubicBezTo>
                <a:cubicBezTo>
                  <a:pt x="422424" y="696348"/>
                  <a:pt x="400350" y="705379"/>
                  <a:pt x="375265" y="710396"/>
                </a:cubicBezTo>
                <a:cubicBezTo>
                  <a:pt x="350181" y="715413"/>
                  <a:pt x="324092" y="717420"/>
                  <a:pt x="297001" y="717420"/>
                </a:cubicBezTo>
                <a:close/>
                <a:moveTo>
                  <a:pt x="409381" y="298005"/>
                </a:moveTo>
                <a:cubicBezTo>
                  <a:pt x="409381" y="247836"/>
                  <a:pt x="401353" y="212718"/>
                  <a:pt x="384296" y="191647"/>
                </a:cubicBezTo>
                <a:cubicBezTo>
                  <a:pt x="367238" y="170576"/>
                  <a:pt x="339143" y="159538"/>
                  <a:pt x="298005" y="159538"/>
                </a:cubicBezTo>
                <a:cubicBezTo>
                  <a:pt x="271917" y="159538"/>
                  <a:pt x="249842" y="162548"/>
                  <a:pt x="233789" y="167566"/>
                </a:cubicBezTo>
                <a:cubicBezTo>
                  <a:pt x="217734" y="173586"/>
                  <a:pt x="204690" y="181613"/>
                  <a:pt x="195659" y="194657"/>
                </a:cubicBezTo>
                <a:cubicBezTo>
                  <a:pt x="186629" y="206698"/>
                  <a:pt x="180609" y="221748"/>
                  <a:pt x="177599" y="239809"/>
                </a:cubicBezTo>
                <a:cubicBezTo>
                  <a:pt x="174589" y="257870"/>
                  <a:pt x="173585" y="278941"/>
                  <a:pt x="173585" y="304026"/>
                </a:cubicBezTo>
                <a:lnTo>
                  <a:pt x="173585" y="523766"/>
                </a:lnTo>
                <a:cubicBezTo>
                  <a:pt x="173585" y="563902"/>
                  <a:pt x="184622" y="591996"/>
                  <a:pt x="207700" y="609055"/>
                </a:cubicBezTo>
                <a:cubicBezTo>
                  <a:pt x="230778" y="626112"/>
                  <a:pt x="259876" y="634139"/>
                  <a:pt x="294994" y="634139"/>
                </a:cubicBezTo>
                <a:cubicBezTo>
                  <a:pt x="313055" y="634139"/>
                  <a:pt x="329110" y="632132"/>
                  <a:pt x="344161" y="628119"/>
                </a:cubicBezTo>
                <a:cubicBezTo>
                  <a:pt x="358208" y="624105"/>
                  <a:pt x="370248" y="618085"/>
                  <a:pt x="380282" y="608050"/>
                </a:cubicBezTo>
                <a:cubicBezTo>
                  <a:pt x="390316" y="599020"/>
                  <a:pt x="397340" y="585976"/>
                  <a:pt x="402356" y="569922"/>
                </a:cubicBezTo>
                <a:cubicBezTo>
                  <a:pt x="407373" y="553868"/>
                  <a:pt x="409381" y="532797"/>
                  <a:pt x="409381" y="507713"/>
                </a:cubicBezTo>
                <a:lnTo>
                  <a:pt x="409381"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3" name="Freeform: Shape 228">
            <a:extLst>
              <a:ext uri="{FF2B5EF4-FFF2-40B4-BE49-F238E27FC236}">
                <a16:creationId xmlns:a16="http://schemas.microsoft.com/office/drawing/2014/main" id="{03217EDC-CF16-2839-7FA8-C0BEEE6CEBBF}"/>
              </a:ext>
            </a:extLst>
          </p:cNvPr>
          <p:cNvSpPr/>
          <p:nvPr/>
        </p:nvSpPr>
        <p:spPr>
          <a:xfrm>
            <a:off x="4151895" y="5266610"/>
            <a:ext cx="185715" cy="238402"/>
          </a:xfrm>
          <a:custGeom>
            <a:avLst/>
            <a:gdLst>
              <a:gd name="connsiteX0" fmla="*/ 297001 w 501691"/>
              <a:gd name="connsiteY0" fmla="*/ 717419 h 702368"/>
              <a:gd name="connsiteX1" fmla="*/ 217734 w 501691"/>
              <a:gd name="connsiteY1" fmla="*/ 710396 h 702368"/>
              <a:gd name="connsiteX2" fmla="*/ 146494 w 501691"/>
              <a:gd name="connsiteY2" fmla="*/ 682301 h 702368"/>
              <a:gd name="connsiteX3" fmla="*/ 95322 w 501691"/>
              <a:gd name="connsiteY3" fmla="*/ 625108 h 702368"/>
              <a:gd name="connsiteX4" fmla="*/ 75254 w 501691"/>
              <a:gd name="connsiteY4" fmla="*/ 528783 h 702368"/>
              <a:gd name="connsiteX5" fmla="*/ 75254 w 501691"/>
              <a:gd name="connsiteY5" fmla="*/ 285964 h 702368"/>
              <a:gd name="connsiteX6" fmla="*/ 91308 w 501691"/>
              <a:gd name="connsiteY6" fmla="*/ 182616 h 702368"/>
              <a:gd name="connsiteX7" fmla="*/ 136460 w 501691"/>
              <a:gd name="connsiteY7" fmla="*/ 118399 h 702368"/>
              <a:gd name="connsiteX8" fmla="*/ 206697 w 501691"/>
              <a:gd name="connsiteY8" fmla="*/ 85287 h 702368"/>
              <a:gd name="connsiteX9" fmla="*/ 297001 w 501691"/>
              <a:gd name="connsiteY9" fmla="*/ 75254 h 702368"/>
              <a:gd name="connsiteX10" fmla="*/ 377272 w 501691"/>
              <a:gd name="connsiteY10" fmla="*/ 84284 h 702368"/>
              <a:gd name="connsiteX11" fmla="*/ 444499 w 501691"/>
              <a:gd name="connsiteY11" fmla="*/ 114386 h 702368"/>
              <a:gd name="connsiteX12" fmla="*/ 489651 w 501691"/>
              <a:gd name="connsiteY12" fmla="*/ 175592 h 702368"/>
              <a:gd name="connsiteX13" fmla="*/ 505705 w 501691"/>
              <a:gd name="connsiteY13" fmla="*/ 275930 h 702368"/>
              <a:gd name="connsiteX14" fmla="*/ 505705 w 501691"/>
              <a:gd name="connsiteY14" fmla="*/ 509719 h 702368"/>
              <a:gd name="connsiteX15" fmla="*/ 487644 w 501691"/>
              <a:gd name="connsiteY15" fmla="*/ 618084 h 702368"/>
              <a:gd name="connsiteX16" fmla="*/ 441489 w 501691"/>
              <a:gd name="connsiteY16" fmla="*/ 681298 h 702368"/>
              <a:gd name="connsiteX17" fmla="*/ 375265 w 501691"/>
              <a:gd name="connsiteY17" fmla="*/ 710396 h 702368"/>
              <a:gd name="connsiteX18" fmla="*/ 297001 w 501691"/>
              <a:gd name="connsiteY18" fmla="*/ 717419 h 702368"/>
              <a:gd name="connsiteX19" fmla="*/ 408377 w 501691"/>
              <a:gd name="connsiteY19" fmla="*/ 298005 h 702368"/>
              <a:gd name="connsiteX20" fmla="*/ 383293 w 501691"/>
              <a:gd name="connsiteY20" fmla="*/ 191646 h 702368"/>
              <a:gd name="connsiteX21" fmla="*/ 297001 w 501691"/>
              <a:gd name="connsiteY21" fmla="*/ 159538 h 702368"/>
              <a:gd name="connsiteX22" fmla="*/ 232785 w 501691"/>
              <a:gd name="connsiteY22" fmla="*/ 167565 h 702368"/>
              <a:gd name="connsiteX23" fmla="*/ 194656 w 501691"/>
              <a:gd name="connsiteY23" fmla="*/ 194657 h 702368"/>
              <a:gd name="connsiteX24" fmla="*/ 176596 w 501691"/>
              <a:gd name="connsiteY24" fmla="*/ 239809 h 702368"/>
              <a:gd name="connsiteX25" fmla="*/ 171579 w 501691"/>
              <a:gd name="connsiteY25" fmla="*/ 304025 h 702368"/>
              <a:gd name="connsiteX26" fmla="*/ 171579 w 501691"/>
              <a:gd name="connsiteY26" fmla="*/ 523766 h 702368"/>
              <a:gd name="connsiteX27" fmla="*/ 205694 w 501691"/>
              <a:gd name="connsiteY27" fmla="*/ 609054 h 702368"/>
              <a:gd name="connsiteX28" fmla="*/ 292988 w 501691"/>
              <a:gd name="connsiteY28" fmla="*/ 634138 h 702368"/>
              <a:gd name="connsiteX29" fmla="*/ 342154 w 501691"/>
              <a:gd name="connsiteY29" fmla="*/ 628118 h 702368"/>
              <a:gd name="connsiteX30" fmla="*/ 378276 w 501691"/>
              <a:gd name="connsiteY30" fmla="*/ 608050 h 702368"/>
              <a:gd name="connsiteX31" fmla="*/ 400350 w 501691"/>
              <a:gd name="connsiteY31" fmla="*/ 569922 h 702368"/>
              <a:gd name="connsiteX32" fmla="*/ 407374 w 501691"/>
              <a:gd name="connsiteY32" fmla="*/ 507712 h 702368"/>
              <a:gd name="connsiteX33" fmla="*/ 407374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19"/>
                </a:moveTo>
                <a:cubicBezTo>
                  <a:pt x="270914" y="717419"/>
                  <a:pt x="243822" y="714409"/>
                  <a:pt x="217734" y="710396"/>
                </a:cubicBezTo>
                <a:cubicBezTo>
                  <a:pt x="191646" y="705379"/>
                  <a:pt x="167565" y="696348"/>
                  <a:pt x="146494" y="682301"/>
                </a:cubicBezTo>
                <a:cubicBezTo>
                  <a:pt x="125423" y="668253"/>
                  <a:pt x="108365" y="649189"/>
                  <a:pt x="95322" y="625108"/>
                </a:cubicBezTo>
                <a:cubicBezTo>
                  <a:pt x="82277" y="601027"/>
                  <a:pt x="75254" y="568918"/>
                  <a:pt x="75254" y="528783"/>
                </a:cubicBezTo>
                <a:lnTo>
                  <a:pt x="75254" y="285964"/>
                </a:lnTo>
                <a:cubicBezTo>
                  <a:pt x="75254" y="244826"/>
                  <a:pt x="80271" y="209707"/>
                  <a:pt x="91308" y="182616"/>
                </a:cubicBezTo>
                <a:cubicBezTo>
                  <a:pt x="102345" y="155525"/>
                  <a:pt x="117396" y="133450"/>
                  <a:pt x="136460" y="118399"/>
                </a:cubicBezTo>
                <a:cubicBezTo>
                  <a:pt x="156528" y="102345"/>
                  <a:pt x="179606" y="91308"/>
                  <a:pt x="206697" y="85287"/>
                </a:cubicBezTo>
                <a:cubicBezTo>
                  <a:pt x="233788" y="79267"/>
                  <a:pt x="263890" y="75254"/>
                  <a:pt x="297001" y="75254"/>
                </a:cubicBezTo>
                <a:cubicBezTo>
                  <a:pt x="325096" y="75254"/>
                  <a:pt x="351184" y="78264"/>
                  <a:pt x="377272" y="84284"/>
                </a:cubicBezTo>
                <a:cubicBezTo>
                  <a:pt x="402357" y="90305"/>
                  <a:pt x="424431" y="100338"/>
                  <a:pt x="444499" y="114386"/>
                </a:cubicBezTo>
                <a:cubicBezTo>
                  <a:pt x="463563" y="129437"/>
                  <a:pt x="478614" y="149504"/>
                  <a:pt x="489651" y="175592"/>
                </a:cubicBezTo>
                <a:cubicBezTo>
                  <a:pt x="500688" y="201680"/>
                  <a:pt x="505705" y="234791"/>
                  <a:pt x="505705" y="275930"/>
                </a:cubicBezTo>
                <a:lnTo>
                  <a:pt x="505705" y="509719"/>
                </a:lnTo>
                <a:cubicBezTo>
                  <a:pt x="505705" y="554871"/>
                  <a:pt x="499685" y="590993"/>
                  <a:pt x="487644" y="618084"/>
                </a:cubicBezTo>
                <a:cubicBezTo>
                  <a:pt x="475604" y="645176"/>
                  <a:pt x="460553" y="666247"/>
                  <a:pt x="441489" y="681298"/>
                </a:cubicBezTo>
                <a:cubicBezTo>
                  <a:pt x="422424" y="696348"/>
                  <a:pt x="400350" y="705379"/>
                  <a:pt x="375265" y="710396"/>
                </a:cubicBezTo>
                <a:cubicBezTo>
                  <a:pt x="350181" y="715412"/>
                  <a:pt x="324093" y="717419"/>
                  <a:pt x="297001" y="717419"/>
                </a:cubicBezTo>
                <a:close/>
                <a:moveTo>
                  <a:pt x="408377" y="298005"/>
                </a:moveTo>
                <a:cubicBezTo>
                  <a:pt x="408377" y="247836"/>
                  <a:pt x="400350" y="212718"/>
                  <a:pt x="383293" y="191646"/>
                </a:cubicBezTo>
                <a:cubicBezTo>
                  <a:pt x="366235" y="170575"/>
                  <a:pt x="338140" y="159538"/>
                  <a:pt x="297001" y="159538"/>
                </a:cubicBezTo>
                <a:cubicBezTo>
                  <a:pt x="270914" y="159538"/>
                  <a:pt x="248839" y="162548"/>
                  <a:pt x="232785" y="167565"/>
                </a:cubicBezTo>
                <a:cubicBezTo>
                  <a:pt x="216731" y="173586"/>
                  <a:pt x="203687" y="181612"/>
                  <a:pt x="194656" y="194657"/>
                </a:cubicBezTo>
                <a:cubicBezTo>
                  <a:pt x="185626" y="206697"/>
                  <a:pt x="179606" y="221748"/>
                  <a:pt x="176596" y="239809"/>
                </a:cubicBezTo>
                <a:cubicBezTo>
                  <a:pt x="173585" y="257870"/>
                  <a:pt x="171579" y="278941"/>
                  <a:pt x="171579" y="304025"/>
                </a:cubicBezTo>
                <a:lnTo>
                  <a:pt x="171579" y="523766"/>
                </a:lnTo>
                <a:cubicBezTo>
                  <a:pt x="171579" y="563902"/>
                  <a:pt x="182616" y="591996"/>
                  <a:pt x="205694" y="609054"/>
                </a:cubicBezTo>
                <a:cubicBezTo>
                  <a:pt x="228772" y="626111"/>
                  <a:pt x="257870" y="634138"/>
                  <a:pt x="292988" y="634138"/>
                </a:cubicBezTo>
                <a:cubicBezTo>
                  <a:pt x="311049" y="634138"/>
                  <a:pt x="327103" y="632132"/>
                  <a:pt x="342154" y="628118"/>
                </a:cubicBezTo>
                <a:cubicBezTo>
                  <a:pt x="356201" y="624105"/>
                  <a:pt x="368242" y="618084"/>
                  <a:pt x="378276" y="608050"/>
                </a:cubicBezTo>
                <a:cubicBezTo>
                  <a:pt x="388309" y="599020"/>
                  <a:pt x="395333" y="585976"/>
                  <a:pt x="400350" y="569922"/>
                </a:cubicBezTo>
                <a:cubicBezTo>
                  <a:pt x="405367" y="553867"/>
                  <a:pt x="407374" y="532796"/>
                  <a:pt x="407374" y="507712"/>
                </a:cubicBezTo>
                <a:lnTo>
                  <a:pt x="407374"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4" name="Freeform: Shape 230">
            <a:extLst>
              <a:ext uri="{FF2B5EF4-FFF2-40B4-BE49-F238E27FC236}">
                <a16:creationId xmlns:a16="http://schemas.microsoft.com/office/drawing/2014/main" id="{15FE668D-8E9B-A1DB-C22C-3CEDD423CD95}"/>
              </a:ext>
            </a:extLst>
          </p:cNvPr>
          <p:cNvSpPr/>
          <p:nvPr/>
        </p:nvSpPr>
        <p:spPr>
          <a:xfrm>
            <a:off x="7497720" y="5000459"/>
            <a:ext cx="185715" cy="238402"/>
          </a:xfrm>
          <a:custGeom>
            <a:avLst/>
            <a:gdLst>
              <a:gd name="connsiteX0" fmla="*/ 297001 w 501691"/>
              <a:gd name="connsiteY0" fmla="*/ 717419 h 702368"/>
              <a:gd name="connsiteX1" fmla="*/ 217734 w 501691"/>
              <a:gd name="connsiteY1" fmla="*/ 710396 h 702368"/>
              <a:gd name="connsiteX2" fmla="*/ 146494 w 501691"/>
              <a:gd name="connsiteY2" fmla="*/ 682301 h 702368"/>
              <a:gd name="connsiteX3" fmla="*/ 95322 w 501691"/>
              <a:gd name="connsiteY3" fmla="*/ 625108 h 702368"/>
              <a:gd name="connsiteX4" fmla="*/ 75254 w 501691"/>
              <a:gd name="connsiteY4" fmla="*/ 528783 h 702368"/>
              <a:gd name="connsiteX5" fmla="*/ 75254 w 501691"/>
              <a:gd name="connsiteY5" fmla="*/ 285964 h 702368"/>
              <a:gd name="connsiteX6" fmla="*/ 91308 w 501691"/>
              <a:gd name="connsiteY6" fmla="*/ 182616 h 702368"/>
              <a:gd name="connsiteX7" fmla="*/ 136460 w 501691"/>
              <a:gd name="connsiteY7" fmla="*/ 118399 h 702368"/>
              <a:gd name="connsiteX8" fmla="*/ 206697 w 501691"/>
              <a:gd name="connsiteY8" fmla="*/ 85287 h 702368"/>
              <a:gd name="connsiteX9" fmla="*/ 297001 w 501691"/>
              <a:gd name="connsiteY9" fmla="*/ 75254 h 702368"/>
              <a:gd name="connsiteX10" fmla="*/ 377272 w 501691"/>
              <a:gd name="connsiteY10" fmla="*/ 84284 h 702368"/>
              <a:gd name="connsiteX11" fmla="*/ 444499 w 501691"/>
              <a:gd name="connsiteY11" fmla="*/ 114386 h 702368"/>
              <a:gd name="connsiteX12" fmla="*/ 489652 w 501691"/>
              <a:gd name="connsiteY12" fmla="*/ 175592 h 702368"/>
              <a:gd name="connsiteX13" fmla="*/ 505705 w 501691"/>
              <a:gd name="connsiteY13" fmla="*/ 275930 h 702368"/>
              <a:gd name="connsiteX14" fmla="*/ 505705 w 501691"/>
              <a:gd name="connsiteY14" fmla="*/ 509719 h 702368"/>
              <a:gd name="connsiteX15" fmla="*/ 488648 w 501691"/>
              <a:gd name="connsiteY15" fmla="*/ 618084 h 702368"/>
              <a:gd name="connsiteX16" fmla="*/ 442493 w 501691"/>
              <a:gd name="connsiteY16" fmla="*/ 681298 h 702368"/>
              <a:gd name="connsiteX17" fmla="*/ 376269 w 501691"/>
              <a:gd name="connsiteY17" fmla="*/ 710396 h 702368"/>
              <a:gd name="connsiteX18" fmla="*/ 297001 w 501691"/>
              <a:gd name="connsiteY18" fmla="*/ 717419 h 702368"/>
              <a:gd name="connsiteX19" fmla="*/ 409381 w 501691"/>
              <a:gd name="connsiteY19" fmla="*/ 298005 h 702368"/>
              <a:gd name="connsiteX20" fmla="*/ 384296 w 501691"/>
              <a:gd name="connsiteY20" fmla="*/ 191646 h 702368"/>
              <a:gd name="connsiteX21" fmla="*/ 298005 w 501691"/>
              <a:gd name="connsiteY21" fmla="*/ 159538 h 702368"/>
              <a:gd name="connsiteX22" fmla="*/ 233789 w 501691"/>
              <a:gd name="connsiteY22" fmla="*/ 167565 h 702368"/>
              <a:gd name="connsiteX23" fmla="*/ 195660 w 501691"/>
              <a:gd name="connsiteY23" fmla="*/ 194657 h 702368"/>
              <a:gd name="connsiteX24" fmla="*/ 177599 w 501691"/>
              <a:gd name="connsiteY24" fmla="*/ 239809 h 702368"/>
              <a:gd name="connsiteX25" fmla="*/ 173586 w 501691"/>
              <a:gd name="connsiteY25" fmla="*/ 304025 h 702368"/>
              <a:gd name="connsiteX26" fmla="*/ 173586 w 501691"/>
              <a:gd name="connsiteY26" fmla="*/ 523766 h 702368"/>
              <a:gd name="connsiteX27" fmla="*/ 207700 w 501691"/>
              <a:gd name="connsiteY27" fmla="*/ 609054 h 702368"/>
              <a:gd name="connsiteX28" fmla="*/ 294995 w 501691"/>
              <a:gd name="connsiteY28" fmla="*/ 634138 h 702368"/>
              <a:gd name="connsiteX29" fmla="*/ 344161 w 501691"/>
              <a:gd name="connsiteY29" fmla="*/ 628118 h 702368"/>
              <a:gd name="connsiteX30" fmla="*/ 380282 w 501691"/>
              <a:gd name="connsiteY30" fmla="*/ 608050 h 702368"/>
              <a:gd name="connsiteX31" fmla="*/ 402357 w 501691"/>
              <a:gd name="connsiteY31" fmla="*/ 569922 h 702368"/>
              <a:gd name="connsiteX32" fmla="*/ 409381 w 501691"/>
              <a:gd name="connsiteY32" fmla="*/ 507712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19"/>
                </a:moveTo>
                <a:cubicBezTo>
                  <a:pt x="270914" y="717419"/>
                  <a:pt x="243822" y="714409"/>
                  <a:pt x="217734" y="710396"/>
                </a:cubicBezTo>
                <a:cubicBezTo>
                  <a:pt x="191647" y="705379"/>
                  <a:pt x="167565" y="696348"/>
                  <a:pt x="146494" y="682301"/>
                </a:cubicBezTo>
                <a:cubicBezTo>
                  <a:pt x="125423" y="668253"/>
                  <a:pt x="108366" y="649189"/>
                  <a:pt x="95322" y="625108"/>
                </a:cubicBezTo>
                <a:cubicBezTo>
                  <a:pt x="82277" y="601027"/>
                  <a:pt x="75254" y="568918"/>
                  <a:pt x="75254" y="528783"/>
                </a:cubicBezTo>
                <a:lnTo>
                  <a:pt x="75254" y="285964"/>
                </a:lnTo>
                <a:cubicBezTo>
                  <a:pt x="75254" y="244826"/>
                  <a:pt x="80271" y="209707"/>
                  <a:pt x="91308" y="182616"/>
                </a:cubicBezTo>
                <a:cubicBezTo>
                  <a:pt x="102346" y="155525"/>
                  <a:pt x="117396" y="133450"/>
                  <a:pt x="136460" y="118399"/>
                </a:cubicBezTo>
                <a:cubicBezTo>
                  <a:pt x="156528" y="102345"/>
                  <a:pt x="179606" y="91308"/>
                  <a:pt x="206697" y="85287"/>
                </a:cubicBezTo>
                <a:cubicBezTo>
                  <a:pt x="233789" y="79267"/>
                  <a:pt x="263890" y="75254"/>
                  <a:pt x="297001" y="75254"/>
                </a:cubicBezTo>
                <a:cubicBezTo>
                  <a:pt x="325096" y="75254"/>
                  <a:pt x="351184" y="78264"/>
                  <a:pt x="377272" y="84284"/>
                </a:cubicBezTo>
                <a:cubicBezTo>
                  <a:pt x="402357" y="90305"/>
                  <a:pt x="424432" y="100338"/>
                  <a:pt x="444499" y="114386"/>
                </a:cubicBezTo>
                <a:cubicBezTo>
                  <a:pt x="463563" y="129437"/>
                  <a:pt x="478614" y="149504"/>
                  <a:pt x="489652" y="175592"/>
                </a:cubicBezTo>
                <a:cubicBezTo>
                  <a:pt x="500688" y="201680"/>
                  <a:pt x="505705" y="234791"/>
                  <a:pt x="505705" y="275930"/>
                </a:cubicBezTo>
                <a:lnTo>
                  <a:pt x="505705" y="509719"/>
                </a:lnTo>
                <a:cubicBezTo>
                  <a:pt x="505705" y="554871"/>
                  <a:pt x="499685" y="590993"/>
                  <a:pt x="488648" y="618084"/>
                </a:cubicBezTo>
                <a:cubicBezTo>
                  <a:pt x="476607" y="645176"/>
                  <a:pt x="461556" y="666247"/>
                  <a:pt x="442493" y="681298"/>
                </a:cubicBezTo>
                <a:cubicBezTo>
                  <a:pt x="423428" y="696348"/>
                  <a:pt x="401353" y="705379"/>
                  <a:pt x="376269" y="710396"/>
                </a:cubicBezTo>
                <a:cubicBezTo>
                  <a:pt x="350181" y="715412"/>
                  <a:pt x="324093" y="717419"/>
                  <a:pt x="297001" y="717419"/>
                </a:cubicBezTo>
                <a:close/>
                <a:moveTo>
                  <a:pt x="409381" y="298005"/>
                </a:moveTo>
                <a:cubicBezTo>
                  <a:pt x="409381" y="247836"/>
                  <a:pt x="401353" y="212718"/>
                  <a:pt x="384296" y="191646"/>
                </a:cubicBezTo>
                <a:cubicBezTo>
                  <a:pt x="367239" y="170575"/>
                  <a:pt x="339144" y="159538"/>
                  <a:pt x="298005" y="159538"/>
                </a:cubicBezTo>
                <a:cubicBezTo>
                  <a:pt x="271917" y="159538"/>
                  <a:pt x="249842" y="162548"/>
                  <a:pt x="233789" y="167565"/>
                </a:cubicBezTo>
                <a:cubicBezTo>
                  <a:pt x="217734" y="173586"/>
                  <a:pt x="204690" y="181612"/>
                  <a:pt x="195660" y="194657"/>
                </a:cubicBezTo>
                <a:cubicBezTo>
                  <a:pt x="186629" y="206697"/>
                  <a:pt x="180609" y="221748"/>
                  <a:pt x="177599" y="239809"/>
                </a:cubicBezTo>
                <a:cubicBezTo>
                  <a:pt x="174589" y="257870"/>
                  <a:pt x="173586" y="278941"/>
                  <a:pt x="173586" y="304025"/>
                </a:cubicBezTo>
                <a:lnTo>
                  <a:pt x="173586" y="523766"/>
                </a:lnTo>
                <a:cubicBezTo>
                  <a:pt x="173586" y="563902"/>
                  <a:pt x="185626" y="591996"/>
                  <a:pt x="207700" y="609054"/>
                </a:cubicBezTo>
                <a:cubicBezTo>
                  <a:pt x="230779" y="626111"/>
                  <a:pt x="259877" y="634138"/>
                  <a:pt x="294995" y="634138"/>
                </a:cubicBezTo>
                <a:cubicBezTo>
                  <a:pt x="313056" y="634138"/>
                  <a:pt x="329110" y="632132"/>
                  <a:pt x="344161" y="628118"/>
                </a:cubicBezTo>
                <a:cubicBezTo>
                  <a:pt x="358208" y="624105"/>
                  <a:pt x="370249" y="618084"/>
                  <a:pt x="380282" y="608050"/>
                </a:cubicBezTo>
                <a:cubicBezTo>
                  <a:pt x="390316" y="599020"/>
                  <a:pt x="397340" y="585976"/>
                  <a:pt x="402357" y="569922"/>
                </a:cubicBezTo>
                <a:cubicBezTo>
                  <a:pt x="407373" y="553867"/>
                  <a:pt x="409381" y="532796"/>
                  <a:pt x="409381" y="507712"/>
                </a:cubicBezTo>
                <a:lnTo>
                  <a:pt x="409381"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5" name="Freeform: Shape 232">
            <a:extLst>
              <a:ext uri="{FF2B5EF4-FFF2-40B4-BE49-F238E27FC236}">
                <a16:creationId xmlns:a16="http://schemas.microsoft.com/office/drawing/2014/main" id="{A609A6A7-E6E3-7423-FDB8-FA2C212C37FF}"/>
              </a:ext>
            </a:extLst>
          </p:cNvPr>
          <p:cNvSpPr/>
          <p:nvPr/>
        </p:nvSpPr>
        <p:spPr>
          <a:xfrm>
            <a:off x="4151895" y="2086190"/>
            <a:ext cx="185715" cy="238402"/>
          </a:xfrm>
          <a:custGeom>
            <a:avLst/>
            <a:gdLst>
              <a:gd name="connsiteX0" fmla="*/ 297001 w 501691"/>
              <a:gd name="connsiteY0" fmla="*/ 717419 h 702368"/>
              <a:gd name="connsiteX1" fmla="*/ 217734 w 501691"/>
              <a:gd name="connsiteY1" fmla="*/ 710396 h 702368"/>
              <a:gd name="connsiteX2" fmla="*/ 146494 w 501691"/>
              <a:gd name="connsiteY2" fmla="*/ 682301 h 702368"/>
              <a:gd name="connsiteX3" fmla="*/ 95322 w 501691"/>
              <a:gd name="connsiteY3" fmla="*/ 625108 h 702368"/>
              <a:gd name="connsiteX4" fmla="*/ 75254 w 501691"/>
              <a:gd name="connsiteY4" fmla="*/ 528783 h 702368"/>
              <a:gd name="connsiteX5" fmla="*/ 75254 w 501691"/>
              <a:gd name="connsiteY5" fmla="*/ 285964 h 702368"/>
              <a:gd name="connsiteX6" fmla="*/ 91308 w 501691"/>
              <a:gd name="connsiteY6" fmla="*/ 182616 h 702368"/>
              <a:gd name="connsiteX7" fmla="*/ 136460 w 501691"/>
              <a:gd name="connsiteY7" fmla="*/ 118399 h 702368"/>
              <a:gd name="connsiteX8" fmla="*/ 206697 w 501691"/>
              <a:gd name="connsiteY8" fmla="*/ 85288 h 702368"/>
              <a:gd name="connsiteX9" fmla="*/ 297001 w 501691"/>
              <a:gd name="connsiteY9" fmla="*/ 75254 h 702368"/>
              <a:gd name="connsiteX10" fmla="*/ 377272 w 501691"/>
              <a:gd name="connsiteY10" fmla="*/ 84284 h 702368"/>
              <a:gd name="connsiteX11" fmla="*/ 444499 w 501691"/>
              <a:gd name="connsiteY11" fmla="*/ 114386 h 702368"/>
              <a:gd name="connsiteX12" fmla="*/ 489651 w 501691"/>
              <a:gd name="connsiteY12" fmla="*/ 175592 h 702368"/>
              <a:gd name="connsiteX13" fmla="*/ 505705 w 501691"/>
              <a:gd name="connsiteY13" fmla="*/ 275931 h 702368"/>
              <a:gd name="connsiteX14" fmla="*/ 505705 w 501691"/>
              <a:gd name="connsiteY14" fmla="*/ 509719 h 702368"/>
              <a:gd name="connsiteX15" fmla="*/ 487644 w 501691"/>
              <a:gd name="connsiteY15" fmla="*/ 618084 h 702368"/>
              <a:gd name="connsiteX16" fmla="*/ 441489 w 501691"/>
              <a:gd name="connsiteY16" fmla="*/ 681297 h 702368"/>
              <a:gd name="connsiteX17" fmla="*/ 375265 w 501691"/>
              <a:gd name="connsiteY17" fmla="*/ 710396 h 702368"/>
              <a:gd name="connsiteX18" fmla="*/ 297001 w 501691"/>
              <a:gd name="connsiteY18" fmla="*/ 717419 h 702368"/>
              <a:gd name="connsiteX19" fmla="*/ 409380 w 501691"/>
              <a:gd name="connsiteY19" fmla="*/ 298005 h 702368"/>
              <a:gd name="connsiteX20" fmla="*/ 384296 w 501691"/>
              <a:gd name="connsiteY20" fmla="*/ 191646 h 702368"/>
              <a:gd name="connsiteX21" fmla="*/ 298005 w 501691"/>
              <a:gd name="connsiteY21" fmla="*/ 159538 h 702368"/>
              <a:gd name="connsiteX22" fmla="*/ 233788 w 501691"/>
              <a:gd name="connsiteY22" fmla="*/ 167565 h 702368"/>
              <a:gd name="connsiteX23" fmla="*/ 195660 w 501691"/>
              <a:gd name="connsiteY23" fmla="*/ 194656 h 702368"/>
              <a:gd name="connsiteX24" fmla="*/ 177599 w 501691"/>
              <a:gd name="connsiteY24" fmla="*/ 239809 h 702368"/>
              <a:gd name="connsiteX25" fmla="*/ 172582 w 501691"/>
              <a:gd name="connsiteY25" fmla="*/ 304025 h 702368"/>
              <a:gd name="connsiteX26" fmla="*/ 172582 w 501691"/>
              <a:gd name="connsiteY26" fmla="*/ 523766 h 702368"/>
              <a:gd name="connsiteX27" fmla="*/ 206697 w 501691"/>
              <a:gd name="connsiteY27" fmla="*/ 609054 h 702368"/>
              <a:gd name="connsiteX28" fmla="*/ 293991 w 501691"/>
              <a:gd name="connsiteY28" fmla="*/ 634139 h 702368"/>
              <a:gd name="connsiteX29" fmla="*/ 343157 w 501691"/>
              <a:gd name="connsiteY29" fmla="*/ 628118 h 702368"/>
              <a:gd name="connsiteX30" fmla="*/ 379279 w 501691"/>
              <a:gd name="connsiteY30" fmla="*/ 608051 h 702368"/>
              <a:gd name="connsiteX31" fmla="*/ 401353 w 501691"/>
              <a:gd name="connsiteY31" fmla="*/ 569922 h 702368"/>
              <a:gd name="connsiteX32" fmla="*/ 408377 w 501691"/>
              <a:gd name="connsiteY32" fmla="*/ 507712 h 702368"/>
              <a:gd name="connsiteX33" fmla="*/ 408377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7001" y="717419"/>
                </a:moveTo>
                <a:cubicBezTo>
                  <a:pt x="270914" y="717419"/>
                  <a:pt x="243822" y="714409"/>
                  <a:pt x="217734" y="710396"/>
                </a:cubicBezTo>
                <a:cubicBezTo>
                  <a:pt x="191646" y="705379"/>
                  <a:pt x="167565" y="696348"/>
                  <a:pt x="146494" y="682301"/>
                </a:cubicBezTo>
                <a:cubicBezTo>
                  <a:pt x="125423" y="668254"/>
                  <a:pt x="108365" y="649189"/>
                  <a:pt x="95322" y="625108"/>
                </a:cubicBezTo>
                <a:cubicBezTo>
                  <a:pt x="82277" y="600023"/>
                  <a:pt x="75254" y="568919"/>
                  <a:pt x="75254" y="528783"/>
                </a:cubicBezTo>
                <a:lnTo>
                  <a:pt x="75254" y="285964"/>
                </a:lnTo>
                <a:cubicBezTo>
                  <a:pt x="75254" y="244826"/>
                  <a:pt x="80271" y="209707"/>
                  <a:pt x="91308" y="182616"/>
                </a:cubicBezTo>
                <a:cubicBezTo>
                  <a:pt x="102345" y="155524"/>
                  <a:pt x="117396" y="133450"/>
                  <a:pt x="136460" y="118399"/>
                </a:cubicBezTo>
                <a:cubicBezTo>
                  <a:pt x="156528" y="102345"/>
                  <a:pt x="179606" y="91308"/>
                  <a:pt x="206697" y="85288"/>
                </a:cubicBezTo>
                <a:cubicBezTo>
                  <a:pt x="233788" y="79267"/>
                  <a:pt x="263890" y="75254"/>
                  <a:pt x="297001" y="75254"/>
                </a:cubicBezTo>
                <a:cubicBezTo>
                  <a:pt x="325096" y="75254"/>
                  <a:pt x="351184" y="78264"/>
                  <a:pt x="377272" y="84284"/>
                </a:cubicBezTo>
                <a:cubicBezTo>
                  <a:pt x="402357" y="90305"/>
                  <a:pt x="425435" y="100338"/>
                  <a:pt x="444499" y="114386"/>
                </a:cubicBezTo>
                <a:cubicBezTo>
                  <a:pt x="463563" y="129436"/>
                  <a:pt x="478614" y="149504"/>
                  <a:pt x="489651" y="175592"/>
                </a:cubicBezTo>
                <a:cubicBezTo>
                  <a:pt x="500688" y="201680"/>
                  <a:pt x="505705" y="234792"/>
                  <a:pt x="505705" y="275931"/>
                </a:cubicBezTo>
                <a:lnTo>
                  <a:pt x="505705" y="509719"/>
                </a:lnTo>
                <a:cubicBezTo>
                  <a:pt x="505705" y="554871"/>
                  <a:pt x="499685" y="590993"/>
                  <a:pt x="487644" y="618084"/>
                </a:cubicBezTo>
                <a:cubicBezTo>
                  <a:pt x="475604" y="645176"/>
                  <a:pt x="460553" y="666247"/>
                  <a:pt x="441489" y="681297"/>
                </a:cubicBezTo>
                <a:cubicBezTo>
                  <a:pt x="422424" y="696348"/>
                  <a:pt x="400350" y="705379"/>
                  <a:pt x="375265" y="710396"/>
                </a:cubicBezTo>
                <a:cubicBezTo>
                  <a:pt x="350181" y="715413"/>
                  <a:pt x="324093" y="717419"/>
                  <a:pt x="297001" y="717419"/>
                </a:cubicBezTo>
                <a:close/>
                <a:moveTo>
                  <a:pt x="409380" y="298005"/>
                </a:moveTo>
                <a:cubicBezTo>
                  <a:pt x="409380" y="247836"/>
                  <a:pt x="401353" y="212717"/>
                  <a:pt x="384296" y="191646"/>
                </a:cubicBezTo>
                <a:cubicBezTo>
                  <a:pt x="367238" y="170575"/>
                  <a:pt x="339144" y="159538"/>
                  <a:pt x="298005" y="159538"/>
                </a:cubicBezTo>
                <a:cubicBezTo>
                  <a:pt x="271917" y="159538"/>
                  <a:pt x="249842" y="162548"/>
                  <a:pt x="233788" y="167565"/>
                </a:cubicBezTo>
                <a:cubicBezTo>
                  <a:pt x="217734" y="173585"/>
                  <a:pt x="204690" y="182616"/>
                  <a:pt x="195660" y="194656"/>
                </a:cubicBezTo>
                <a:cubicBezTo>
                  <a:pt x="186629" y="206697"/>
                  <a:pt x="180609" y="221748"/>
                  <a:pt x="177599" y="239809"/>
                </a:cubicBezTo>
                <a:cubicBezTo>
                  <a:pt x="174589" y="257870"/>
                  <a:pt x="172582" y="278941"/>
                  <a:pt x="172582" y="304025"/>
                </a:cubicBezTo>
                <a:lnTo>
                  <a:pt x="172582" y="523766"/>
                </a:lnTo>
                <a:cubicBezTo>
                  <a:pt x="172582" y="563902"/>
                  <a:pt x="184623" y="591996"/>
                  <a:pt x="206697" y="609054"/>
                </a:cubicBezTo>
                <a:cubicBezTo>
                  <a:pt x="229775" y="626111"/>
                  <a:pt x="258873" y="634139"/>
                  <a:pt x="293991" y="634139"/>
                </a:cubicBezTo>
                <a:cubicBezTo>
                  <a:pt x="312052" y="634139"/>
                  <a:pt x="328106" y="632132"/>
                  <a:pt x="343157" y="628118"/>
                </a:cubicBezTo>
                <a:cubicBezTo>
                  <a:pt x="357205" y="624105"/>
                  <a:pt x="369245" y="618084"/>
                  <a:pt x="379279" y="608051"/>
                </a:cubicBezTo>
                <a:cubicBezTo>
                  <a:pt x="389313" y="599020"/>
                  <a:pt x="396337" y="585976"/>
                  <a:pt x="401353" y="569922"/>
                </a:cubicBezTo>
                <a:cubicBezTo>
                  <a:pt x="406370" y="553868"/>
                  <a:pt x="408377" y="532797"/>
                  <a:pt x="408377" y="507712"/>
                </a:cubicBezTo>
                <a:lnTo>
                  <a:pt x="408377"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6" name="Freeform: Shape 236">
            <a:extLst>
              <a:ext uri="{FF2B5EF4-FFF2-40B4-BE49-F238E27FC236}">
                <a16:creationId xmlns:a16="http://schemas.microsoft.com/office/drawing/2014/main" id="{A4157D27-E0A9-44DB-9637-7B23252E2E49}"/>
              </a:ext>
            </a:extLst>
          </p:cNvPr>
          <p:cNvSpPr/>
          <p:nvPr/>
        </p:nvSpPr>
        <p:spPr>
          <a:xfrm>
            <a:off x="8060084" y="3700308"/>
            <a:ext cx="185715" cy="238402"/>
          </a:xfrm>
          <a:custGeom>
            <a:avLst/>
            <a:gdLst>
              <a:gd name="connsiteX0" fmla="*/ 298005 w 501691"/>
              <a:gd name="connsiteY0" fmla="*/ 717419 h 702368"/>
              <a:gd name="connsiteX1" fmla="*/ 218738 w 501691"/>
              <a:gd name="connsiteY1" fmla="*/ 710395 h 702368"/>
              <a:gd name="connsiteX2" fmla="*/ 147498 w 501691"/>
              <a:gd name="connsiteY2" fmla="*/ 682301 h 702368"/>
              <a:gd name="connsiteX3" fmla="*/ 95322 w 501691"/>
              <a:gd name="connsiteY3" fmla="*/ 625108 h 702368"/>
              <a:gd name="connsiteX4" fmla="*/ 75254 w 501691"/>
              <a:gd name="connsiteY4" fmla="*/ 528783 h 702368"/>
              <a:gd name="connsiteX5" fmla="*/ 75254 w 501691"/>
              <a:gd name="connsiteY5" fmla="*/ 285965 h 702368"/>
              <a:gd name="connsiteX6" fmla="*/ 91308 w 501691"/>
              <a:gd name="connsiteY6" fmla="*/ 182616 h 702368"/>
              <a:gd name="connsiteX7" fmla="*/ 136460 w 501691"/>
              <a:gd name="connsiteY7" fmla="*/ 118399 h 702368"/>
              <a:gd name="connsiteX8" fmla="*/ 206698 w 501691"/>
              <a:gd name="connsiteY8" fmla="*/ 85288 h 702368"/>
              <a:gd name="connsiteX9" fmla="*/ 297001 w 501691"/>
              <a:gd name="connsiteY9" fmla="*/ 75254 h 702368"/>
              <a:gd name="connsiteX10" fmla="*/ 377272 w 501691"/>
              <a:gd name="connsiteY10" fmla="*/ 84284 h 702368"/>
              <a:gd name="connsiteX11" fmla="*/ 444500 w 501691"/>
              <a:gd name="connsiteY11" fmla="*/ 114386 h 702368"/>
              <a:gd name="connsiteX12" fmla="*/ 489652 w 501691"/>
              <a:gd name="connsiteY12" fmla="*/ 175592 h 702368"/>
              <a:gd name="connsiteX13" fmla="*/ 505706 w 501691"/>
              <a:gd name="connsiteY13" fmla="*/ 275930 h 702368"/>
              <a:gd name="connsiteX14" fmla="*/ 505706 w 501691"/>
              <a:gd name="connsiteY14" fmla="*/ 509719 h 702368"/>
              <a:gd name="connsiteX15" fmla="*/ 487644 w 501691"/>
              <a:gd name="connsiteY15" fmla="*/ 619088 h 702368"/>
              <a:gd name="connsiteX16" fmla="*/ 441490 w 501691"/>
              <a:gd name="connsiteY16" fmla="*/ 682301 h 702368"/>
              <a:gd name="connsiteX17" fmla="*/ 375266 w 501691"/>
              <a:gd name="connsiteY17" fmla="*/ 711399 h 702368"/>
              <a:gd name="connsiteX18" fmla="*/ 298005 w 501691"/>
              <a:gd name="connsiteY18" fmla="*/ 717419 h 702368"/>
              <a:gd name="connsiteX19" fmla="*/ 409381 w 501691"/>
              <a:gd name="connsiteY19" fmla="*/ 298005 h 702368"/>
              <a:gd name="connsiteX20" fmla="*/ 384296 w 501691"/>
              <a:gd name="connsiteY20" fmla="*/ 191646 h 702368"/>
              <a:gd name="connsiteX21" fmla="*/ 298005 w 501691"/>
              <a:gd name="connsiteY21" fmla="*/ 159538 h 702368"/>
              <a:gd name="connsiteX22" fmla="*/ 233789 w 501691"/>
              <a:gd name="connsiteY22" fmla="*/ 167565 h 702368"/>
              <a:gd name="connsiteX23" fmla="*/ 195660 w 501691"/>
              <a:gd name="connsiteY23" fmla="*/ 194657 h 702368"/>
              <a:gd name="connsiteX24" fmla="*/ 177599 w 501691"/>
              <a:gd name="connsiteY24" fmla="*/ 239809 h 702368"/>
              <a:gd name="connsiteX25" fmla="*/ 173586 w 501691"/>
              <a:gd name="connsiteY25" fmla="*/ 304025 h 702368"/>
              <a:gd name="connsiteX26" fmla="*/ 173586 w 501691"/>
              <a:gd name="connsiteY26" fmla="*/ 523767 h 702368"/>
              <a:gd name="connsiteX27" fmla="*/ 207700 w 501691"/>
              <a:gd name="connsiteY27" fmla="*/ 609054 h 702368"/>
              <a:gd name="connsiteX28" fmla="*/ 294995 w 501691"/>
              <a:gd name="connsiteY28" fmla="*/ 635142 h 702368"/>
              <a:gd name="connsiteX29" fmla="*/ 344161 w 501691"/>
              <a:gd name="connsiteY29" fmla="*/ 629122 h 702368"/>
              <a:gd name="connsiteX30" fmla="*/ 380282 w 501691"/>
              <a:gd name="connsiteY30" fmla="*/ 609054 h 702368"/>
              <a:gd name="connsiteX31" fmla="*/ 402358 w 501691"/>
              <a:gd name="connsiteY31" fmla="*/ 570925 h 702368"/>
              <a:gd name="connsiteX32" fmla="*/ 409381 w 501691"/>
              <a:gd name="connsiteY32" fmla="*/ 508716 h 702368"/>
              <a:gd name="connsiteX33" fmla="*/ 409381 w 501691"/>
              <a:gd name="connsiteY33" fmla="*/ 29800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1691" h="702368">
                <a:moveTo>
                  <a:pt x="298005" y="717419"/>
                </a:moveTo>
                <a:cubicBezTo>
                  <a:pt x="271917" y="717419"/>
                  <a:pt x="244826" y="715413"/>
                  <a:pt x="218738" y="710395"/>
                </a:cubicBezTo>
                <a:cubicBezTo>
                  <a:pt x="192650" y="705379"/>
                  <a:pt x="168568" y="696348"/>
                  <a:pt x="147498" y="682301"/>
                </a:cubicBezTo>
                <a:cubicBezTo>
                  <a:pt x="126427" y="668253"/>
                  <a:pt x="109369" y="649190"/>
                  <a:pt x="95322" y="625108"/>
                </a:cubicBezTo>
                <a:cubicBezTo>
                  <a:pt x="82277" y="601027"/>
                  <a:pt x="75254" y="568919"/>
                  <a:pt x="75254" y="528783"/>
                </a:cubicBezTo>
                <a:lnTo>
                  <a:pt x="75254" y="285965"/>
                </a:lnTo>
                <a:cubicBezTo>
                  <a:pt x="75254" y="244826"/>
                  <a:pt x="80271" y="209707"/>
                  <a:pt x="91308" y="182616"/>
                </a:cubicBezTo>
                <a:cubicBezTo>
                  <a:pt x="102346" y="155525"/>
                  <a:pt x="117396" y="133450"/>
                  <a:pt x="136460" y="118399"/>
                </a:cubicBezTo>
                <a:cubicBezTo>
                  <a:pt x="156528" y="102345"/>
                  <a:pt x="179606" y="91308"/>
                  <a:pt x="206698" y="85288"/>
                </a:cubicBezTo>
                <a:cubicBezTo>
                  <a:pt x="233789" y="79267"/>
                  <a:pt x="263890" y="75254"/>
                  <a:pt x="297001" y="75254"/>
                </a:cubicBezTo>
                <a:cubicBezTo>
                  <a:pt x="325097" y="75254"/>
                  <a:pt x="351184" y="78264"/>
                  <a:pt x="377272" y="84284"/>
                </a:cubicBezTo>
                <a:cubicBezTo>
                  <a:pt x="402358" y="90305"/>
                  <a:pt x="424431" y="100338"/>
                  <a:pt x="444500" y="114386"/>
                </a:cubicBezTo>
                <a:cubicBezTo>
                  <a:pt x="463563" y="129437"/>
                  <a:pt x="478614" y="149504"/>
                  <a:pt x="489652" y="175592"/>
                </a:cubicBezTo>
                <a:cubicBezTo>
                  <a:pt x="500689" y="201680"/>
                  <a:pt x="505706" y="234792"/>
                  <a:pt x="505706" y="275930"/>
                </a:cubicBezTo>
                <a:lnTo>
                  <a:pt x="505706" y="509719"/>
                </a:lnTo>
                <a:cubicBezTo>
                  <a:pt x="505706" y="554871"/>
                  <a:pt x="499685" y="590993"/>
                  <a:pt x="487644" y="619088"/>
                </a:cubicBezTo>
                <a:cubicBezTo>
                  <a:pt x="475604" y="646179"/>
                  <a:pt x="460553" y="667250"/>
                  <a:pt x="441490" y="682301"/>
                </a:cubicBezTo>
                <a:cubicBezTo>
                  <a:pt x="422425" y="697352"/>
                  <a:pt x="400351" y="706383"/>
                  <a:pt x="375266" y="711399"/>
                </a:cubicBezTo>
                <a:cubicBezTo>
                  <a:pt x="351184" y="715413"/>
                  <a:pt x="325097" y="717419"/>
                  <a:pt x="298005" y="717419"/>
                </a:cubicBezTo>
                <a:close/>
                <a:moveTo>
                  <a:pt x="409381" y="298005"/>
                </a:moveTo>
                <a:cubicBezTo>
                  <a:pt x="409381" y="247836"/>
                  <a:pt x="401353" y="212718"/>
                  <a:pt x="384296" y="191646"/>
                </a:cubicBezTo>
                <a:cubicBezTo>
                  <a:pt x="367239" y="170575"/>
                  <a:pt x="339144" y="159538"/>
                  <a:pt x="298005" y="159538"/>
                </a:cubicBezTo>
                <a:cubicBezTo>
                  <a:pt x="271917" y="159538"/>
                  <a:pt x="249843" y="162548"/>
                  <a:pt x="233789" y="167565"/>
                </a:cubicBezTo>
                <a:cubicBezTo>
                  <a:pt x="217735" y="173585"/>
                  <a:pt x="204690" y="182616"/>
                  <a:pt x="195660" y="194657"/>
                </a:cubicBezTo>
                <a:cubicBezTo>
                  <a:pt x="186629" y="206697"/>
                  <a:pt x="180609" y="221748"/>
                  <a:pt x="177599" y="239809"/>
                </a:cubicBezTo>
                <a:cubicBezTo>
                  <a:pt x="174589" y="257870"/>
                  <a:pt x="173586" y="278941"/>
                  <a:pt x="173586" y="304025"/>
                </a:cubicBezTo>
                <a:lnTo>
                  <a:pt x="173586" y="523767"/>
                </a:lnTo>
                <a:cubicBezTo>
                  <a:pt x="173586" y="563901"/>
                  <a:pt x="185627" y="593000"/>
                  <a:pt x="207700" y="609054"/>
                </a:cubicBezTo>
                <a:cubicBezTo>
                  <a:pt x="230779" y="626112"/>
                  <a:pt x="259877" y="635142"/>
                  <a:pt x="294995" y="635142"/>
                </a:cubicBezTo>
                <a:cubicBezTo>
                  <a:pt x="313056" y="635142"/>
                  <a:pt x="329110" y="633135"/>
                  <a:pt x="344161" y="629122"/>
                </a:cubicBezTo>
                <a:cubicBezTo>
                  <a:pt x="358208" y="625108"/>
                  <a:pt x="370249" y="619088"/>
                  <a:pt x="380282" y="609054"/>
                </a:cubicBezTo>
                <a:cubicBezTo>
                  <a:pt x="390316" y="600023"/>
                  <a:pt x="397341" y="586980"/>
                  <a:pt x="402358" y="570925"/>
                </a:cubicBezTo>
                <a:cubicBezTo>
                  <a:pt x="407373" y="554871"/>
                  <a:pt x="409381" y="533800"/>
                  <a:pt x="409381" y="508716"/>
                </a:cubicBezTo>
                <a:lnTo>
                  <a:pt x="409381" y="298005"/>
                </a:lnTo>
                <a:close/>
              </a:path>
            </a:pathLst>
          </a:custGeom>
          <a:solidFill>
            <a:schemeClr val="bg1">
              <a:lumMod val="8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27" name="Rectangle 26">
            <a:extLst>
              <a:ext uri="{FF2B5EF4-FFF2-40B4-BE49-F238E27FC236}">
                <a16:creationId xmlns:a16="http://schemas.microsoft.com/office/drawing/2014/main" id="{35BCF736-3FB2-8BCB-A5DC-AE84C078DFA0}"/>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28" name="Rectangle 27">
            <a:extLst>
              <a:ext uri="{FF2B5EF4-FFF2-40B4-BE49-F238E27FC236}">
                <a16:creationId xmlns:a16="http://schemas.microsoft.com/office/drawing/2014/main" id="{D371A041-83B7-62E4-A953-47DD5202BA28}"/>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Why IPO?</a:t>
            </a:r>
          </a:p>
        </p:txBody>
      </p:sp>
      <p:sp>
        <p:nvSpPr>
          <p:cNvPr id="29" name="Rectangle 28">
            <a:extLst>
              <a:ext uri="{FF2B5EF4-FFF2-40B4-BE49-F238E27FC236}">
                <a16:creationId xmlns:a16="http://schemas.microsoft.com/office/drawing/2014/main" id="{7EC5EB71-4B19-06A4-8039-A2EC5320FCD3}"/>
              </a:ext>
            </a:extLst>
          </p:cNvPr>
          <p:cNvSpPr/>
          <p:nvPr/>
        </p:nvSpPr>
        <p:spPr>
          <a:xfrm>
            <a:off x="226509" y="3555866"/>
            <a:ext cx="2850771"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Enabling Founder Liquidity and Investor Exit</a:t>
            </a:r>
          </a:p>
        </p:txBody>
      </p:sp>
      <p:sp>
        <p:nvSpPr>
          <p:cNvPr id="30" name="Rectangle 29">
            <a:extLst>
              <a:ext uri="{FF2B5EF4-FFF2-40B4-BE49-F238E27FC236}">
                <a16:creationId xmlns:a16="http://schemas.microsoft.com/office/drawing/2014/main" id="{1E5E896F-9BD6-487B-CAE8-620809B676D9}"/>
              </a:ext>
            </a:extLst>
          </p:cNvPr>
          <p:cNvSpPr/>
          <p:nvPr/>
        </p:nvSpPr>
        <p:spPr>
          <a:xfrm>
            <a:off x="9018574" y="4972860"/>
            <a:ext cx="2425858"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Market led Value Discovery</a:t>
            </a:r>
          </a:p>
        </p:txBody>
      </p:sp>
      <p:sp>
        <p:nvSpPr>
          <p:cNvPr id="31" name="Rectangle 30">
            <a:extLst>
              <a:ext uri="{FF2B5EF4-FFF2-40B4-BE49-F238E27FC236}">
                <a16:creationId xmlns:a16="http://schemas.microsoft.com/office/drawing/2014/main" id="{04E3869E-FAB2-E5CE-4C84-66FAA411B393}"/>
              </a:ext>
            </a:extLst>
          </p:cNvPr>
          <p:cNvSpPr/>
          <p:nvPr/>
        </p:nvSpPr>
        <p:spPr>
          <a:xfrm>
            <a:off x="8806118" y="2259231"/>
            <a:ext cx="2850771" cy="338554"/>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Quick Access to Capital</a:t>
            </a:r>
          </a:p>
        </p:txBody>
      </p:sp>
      <p:sp>
        <p:nvSpPr>
          <p:cNvPr id="32" name="Rectangle 31">
            <a:extLst>
              <a:ext uri="{FF2B5EF4-FFF2-40B4-BE49-F238E27FC236}">
                <a16:creationId xmlns:a16="http://schemas.microsoft.com/office/drawing/2014/main" id="{65D7C19D-731D-9E61-A54F-D86DEAC33847}"/>
              </a:ext>
            </a:extLst>
          </p:cNvPr>
          <p:cNvSpPr/>
          <p:nvPr/>
        </p:nvSpPr>
        <p:spPr>
          <a:xfrm>
            <a:off x="9231031" y="3490849"/>
            <a:ext cx="2425858"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Broader Investor </a:t>
            </a:r>
          </a:p>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Base</a:t>
            </a:r>
          </a:p>
        </p:txBody>
      </p:sp>
      <p:sp>
        <p:nvSpPr>
          <p:cNvPr id="33" name="Rectangle 32">
            <a:extLst>
              <a:ext uri="{FF2B5EF4-FFF2-40B4-BE49-F238E27FC236}">
                <a16:creationId xmlns:a16="http://schemas.microsoft.com/office/drawing/2014/main" id="{FC2E9166-82AE-477C-3CB7-DDF346E36351}"/>
              </a:ext>
            </a:extLst>
          </p:cNvPr>
          <p:cNvSpPr/>
          <p:nvPr/>
        </p:nvSpPr>
        <p:spPr>
          <a:xfrm>
            <a:off x="371301" y="5005346"/>
            <a:ext cx="2425858"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Maintaining Optimal Leverage Level</a:t>
            </a:r>
          </a:p>
        </p:txBody>
      </p:sp>
      <p:sp>
        <p:nvSpPr>
          <p:cNvPr id="34" name="Rectangle 33">
            <a:extLst>
              <a:ext uri="{FF2B5EF4-FFF2-40B4-BE49-F238E27FC236}">
                <a16:creationId xmlns:a16="http://schemas.microsoft.com/office/drawing/2014/main" id="{AC264DBC-2DE9-14F6-AEFF-EC6B9765B3EB}"/>
              </a:ext>
            </a:extLst>
          </p:cNvPr>
          <p:cNvSpPr/>
          <p:nvPr/>
        </p:nvSpPr>
        <p:spPr>
          <a:xfrm>
            <a:off x="4347595" y="6266063"/>
            <a:ext cx="2958426"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Enhanced Brand Visibility &amp; Credibility</a:t>
            </a:r>
          </a:p>
        </p:txBody>
      </p:sp>
      <p:sp>
        <p:nvSpPr>
          <p:cNvPr id="35" name="Rectangle 34">
            <a:extLst>
              <a:ext uri="{FF2B5EF4-FFF2-40B4-BE49-F238E27FC236}">
                <a16:creationId xmlns:a16="http://schemas.microsoft.com/office/drawing/2014/main" id="{E4CFA22E-A6C4-4DB4-1B03-F0879993E38F}"/>
              </a:ext>
            </a:extLst>
          </p:cNvPr>
          <p:cNvSpPr/>
          <p:nvPr/>
        </p:nvSpPr>
        <p:spPr>
          <a:xfrm>
            <a:off x="214811" y="2200668"/>
            <a:ext cx="2730952"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Talent Attraction &amp; Retention</a:t>
            </a:r>
          </a:p>
        </p:txBody>
      </p:sp>
      <p:sp>
        <p:nvSpPr>
          <p:cNvPr id="36" name="Rectangle 35">
            <a:extLst>
              <a:ext uri="{FF2B5EF4-FFF2-40B4-BE49-F238E27FC236}">
                <a16:creationId xmlns:a16="http://schemas.microsoft.com/office/drawing/2014/main" id="{109C1CCB-A7E5-FC28-9ECA-3E5E2CF5B9D7}"/>
              </a:ext>
            </a:extLst>
          </p:cNvPr>
          <p:cNvSpPr/>
          <p:nvPr/>
        </p:nvSpPr>
        <p:spPr>
          <a:xfrm>
            <a:off x="4403619" y="910692"/>
            <a:ext cx="3061540" cy="584775"/>
          </a:xfrm>
          <a:prstGeom prst="rect">
            <a:avLst/>
          </a:prstGeom>
        </p:spPr>
        <p:txBody>
          <a:bodyPr wrap="square">
            <a:spAutoFit/>
          </a:bodyPr>
          <a:lstStyle/>
          <a:p>
            <a:pPr marL="0" marR="0" lvl="0" indent="0" algn="ctr" defTabSz="2285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95959"/>
                </a:solidFill>
                <a:effectLst/>
                <a:uLnTx/>
                <a:uFillTx/>
                <a:latin typeface="Aptos (Body)"/>
                <a:ea typeface="+mn-ea"/>
                <a:cs typeface="+mn-cs"/>
              </a:rPr>
              <a:t>Capital for Organic &amp; Inorganic Growth</a:t>
            </a:r>
          </a:p>
        </p:txBody>
      </p:sp>
      <p:grpSp>
        <p:nvGrpSpPr>
          <p:cNvPr id="48" name="Group 47">
            <a:extLst>
              <a:ext uri="{FF2B5EF4-FFF2-40B4-BE49-F238E27FC236}">
                <a16:creationId xmlns:a16="http://schemas.microsoft.com/office/drawing/2014/main" id="{9E54768A-B938-ABEC-E784-B161F6D18027}"/>
              </a:ext>
            </a:extLst>
          </p:cNvPr>
          <p:cNvGrpSpPr/>
          <p:nvPr/>
        </p:nvGrpSpPr>
        <p:grpSpPr>
          <a:xfrm>
            <a:off x="7043714" y="3751448"/>
            <a:ext cx="414521" cy="260198"/>
            <a:chOff x="6578816" y="2983399"/>
            <a:chExt cx="414521" cy="260198"/>
          </a:xfrm>
        </p:grpSpPr>
        <p:grpSp>
          <p:nvGrpSpPr>
            <p:cNvPr id="47" name="Group 46">
              <a:extLst>
                <a:ext uri="{FF2B5EF4-FFF2-40B4-BE49-F238E27FC236}">
                  <a16:creationId xmlns:a16="http://schemas.microsoft.com/office/drawing/2014/main" id="{275E2084-4336-B860-3797-C69D9A1364B0}"/>
                </a:ext>
              </a:extLst>
            </p:cNvPr>
            <p:cNvGrpSpPr/>
            <p:nvPr/>
          </p:nvGrpSpPr>
          <p:grpSpPr>
            <a:xfrm>
              <a:off x="6578816" y="2983399"/>
              <a:ext cx="414521" cy="260198"/>
              <a:chOff x="6578816" y="2983399"/>
              <a:chExt cx="414521" cy="260198"/>
            </a:xfrm>
          </p:grpSpPr>
          <p:sp>
            <p:nvSpPr>
              <p:cNvPr id="42" name="Freeform: Shape 394">
                <a:extLst>
                  <a:ext uri="{FF2B5EF4-FFF2-40B4-BE49-F238E27FC236}">
                    <a16:creationId xmlns:a16="http://schemas.microsoft.com/office/drawing/2014/main" id="{D25D5C11-7406-1563-353F-8F743DA03074}"/>
                  </a:ext>
                </a:extLst>
              </p:cNvPr>
              <p:cNvSpPr/>
              <p:nvPr/>
            </p:nvSpPr>
            <p:spPr>
              <a:xfrm>
                <a:off x="6749307" y="3154367"/>
                <a:ext cx="74286" cy="68115"/>
              </a:xfrm>
              <a:custGeom>
                <a:avLst/>
                <a:gdLst>
                  <a:gd name="connsiteX0" fmla="*/ 147498 w 200676"/>
                  <a:gd name="connsiteY0" fmla="*/ 87294 h 200676"/>
                  <a:gd name="connsiteX1" fmla="*/ 138467 w 200676"/>
                  <a:gd name="connsiteY1" fmla="*/ 78264 h 200676"/>
                  <a:gd name="connsiteX2" fmla="*/ 128434 w 200676"/>
                  <a:gd name="connsiteY2" fmla="*/ 75254 h 200676"/>
                  <a:gd name="connsiteX3" fmla="*/ 99336 w 200676"/>
                  <a:gd name="connsiteY3" fmla="*/ 92311 h 200676"/>
                  <a:gd name="connsiteX4" fmla="*/ 94318 w 200676"/>
                  <a:gd name="connsiteY4" fmla="*/ 102345 h 200676"/>
                  <a:gd name="connsiteX5" fmla="*/ 80271 w 200676"/>
                  <a:gd name="connsiteY5" fmla="*/ 129437 h 200676"/>
                  <a:gd name="connsiteX6" fmla="*/ 75254 w 200676"/>
                  <a:gd name="connsiteY6" fmla="*/ 146494 h 200676"/>
                  <a:gd name="connsiteX7" fmla="*/ 78265 w 200676"/>
                  <a:gd name="connsiteY7" fmla="*/ 160541 h 200676"/>
                  <a:gd name="connsiteX8" fmla="*/ 87295 w 200676"/>
                  <a:gd name="connsiteY8" fmla="*/ 169572 h 200676"/>
                  <a:gd name="connsiteX9" fmla="*/ 87295 w 200676"/>
                  <a:gd name="connsiteY9" fmla="*/ 169572 h 200676"/>
                  <a:gd name="connsiteX10" fmla="*/ 97328 w 200676"/>
                  <a:gd name="connsiteY10" fmla="*/ 172582 h 200676"/>
                  <a:gd name="connsiteX11" fmla="*/ 126427 w 200676"/>
                  <a:gd name="connsiteY11" fmla="*/ 155524 h 200676"/>
                  <a:gd name="connsiteX12" fmla="*/ 145491 w 200676"/>
                  <a:gd name="connsiteY12" fmla="*/ 118399 h 200676"/>
                  <a:gd name="connsiteX13" fmla="*/ 145491 w 200676"/>
                  <a:gd name="connsiteY13" fmla="*/ 117396 h 200676"/>
                  <a:gd name="connsiteX14" fmla="*/ 150508 w 200676"/>
                  <a:gd name="connsiteY14" fmla="*/ 100338 h 200676"/>
                  <a:gd name="connsiteX15" fmla="*/ 147498 w 200676"/>
                  <a:gd name="connsiteY15" fmla="*/ 8729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76" h="200676">
                    <a:moveTo>
                      <a:pt x="147498" y="87294"/>
                    </a:moveTo>
                    <a:cubicBezTo>
                      <a:pt x="145491" y="83281"/>
                      <a:pt x="142481" y="80271"/>
                      <a:pt x="138467" y="78264"/>
                    </a:cubicBezTo>
                    <a:cubicBezTo>
                      <a:pt x="135457" y="76257"/>
                      <a:pt x="131444" y="75254"/>
                      <a:pt x="128434" y="75254"/>
                    </a:cubicBezTo>
                    <a:cubicBezTo>
                      <a:pt x="118399" y="75254"/>
                      <a:pt x="106359" y="80271"/>
                      <a:pt x="99336" y="92311"/>
                    </a:cubicBezTo>
                    <a:lnTo>
                      <a:pt x="94318" y="102345"/>
                    </a:lnTo>
                    <a:cubicBezTo>
                      <a:pt x="94318" y="102345"/>
                      <a:pt x="82277" y="125423"/>
                      <a:pt x="80271" y="129437"/>
                    </a:cubicBezTo>
                    <a:cubicBezTo>
                      <a:pt x="77261" y="135457"/>
                      <a:pt x="75254" y="140474"/>
                      <a:pt x="75254" y="146494"/>
                    </a:cubicBezTo>
                    <a:cubicBezTo>
                      <a:pt x="75254" y="151511"/>
                      <a:pt x="76257" y="156528"/>
                      <a:pt x="78265" y="160541"/>
                    </a:cubicBezTo>
                    <a:cubicBezTo>
                      <a:pt x="80271" y="164555"/>
                      <a:pt x="83281" y="167565"/>
                      <a:pt x="87295" y="169572"/>
                    </a:cubicBezTo>
                    <a:lnTo>
                      <a:pt x="87295" y="169572"/>
                    </a:lnTo>
                    <a:cubicBezTo>
                      <a:pt x="90305" y="171579"/>
                      <a:pt x="94318" y="172582"/>
                      <a:pt x="97328" y="172582"/>
                    </a:cubicBezTo>
                    <a:cubicBezTo>
                      <a:pt x="107362" y="172582"/>
                      <a:pt x="119403" y="167565"/>
                      <a:pt x="126427" y="155524"/>
                    </a:cubicBezTo>
                    <a:lnTo>
                      <a:pt x="145491" y="118399"/>
                    </a:lnTo>
                    <a:lnTo>
                      <a:pt x="145491" y="117396"/>
                    </a:lnTo>
                    <a:cubicBezTo>
                      <a:pt x="148501" y="111376"/>
                      <a:pt x="150508" y="105355"/>
                      <a:pt x="150508" y="100338"/>
                    </a:cubicBezTo>
                    <a:cubicBezTo>
                      <a:pt x="150508" y="96325"/>
                      <a:pt x="149505" y="91308"/>
                      <a:pt x="147498" y="8729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nvGrpSpPr>
              <p:cNvPr id="46" name="Group 45">
                <a:extLst>
                  <a:ext uri="{FF2B5EF4-FFF2-40B4-BE49-F238E27FC236}">
                    <a16:creationId xmlns:a16="http://schemas.microsoft.com/office/drawing/2014/main" id="{7A610015-4BB4-ED0B-A76B-394A9AE1A5D7}"/>
                  </a:ext>
                </a:extLst>
              </p:cNvPr>
              <p:cNvGrpSpPr/>
              <p:nvPr/>
            </p:nvGrpSpPr>
            <p:grpSpPr>
              <a:xfrm>
                <a:off x="6578816" y="2983399"/>
                <a:ext cx="414521" cy="260198"/>
                <a:chOff x="6578816" y="2983399"/>
                <a:chExt cx="414521" cy="260198"/>
              </a:xfrm>
            </p:grpSpPr>
            <p:sp>
              <p:nvSpPr>
                <p:cNvPr id="38" name="Freeform: Shape 398">
                  <a:extLst>
                    <a:ext uri="{FF2B5EF4-FFF2-40B4-BE49-F238E27FC236}">
                      <a16:creationId xmlns:a16="http://schemas.microsoft.com/office/drawing/2014/main" id="{5CC736A5-39F4-0E8D-30EA-F7EF658CCA75}"/>
                    </a:ext>
                  </a:extLst>
                </p:cNvPr>
                <p:cNvSpPr/>
                <p:nvPr/>
              </p:nvSpPr>
              <p:spPr>
                <a:xfrm>
                  <a:off x="6578816" y="2986124"/>
                  <a:ext cx="111429" cy="170287"/>
                </a:xfrm>
                <a:custGeom>
                  <a:avLst/>
                  <a:gdLst>
                    <a:gd name="connsiteX0" fmla="*/ 195672 w 301015"/>
                    <a:gd name="connsiteY0" fmla="*/ 385299 h 501691"/>
                    <a:gd name="connsiteX1" fmla="*/ 308051 w 301015"/>
                    <a:gd name="connsiteY1" fmla="*/ 134453 h 501691"/>
                    <a:gd name="connsiteX2" fmla="*/ 207713 w 301015"/>
                    <a:gd name="connsiteY2" fmla="*/ 75254 h 501691"/>
                    <a:gd name="connsiteX3" fmla="*/ 75266 w 301015"/>
                    <a:gd name="connsiteY3" fmla="*/ 380282 h 501691"/>
                    <a:gd name="connsiteX4" fmla="*/ 191658 w 301015"/>
                    <a:gd name="connsiteY4" fmla="*/ 442492 h 501691"/>
                    <a:gd name="connsiteX5" fmla="*/ 242831 w 301015"/>
                    <a:gd name="connsiteY5" fmla="*/ 419414 h 501691"/>
                    <a:gd name="connsiteX6" fmla="*/ 226777 w 301015"/>
                    <a:gd name="connsiteY6" fmla="*/ 413394 h 501691"/>
                    <a:gd name="connsiteX7" fmla="*/ 195672 w 301015"/>
                    <a:gd name="connsiteY7" fmla="*/ 385299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15" h="501691">
                      <a:moveTo>
                        <a:pt x="195672" y="385299"/>
                      </a:moveTo>
                      <a:cubicBezTo>
                        <a:pt x="208716" y="203687"/>
                        <a:pt x="308051" y="134453"/>
                        <a:pt x="308051" y="134453"/>
                      </a:cubicBezTo>
                      <a:lnTo>
                        <a:pt x="207713" y="75254"/>
                      </a:lnTo>
                      <a:cubicBezTo>
                        <a:pt x="71253" y="181612"/>
                        <a:pt x="75266" y="380282"/>
                        <a:pt x="75266" y="380282"/>
                      </a:cubicBezTo>
                      <a:lnTo>
                        <a:pt x="191658" y="442492"/>
                      </a:lnTo>
                      <a:cubicBezTo>
                        <a:pt x="210723" y="455536"/>
                        <a:pt x="242831" y="419414"/>
                        <a:pt x="242831" y="419414"/>
                      </a:cubicBezTo>
                      <a:lnTo>
                        <a:pt x="226777" y="413394"/>
                      </a:lnTo>
                      <a:cubicBezTo>
                        <a:pt x="197679" y="448512"/>
                        <a:pt x="197679" y="409380"/>
                        <a:pt x="195672" y="385299"/>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39" name="Freeform: Shape 399">
                  <a:extLst>
                    <a:ext uri="{FF2B5EF4-FFF2-40B4-BE49-F238E27FC236}">
                      <a16:creationId xmlns:a16="http://schemas.microsoft.com/office/drawing/2014/main" id="{E02C6B44-F9E5-2044-1299-4C9CD4E34A35}"/>
                    </a:ext>
                  </a:extLst>
                </p:cNvPr>
                <p:cNvSpPr/>
                <p:nvPr/>
              </p:nvSpPr>
              <p:spPr>
                <a:xfrm>
                  <a:off x="6881908" y="2983399"/>
                  <a:ext cx="111429" cy="170287"/>
                </a:xfrm>
                <a:custGeom>
                  <a:avLst/>
                  <a:gdLst>
                    <a:gd name="connsiteX0" fmla="*/ 172582 w 301015"/>
                    <a:gd name="connsiteY0" fmla="*/ 75254 h 501691"/>
                    <a:gd name="connsiteX1" fmla="*/ 75254 w 301015"/>
                    <a:gd name="connsiteY1" fmla="*/ 138467 h 501691"/>
                    <a:gd name="connsiteX2" fmla="*/ 187633 w 301015"/>
                    <a:gd name="connsiteY2" fmla="*/ 379279 h 501691"/>
                    <a:gd name="connsiteX3" fmla="*/ 155525 w 301015"/>
                    <a:gd name="connsiteY3" fmla="*/ 407374 h 501691"/>
                    <a:gd name="connsiteX4" fmla="*/ 139471 w 301015"/>
                    <a:gd name="connsiteY4" fmla="*/ 413394 h 501691"/>
                    <a:gd name="connsiteX5" fmla="*/ 190643 w 301015"/>
                    <a:gd name="connsiteY5" fmla="*/ 436472 h 501691"/>
                    <a:gd name="connsiteX6" fmla="*/ 311050 w 301015"/>
                    <a:gd name="connsiteY6" fmla="*/ 373259 h 501691"/>
                    <a:gd name="connsiteX7" fmla="*/ 172582 w 301015"/>
                    <a:gd name="connsiteY7" fmla="*/ 75254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015" h="501691">
                      <a:moveTo>
                        <a:pt x="172582" y="75254"/>
                      </a:moveTo>
                      <a:lnTo>
                        <a:pt x="75254" y="138467"/>
                      </a:lnTo>
                      <a:cubicBezTo>
                        <a:pt x="75254" y="138467"/>
                        <a:pt x="174589" y="197667"/>
                        <a:pt x="187633" y="379279"/>
                      </a:cubicBezTo>
                      <a:cubicBezTo>
                        <a:pt x="185627" y="403360"/>
                        <a:pt x="185627" y="441489"/>
                        <a:pt x="155525" y="407374"/>
                      </a:cubicBezTo>
                      <a:lnTo>
                        <a:pt x="139471" y="413394"/>
                      </a:lnTo>
                      <a:cubicBezTo>
                        <a:pt x="139471" y="413394"/>
                        <a:pt x="171579" y="448513"/>
                        <a:pt x="190643" y="436472"/>
                      </a:cubicBezTo>
                      <a:lnTo>
                        <a:pt x="311050" y="373259"/>
                      </a:lnTo>
                      <a:cubicBezTo>
                        <a:pt x="311050" y="373259"/>
                        <a:pt x="321083" y="181613"/>
                        <a:pt x="172582"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40" name="Freeform: Shape 400">
                  <a:extLst>
                    <a:ext uri="{FF2B5EF4-FFF2-40B4-BE49-F238E27FC236}">
                      <a16:creationId xmlns:a16="http://schemas.microsoft.com/office/drawing/2014/main" id="{2AC3CFC5-CCB1-60C6-CA6C-DC2CF197C1EE}"/>
                    </a:ext>
                  </a:extLst>
                </p:cNvPr>
                <p:cNvSpPr/>
                <p:nvPr/>
              </p:nvSpPr>
              <p:spPr>
                <a:xfrm>
                  <a:off x="6685718" y="3005196"/>
                  <a:ext cx="260001" cy="238401"/>
                </a:xfrm>
                <a:custGeom>
                  <a:avLst/>
                  <a:gdLst>
                    <a:gd name="connsiteX0" fmla="*/ 632334 w 702368"/>
                    <a:gd name="connsiteY0" fmla="*/ 366235 h 702368"/>
                    <a:gd name="connsiteX1" fmla="*/ 630327 w 702368"/>
                    <a:gd name="connsiteY1" fmla="*/ 364228 h 702368"/>
                    <a:gd name="connsiteX2" fmla="*/ 616279 w 702368"/>
                    <a:gd name="connsiteY2" fmla="*/ 354195 h 702368"/>
                    <a:gd name="connsiteX3" fmla="*/ 632334 w 702368"/>
                    <a:gd name="connsiteY3" fmla="*/ 348174 h 702368"/>
                    <a:gd name="connsiteX4" fmla="*/ 685513 w 702368"/>
                    <a:gd name="connsiteY4" fmla="*/ 322086 h 702368"/>
                    <a:gd name="connsiteX5" fmla="*/ 601229 w 702368"/>
                    <a:gd name="connsiteY5" fmla="*/ 114386 h 702368"/>
                    <a:gd name="connsiteX6" fmla="*/ 538015 w 702368"/>
                    <a:gd name="connsiteY6" fmla="*/ 138467 h 702368"/>
                    <a:gd name="connsiteX7" fmla="*/ 351386 w 702368"/>
                    <a:gd name="connsiteY7" fmla="*/ 75254 h 702368"/>
                    <a:gd name="connsiteX8" fmla="*/ 319278 w 702368"/>
                    <a:gd name="connsiteY8" fmla="*/ 78264 h 702368"/>
                    <a:gd name="connsiteX9" fmla="*/ 181815 w 702368"/>
                    <a:gd name="connsiteY9" fmla="*/ 98332 h 702368"/>
                    <a:gd name="connsiteX10" fmla="*/ 168770 w 702368"/>
                    <a:gd name="connsiteY10" fmla="*/ 100338 h 702368"/>
                    <a:gd name="connsiteX11" fmla="*/ 153719 w 702368"/>
                    <a:gd name="connsiteY11" fmla="*/ 110372 h 702368"/>
                    <a:gd name="connsiteX12" fmla="*/ 131646 w 702368"/>
                    <a:gd name="connsiteY12" fmla="*/ 133450 h 702368"/>
                    <a:gd name="connsiteX13" fmla="*/ 78466 w 702368"/>
                    <a:gd name="connsiteY13" fmla="*/ 188636 h 702368"/>
                    <a:gd name="connsiteX14" fmla="*/ 75456 w 702368"/>
                    <a:gd name="connsiteY14" fmla="*/ 195660 h 702368"/>
                    <a:gd name="connsiteX15" fmla="*/ 188838 w 702368"/>
                    <a:gd name="connsiteY15" fmla="*/ 205694 h 702368"/>
                    <a:gd name="connsiteX16" fmla="*/ 218939 w 702368"/>
                    <a:gd name="connsiteY16" fmla="*/ 176596 h 702368"/>
                    <a:gd name="connsiteX17" fmla="*/ 218939 w 702368"/>
                    <a:gd name="connsiteY17" fmla="*/ 176596 h 702368"/>
                    <a:gd name="connsiteX18" fmla="*/ 226967 w 702368"/>
                    <a:gd name="connsiteY18" fmla="*/ 173585 h 702368"/>
                    <a:gd name="connsiteX19" fmla="*/ 313258 w 702368"/>
                    <a:gd name="connsiteY19" fmla="*/ 182616 h 702368"/>
                    <a:gd name="connsiteX20" fmla="*/ 405569 w 702368"/>
                    <a:gd name="connsiteY20" fmla="*/ 242819 h 702368"/>
                    <a:gd name="connsiteX21" fmla="*/ 515941 w 702368"/>
                    <a:gd name="connsiteY21" fmla="*/ 317069 h 702368"/>
                    <a:gd name="connsiteX22" fmla="*/ 612266 w 702368"/>
                    <a:gd name="connsiteY22" fmla="*/ 386303 h 702368"/>
                    <a:gd name="connsiteX23" fmla="*/ 621296 w 702368"/>
                    <a:gd name="connsiteY23" fmla="*/ 398343 h 702368"/>
                    <a:gd name="connsiteX24" fmla="*/ 624306 w 702368"/>
                    <a:gd name="connsiteY24" fmla="*/ 410384 h 702368"/>
                    <a:gd name="connsiteX25" fmla="*/ 623303 w 702368"/>
                    <a:gd name="connsiteY25" fmla="*/ 416404 h 702368"/>
                    <a:gd name="connsiteX26" fmla="*/ 619290 w 702368"/>
                    <a:gd name="connsiteY26" fmla="*/ 425435 h 702368"/>
                    <a:gd name="connsiteX27" fmla="*/ 610259 w 702368"/>
                    <a:gd name="connsiteY27" fmla="*/ 432458 h 702368"/>
                    <a:gd name="connsiteX28" fmla="*/ 599222 w 702368"/>
                    <a:gd name="connsiteY28" fmla="*/ 434465 h 702368"/>
                    <a:gd name="connsiteX29" fmla="*/ 590192 w 702368"/>
                    <a:gd name="connsiteY29" fmla="*/ 432458 h 702368"/>
                    <a:gd name="connsiteX30" fmla="*/ 559086 w 702368"/>
                    <a:gd name="connsiteY30" fmla="*/ 415401 h 702368"/>
                    <a:gd name="connsiteX31" fmla="*/ 559086 w 702368"/>
                    <a:gd name="connsiteY31" fmla="*/ 415401 h 702368"/>
                    <a:gd name="connsiteX32" fmla="*/ 543033 w 702368"/>
                    <a:gd name="connsiteY32" fmla="*/ 406371 h 702368"/>
                    <a:gd name="connsiteX33" fmla="*/ 540023 w 702368"/>
                    <a:gd name="connsiteY33" fmla="*/ 405367 h 702368"/>
                    <a:gd name="connsiteX34" fmla="*/ 436674 w 702368"/>
                    <a:gd name="connsiteY34" fmla="*/ 349177 h 702368"/>
                    <a:gd name="connsiteX35" fmla="*/ 416606 w 702368"/>
                    <a:gd name="connsiteY35" fmla="*/ 355198 h 702368"/>
                    <a:gd name="connsiteX36" fmla="*/ 422626 w 702368"/>
                    <a:gd name="connsiteY36" fmla="*/ 376269 h 702368"/>
                    <a:gd name="connsiteX37" fmla="*/ 548049 w 702368"/>
                    <a:gd name="connsiteY37" fmla="*/ 444499 h 702368"/>
                    <a:gd name="connsiteX38" fmla="*/ 556076 w 702368"/>
                    <a:gd name="connsiteY38" fmla="*/ 452526 h 702368"/>
                    <a:gd name="connsiteX39" fmla="*/ 561094 w 702368"/>
                    <a:gd name="connsiteY39" fmla="*/ 468580 h 702368"/>
                    <a:gd name="connsiteX40" fmla="*/ 555073 w 702368"/>
                    <a:gd name="connsiteY40" fmla="*/ 484634 h 702368"/>
                    <a:gd name="connsiteX41" fmla="*/ 546043 w 702368"/>
                    <a:gd name="connsiteY41" fmla="*/ 491658 h 702368"/>
                    <a:gd name="connsiteX42" fmla="*/ 537013 w 702368"/>
                    <a:gd name="connsiteY42" fmla="*/ 493665 h 702368"/>
                    <a:gd name="connsiteX43" fmla="*/ 525975 w 702368"/>
                    <a:gd name="connsiteY43" fmla="*/ 491658 h 702368"/>
                    <a:gd name="connsiteX44" fmla="*/ 507914 w 702368"/>
                    <a:gd name="connsiteY44" fmla="*/ 481624 h 702368"/>
                    <a:gd name="connsiteX45" fmla="*/ 444701 w 702368"/>
                    <a:gd name="connsiteY45" fmla="*/ 447509 h 702368"/>
                    <a:gd name="connsiteX46" fmla="*/ 416606 w 702368"/>
                    <a:gd name="connsiteY46" fmla="*/ 432458 h 702368"/>
                    <a:gd name="connsiteX47" fmla="*/ 407576 w 702368"/>
                    <a:gd name="connsiteY47" fmla="*/ 427442 h 702368"/>
                    <a:gd name="connsiteX48" fmla="*/ 403562 w 702368"/>
                    <a:gd name="connsiteY48" fmla="*/ 425435 h 702368"/>
                    <a:gd name="connsiteX49" fmla="*/ 383494 w 702368"/>
                    <a:gd name="connsiteY49" fmla="*/ 431455 h 702368"/>
                    <a:gd name="connsiteX50" fmla="*/ 389515 w 702368"/>
                    <a:gd name="connsiteY50" fmla="*/ 452526 h 702368"/>
                    <a:gd name="connsiteX51" fmla="*/ 397542 w 702368"/>
                    <a:gd name="connsiteY51" fmla="*/ 456540 h 702368"/>
                    <a:gd name="connsiteX52" fmla="*/ 464769 w 702368"/>
                    <a:gd name="connsiteY52" fmla="*/ 493665 h 702368"/>
                    <a:gd name="connsiteX53" fmla="*/ 465772 w 702368"/>
                    <a:gd name="connsiteY53" fmla="*/ 494668 h 702368"/>
                    <a:gd name="connsiteX54" fmla="*/ 471793 w 702368"/>
                    <a:gd name="connsiteY54" fmla="*/ 498682 h 702368"/>
                    <a:gd name="connsiteX55" fmla="*/ 481826 w 702368"/>
                    <a:gd name="connsiteY55" fmla="*/ 510722 h 702368"/>
                    <a:gd name="connsiteX56" fmla="*/ 485840 w 702368"/>
                    <a:gd name="connsiteY56" fmla="*/ 525773 h 702368"/>
                    <a:gd name="connsiteX57" fmla="*/ 480823 w 702368"/>
                    <a:gd name="connsiteY57" fmla="*/ 541827 h 702368"/>
                    <a:gd name="connsiteX58" fmla="*/ 470789 w 702368"/>
                    <a:gd name="connsiteY58" fmla="*/ 549854 h 702368"/>
                    <a:gd name="connsiteX59" fmla="*/ 459752 w 702368"/>
                    <a:gd name="connsiteY59" fmla="*/ 550858 h 702368"/>
                    <a:gd name="connsiteX60" fmla="*/ 459752 w 702368"/>
                    <a:gd name="connsiteY60" fmla="*/ 550858 h 702368"/>
                    <a:gd name="connsiteX61" fmla="*/ 447711 w 702368"/>
                    <a:gd name="connsiteY61" fmla="*/ 548851 h 702368"/>
                    <a:gd name="connsiteX62" fmla="*/ 414600 w 702368"/>
                    <a:gd name="connsiteY62" fmla="*/ 531794 h 702368"/>
                    <a:gd name="connsiteX63" fmla="*/ 408579 w 702368"/>
                    <a:gd name="connsiteY63" fmla="*/ 527780 h 702368"/>
                    <a:gd name="connsiteX64" fmla="*/ 405569 w 702368"/>
                    <a:gd name="connsiteY64" fmla="*/ 526776 h 702368"/>
                    <a:gd name="connsiteX65" fmla="*/ 367441 w 702368"/>
                    <a:gd name="connsiteY65" fmla="*/ 507712 h 702368"/>
                    <a:gd name="connsiteX66" fmla="*/ 347372 w 702368"/>
                    <a:gd name="connsiteY66" fmla="*/ 514736 h 702368"/>
                    <a:gd name="connsiteX67" fmla="*/ 354396 w 702368"/>
                    <a:gd name="connsiteY67" fmla="*/ 534804 h 702368"/>
                    <a:gd name="connsiteX68" fmla="*/ 399549 w 702368"/>
                    <a:gd name="connsiteY68" fmla="*/ 557881 h 702368"/>
                    <a:gd name="connsiteX69" fmla="*/ 399549 w 702368"/>
                    <a:gd name="connsiteY69" fmla="*/ 557881 h 702368"/>
                    <a:gd name="connsiteX70" fmla="*/ 406572 w 702368"/>
                    <a:gd name="connsiteY70" fmla="*/ 567915 h 702368"/>
                    <a:gd name="connsiteX71" fmla="*/ 409582 w 702368"/>
                    <a:gd name="connsiteY71" fmla="*/ 579956 h 702368"/>
                    <a:gd name="connsiteX72" fmla="*/ 405569 w 702368"/>
                    <a:gd name="connsiteY72" fmla="*/ 593000 h 702368"/>
                    <a:gd name="connsiteX73" fmla="*/ 398545 w 702368"/>
                    <a:gd name="connsiteY73" fmla="*/ 598017 h 702368"/>
                    <a:gd name="connsiteX74" fmla="*/ 393529 w 702368"/>
                    <a:gd name="connsiteY74" fmla="*/ 599020 h 702368"/>
                    <a:gd name="connsiteX75" fmla="*/ 390518 w 702368"/>
                    <a:gd name="connsiteY75" fmla="*/ 599020 h 702368"/>
                    <a:gd name="connsiteX76" fmla="*/ 382491 w 702368"/>
                    <a:gd name="connsiteY76" fmla="*/ 597013 h 702368"/>
                    <a:gd name="connsiteX77" fmla="*/ 382491 w 702368"/>
                    <a:gd name="connsiteY77" fmla="*/ 597013 h 702368"/>
                    <a:gd name="connsiteX78" fmla="*/ 328309 w 702368"/>
                    <a:gd name="connsiteY78" fmla="*/ 571929 h 702368"/>
                    <a:gd name="connsiteX79" fmla="*/ 316268 w 702368"/>
                    <a:gd name="connsiteY79" fmla="*/ 599020 h 702368"/>
                    <a:gd name="connsiteX80" fmla="*/ 316268 w 702368"/>
                    <a:gd name="connsiteY80" fmla="*/ 599020 h 702368"/>
                    <a:gd name="connsiteX81" fmla="*/ 370451 w 702368"/>
                    <a:gd name="connsiteY81" fmla="*/ 624105 h 702368"/>
                    <a:gd name="connsiteX82" fmla="*/ 370451 w 702368"/>
                    <a:gd name="connsiteY82" fmla="*/ 624105 h 702368"/>
                    <a:gd name="connsiteX83" fmla="*/ 370451 w 702368"/>
                    <a:gd name="connsiteY83" fmla="*/ 624105 h 702368"/>
                    <a:gd name="connsiteX84" fmla="*/ 370451 w 702368"/>
                    <a:gd name="connsiteY84" fmla="*/ 624105 h 702368"/>
                    <a:gd name="connsiteX85" fmla="*/ 370451 w 702368"/>
                    <a:gd name="connsiteY85" fmla="*/ 624105 h 702368"/>
                    <a:gd name="connsiteX86" fmla="*/ 391522 w 702368"/>
                    <a:gd name="connsiteY86" fmla="*/ 629122 h 702368"/>
                    <a:gd name="connsiteX87" fmla="*/ 399549 w 702368"/>
                    <a:gd name="connsiteY87" fmla="*/ 628118 h 702368"/>
                    <a:gd name="connsiteX88" fmla="*/ 414600 w 702368"/>
                    <a:gd name="connsiteY88" fmla="*/ 623102 h 702368"/>
                    <a:gd name="connsiteX89" fmla="*/ 430653 w 702368"/>
                    <a:gd name="connsiteY89" fmla="*/ 609054 h 702368"/>
                    <a:gd name="connsiteX90" fmla="*/ 439684 w 702368"/>
                    <a:gd name="connsiteY90" fmla="*/ 578952 h 702368"/>
                    <a:gd name="connsiteX91" fmla="*/ 439684 w 702368"/>
                    <a:gd name="connsiteY91" fmla="*/ 575942 h 702368"/>
                    <a:gd name="connsiteX92" fmla="*/ 459752 w 702368"/>
                    <a:gd name="connsiteY92" fmla="*/ 579956 h 702368"/>
                    <a:gd name="connsiteX93" fmla="*/ 459752 w 702368"/>
                    <a:gd name="connsiteY93" fmla="*/ 579956 h 702368"/>
                    <a:gd name="connsiteX94" fmla="*/ 459752 w 702368"/>
                    <a:gd name="connsiteY94" fmla="*/ 579956 h 702368"/>
                    <a:gd name="connsiteX95" fmla="*/ 459752 w 702368"/>
                    <a:gd name="connsiteY95" fmla="*/ 579956 h 702368"/>
                    <a:gd name="connsiteX96" fmla="*/ 479819 w 702368"/>
                    <a:gd name="connsiteY96" fmla="*/ 576946 h 702368"/>
                    <a:gd name="connsiteX97" fmla="*/ 505907 w 702368"/>
                    <a:gd name="connsiteY97" fmla="*/ 557881 h 702368"/>
                    <a:gd name="connsiteX98" fmla="*/ 515941 w 702368"/>
                    <a:gd name="connsiteY98" fmla="*/ 524770 h 702368"/>
                    <a:gd name="connsiteX99" fmla="*/ 515941 w 702368"/>
                    <a:gd name="connsiteY99" fmla="*/ 520756 h 702368"/>
                    <a:gd name="connsiteX100" fmla="*/ 538015 w 702368"/>
                    <a:gd name="connsiteY100" fmla="*/ 525773 h 702368"/>
                    <a:gd name="connsiteX101" fmla="*/ 557080 w 702368"/>
                    <a:gd name="connsiteY101" fmla="*/ 522763 h 702368"/>
                    <a:gd name="connsiteX102" fmla="*/ 580157 w 702368"/>
                    <a:gd name="connsiteY102" fmla="*/ 504702 h 702368"/>
                    <a:gd name="connsiteX103" fmla="*/ 591195 w 702368"/>
                    <a:gd name="connsiteY103" fmla="*/ 470587 h 702368"/>
                    <a:gd name="connsiteX104" fmla="*/ 591195 w 702368"/>
                    <a:gd name="connsiteY104" fmla="*/ 466574 h 702368"/>
                    <a:gd name="connsiteX105" fmla="*/ 599222 w 702368"/>
                    <a:gd name="connsiteY105" fmla="*/ 467577 h 702368"/>
                    <a:gd name="connsiteX106" fmla="*/ 599222 w 702368"/>
                    <a:gd name="connsiteY106" fmla="*/ 467577 h 702368"/>
                    <a:gd name="connsiteX107" fmla="*/ 628320 w 702368"/>
                    <a:gd name="connsiteY107" fmla="*/ 459550 h 702368"/>
                    <a:gd name="connsiteX108" fmla="*/ 642367 w 702368"/>
                    <a:gd name="connsiteY108" fmla="*/ 446506 h 702368"/>
                    <a:gd name="connsiteX109" fmla="*/ 651398 w 702368"/>
                    <a:gd name="connsiteY109" fmla="*/ 425435 h 702368"/>
                    <a:gd name="connsiteX110" fmla="*/ 652401 w 702368"/>
                    <a:gd name="connsiteY110" fmla="*/ 412391 h 702368"/>
                    <a:gd name="connsiteX111" fmla="*/ 645377 w 702368"/>
                    <a:gd name="connsiteY111" fmla="*/ 385299 h 702368"/>
                    <a:gd name="connsiteX112" fmla="*/ 632334 w 702368"/>
                    <a:gd name="connsiteY112" fmla="*/ 366235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02368" h="702368">
                      <a:moveTo>
                        <a:pt x="632334" y="366235"/>
                      </a:moveTo>
                      <a:lnTo>
                        <a:pt x="630327" y="364228"/>
                      </a:lnTo>
                      <a:lnTo>
                        <a:pt x="616279" y="354195"/>
                      </a:lnTo>
                      <a:cubicBezTo>
                        <a:pt x="624306" y="351184"/>
                        <a:pt x="631330" y="349177"/>
                        <a:pt x="632334" y="348174"/>
                      </a:cubicBezTo>
                      <a:cubicBezTo>
                        <a:pt x="661432" y="334127"/>
                        <a:pt x="685513" y="322086"/>
                        <a:pt x="685513" y="322086"/>
                      </a:cubicBezTo>
                      <a:cubicBezTo>
                        <a:pt x="686517" y="191646"/>
                        <a:pt x="601229" y="114386"/>
                        <a:pt x="601229" y="114386"/>
                      </a:cubicBezTo>
                      <a:cubicBezTo>
                        <a:pt x="601229" y="114386"/>
                        <a:pt x="569121" y="137464"/>
                        <a:pt x="538015" y="138467"/>
                      </a:cubicBezTo>
                      <a:cubicBezTo>
                        <a:pt x="511928" y="139470"/>
                        <a:pt x="352390" y="75254"/>
                        <a:pt x="351386" y="75254"/>
                      </a:cubicBezTo>
                      <a:cubicBezTo>
                        <a:pt x="351386" y="75254"/>
                        <a:pt x="323291" y="78264"/>
                        <a:pt x="319278" y="78264"/>
                      </a:cubicBezTo>
                      <a:cubicBezTo>
                        <a:pt x="314261" y="78264"/>
                        <a:pt x="203889" y="95322"/>
                        <a:pt x="181815" y="98332"/>
                      </a:cubicBezTo>
                      <a:cubicBezTo>
                        <a:pt x="175794" y="99335"/>
                        <a:pt x="170777" y="100338"/>
                        <a:pt x="168770" y="100338"/>
                      </a:cubicBezTo>
                      <a:cubicBezTo>
                        <a:pt x="165760" y="100338"/>
                        <a:pt x="160744" y="104352"/>
                        <a:pt x="153719" y="110372"/>
                      </a:cubicBezTo>
                      <a:cubicBezTo>
                        <a:pt x="147699" y="116392"/>
                        <a:pt x="139672" y="124420"/>
                        <a:pt x="131646" y="133450"/>
                      </a:cubicBezTo>
                      <a:cubicBezTo>
                        <a:pt x="115591" y="151511"/>
                        <a:pt x="97530" y="173585"/>
                        <a:pt x="78466" y="188636"/>
                      </a:cubicBezTo>
                      <a:cubicBezTo>
                        <a:pt x="77463" y="189639"/>
                        <a:pt x="74453" y="192650"/>
                        <a:pt x="75456" y="195660"/>
                      </a:cubicBezTo>
                      <a:cubicBezTo>
                        <a:pt x="80473" y="216731"/>
                        <a:pt x="130642" y="255863"/>
                        <a:pt x="188838" y="205694"/>
                      </a:cubicBezTo>
                      <a:cubicBezTo>
                        <a:pt x="205896" y="190643"/>
                        <a:pt x="216933" y="178603"/>
                        <a:pt x="218939" y="176596"/>
                      </a:cubicBezTo>
                      <a:lnTo>
                        <a:pt x="218939" y="176596"/>
                      </a:lnTo>
                      <a:cubicBezTo>
                        <a:pt x="220947" y="174589"/>
                        <a:pt x="223957" y="173585"/>
                        <a:pt x="226967" y="173585"/>
                      </a:cubicBezTo>
                      <a:lnTo>
                        <a:pt x="313258" y="182616"/>
                      </a:lnTo>
                      <a:lnTo>
                        <a:pt x="405569" y="242819"/>
                      </a:lnTo>
                      <a:lnTo>
                        <a:pt x="515941" y="317069"/>
                      </a:lnTo>
                      <a:lnTo>
                        <a:pt x="612266" y="386303"/>
                      </a:lnTo>
                      <a:cubicBezTo>
                        <a:pt x="616279" y="390316"/>
                        <a:pt x="619290" y="394330"/>
                        <a:pt x="621296" y="398343"/>
                      </a:cubicBezTo>
                      <a:cubicBezTo>
                        <a:pt x="623303" y="402357"/>
                        <a:pt x="624306" y="405367"/>
                        <a:pt x="624306" y="410384"/>
                      </a:cubicBezTo>
                      <a:cubicBezTo>
                        <a:pt x="624306" y="412391"/>
                        <a:pt x="624306" y="414398"/>
                        <a:pt x="623303" y="416404"/>
                      </a:cubicBezTo>
                      <a:cubicBezTo>
                        <a:pt x="622300" y="420418"/>
                        <a:pt x="621296" y="423428"/>
                        <a:pt x="619290" y="425435"/>
                      </a:cubicBezTo>
                      <a:cubicBezTo>
                        <a:pt x="617283" y="428445"/>
                        <a:pt x="614273" y="430452"/>
                        <a:pt x="610259" y="432458"/>
                      </a:cubicBezTo>
                      <a:cubicBezTo>
                        <a:pt x="606246" y="433462"/>
                        <a:pt x="602232" y="434465"/>
                        <a:pt x="599222" y="434465"/>
                      </a:cubicBezTo>
                      <a:cubicBezTo>
                        <a:pt x="596212" y="434465"/>
                        <a:pt x="593202" y="433462"/>
                        <a:pt x="590192" y="432458"/>
                      </a:cubicBezTo>
                      <a:lnTo>
                        <a:pt x="559086" y="415401"/>
                      </a:lnTo>
                      <a:lnTo>
                        <a:pt x="559086" y="415401"/>
                      </a:lnTo>
                      <a:lnTo>
                        <a:pt x="543033" y="406371"/>
                      </a:lnTo>
                      <a:cubicBezTo>
                        <a:pt x="542029" y="405367"/>
                        <a:pt x="541025" y="405367"/>
                        <a:pt x="540023" y="405367"/>
                      </a:cubicBezTo>
                      <a:lnTo>
                        <a:pt x="436674" y="349177"/>
                      </a:lnTo>
                      <a:cubicBezTo>
                        <a:pt x="429650" y="345164"/>
                        <a:pt x="420620" y="348174"/>
                        <a:pt x="416606" y="355198"/>
                      </a:cubicBezTo>
                      <a:cubicBezTo>
                        <a:pt x="412592" y="363225"/>
                        <a:pt x="415603" y="372256"/>
                        <a:pt x="422626" y="376269"/>
                      </a:cubicBezTo>
                      <a:lnTo>
                        <a:pt x="548049" y="444499"/>
                      </a:lnTo>
                      <a:cubicBezTo>
                        <a:pt x="550056" y="446506"/>
                        <a:pt x="553066" y="449516"/>
                        <a:pt x="556076" y="452526"/>
                      </a:cubicBezTo>
                      <a:cubicBezTo>
                        <a:pt x="559086" y="457543"/>
                        <a:pt x="561094" y="462560"/>
                        <a:pt x="561094" y="468580"/>
                      </a:cubicBezTo>
                      <a:cubicBezTo>
                        <a:pt x="561094" y="473597"/>
                        <a:pt x="560090" y="478614"/>
                        <a:pt x="555073" y="484634"/>
                      </a:cubicBezTo>
                      <a:cubicBezTo>
                        <a:pt x="553066" y="487644"/>
                        <a:pt x="549053" y="489651"/>
                        <a:pt x="546043" y="491658"/>
                      </a:cubicBezTo>
                      <a:cubicBezTo>
                        <a:pt x="542029" y="492661"/>
                        <a:pt x="539019" y="493665"/>
                        <a:pt x="537013" y="493665"/>
                      </a:cubicBezTo>
                      <a:cubicBezTo>
                        <a:pt x="534002" y="493665"/>
                        <a:pt x="529988" y="492661"/>
                        <a:pt x="525975" y="491658"/>
                      </a:cubicBezTo>
                      <a:cubicBezTo>
                        <a:pt x="523968" y="490655"/>
                        <a:pt x="517948" y="486641"/>
                        <a:pt x="507914" y="481624"/>
                      </a:cubicBezTo>
                      <a:cubicBezTo>
                        <a:pt x="490856" y="472594"/>
                        <a:pt x="465772" y="458546"/>
                        <a:pt x="444701" y="447509"/>
                      </a:cubicBezTo>
                      <a:cubicBezTo>
                        <a:pt x="433663" y="441489"/>
                        <a:pt x="423630" y="436472"/>
                        <a:pt x="416606" y="432458"/>
                      </a:cubicBezTo>
                      <a:cubicBezTo>
                        <a:pt x="412592" y="430452"/>
                        <a:pt x="409582" y="428445"/>
                        <a:pt x="407576" y="427442"/>
                      </a:cubicBezTo>
                      <a:cubicBezTo>
                        <a:pt x="405569" y="426438"/>
                        <a:pt x="403562" y="425435"/>
                        <a:pt x="403562" y="425435"/>
                      </a:cubicBezTo>
                      <a:cubicBezTo>
                        <a:pt x="396539" y="421421"/>
                        <a:pt x="387508" y="424431"/>
                        <a:pt x="383494" y="431455"/>
                      </a:cubicBezTo>
                      <a:cubicBezTo>
                        <a:pt x="379481" y="438479"/>
                        <a:pt x="382491" y="448513"/>
                        <a:pt x="389515" y="452526"/>
                      </a:cubicBezTo>
                      <a:cubicBezTo>
                        <a:pt x="390518" y="453529"/>
                        <a:pt x="393529" y="454533"/>
                        <a:pt x="397542" y="456540"/>
                      </a:cubicBezTo>
                      <a:cubicBezTo>
                        <a:pt x="410586" y="463563"/>
                        <a:pt x="439684" y="479618"/>
                        <a:pt x="464769" y="493665"/>
                      </a:cubicBezTo>
                      <a:cubicBezTo>
                        <a:pt x="464769" y="493665"/>
                        <a:pt x="465772" y="493665"/>
                        <a:pt x="465772" y="494668"/>
                      </a:cubicBezTo>
                      <a:cubicBezTo>
                        <a:pt x="466775" y="495672"/>
                        <a:pt x="468782" y="496675"/>
                        <a:pt x="471793" y="498682"/>
                      </a:cubicBezTo>
                      <a:cubicBezTo>
                        <a:pt x="475806" y="501692"/>
                        <a:pt x="479819" y="505705"/>
                        <a:pt x="481826" y="510722"/>
                      </a:cubicBezTo>
                      <a:cubicBezTo>
                        <a:pt x="484836" y="515739"/>
                        <a:pt x="485840" y="520756"/>
                        <a:pt x="485840" y="525773"/>
                      </a:cubicBezTo>
                      <a:cubicBezTo>
                        <a:pt x="485840" y="529787"/>
                        <a:pt x="484836" y="534804"/>
                        <a:pt x="480823" y="541827"/>
                      </a:cubicBezTo>
                      <a:cubicBezTo>
                        <a:pt x="477813" y="545841"/>
                        <a:pt x="474803" y="547848"/>
                        <a:pt x="470789" y="549854"/>
                      </a:cubicBezTo>
                      <a:cubicBezTo>
                        <a:pt x="466775" y="550858"/>
                        <a:pt x="462762" y="550858"/>
                        <a:pt x="459752" y="550858"/>
                      </a:cubicBezTo>
                      <a:lnTo>
                        <a:pt x="459752" y="550858"/>
                      </a:lnTo>
                      <a:cubicBezTo>
                        <a:pt x="455738" y="550858"/>
                        <a:pt x="451724" y="549854"/>
                        <a:pt x="447711" y="548851"/>
                      </a:cubicBezTo>
                      <a:lnTo>
                        <a:pt x="414600" y="531794"/>
                      </a:lnTo>
                      <a:cubicBezTo>
                        <a:pt x="412592" y="530790"/>
                        <a:pt x="410586" y="528783"/>
                        <a:pt x="408579" y="527780"/>
                      </a:cubicBezTo>
                      <a:cubicBezTo>
                        <a:pt x="407576" y="527780"/>
                        <a:pt x="406572" y="526776"/>
                        <a:pt x="405569" y="526776"/>
                      </a:cubicBezTo>
                      <a:lnTo>
                        <a:pt x="367441" y="507712"/>
                      </a:lnTo>
                      <a:cubicBezTo>
                        <a:pt x="360417" y="503699"/>
                        <a:pt x="351386" y="506709"/>
                        <a:pt x="347372" y="514736"/>
                      </a:cubicBezTo>
                      <a:cubicBezTo>
                        <a:pt x="343360" y="522763"/>
                        <a:pt x="346370" y="531794"/>
                        <a:pt x="354396" y="534804"/>
                      </a:cubicBezTo>
                      <a:lnTo>
                        <a:pt x="399549" y="557881"/>
                      </a:lnTo>
                      <a:cubicBezTo>
                        <a:pt x="399549" y="557881"/>
                        <a:pt x="399549" y="557881"/>
                        <a:pt x="399549" y="557881"/>
                      </a:cubicBezTo>
                      <a:cubicBezTo>
                        <a:pt x="402559" y="559888"/>
                        <a:pt x="404565" y="563902"/>
                        <a:pt x="406572" y="567915"/>
                      </a:cubicBezTo>
                      <a:cubicBezTo>
                        <a:pt x="408579" y="571929"/>
                        <a:pt x="409582" y="575942"/>
                        <a:pt x="409582" y="579956"/>
                      </a:cubicBezTo>
                      <a:cubicBezTo>
                        <a:pt x="409582" y="583969"/>
                        <a:pt x="408579" y="587983"/>
                        <a:pt x="405569" y="593000"/>
                      </a:cubicBezTo>
                      <a:cubicBezTo>
                        <a:pt x="404565" y="595007"/>
                        <a:pt x="401555" y="597013"/>
                        <a:pt x="398545" y="598017"/>
                      </a:cubicBezTo>
                      <a:cubicBezTo>
                        <a:pt x="396539" y="599020"/>
                        <a:pt x="394532" y="599020"/>
                        <a:pt x="393529" y="599020"/>
                      </a:cubicBezTo>
                      <a:cubicBezTo>
                        <a:pt x="392525" y="599020"/>
                        <a:pt x="390518" y="599020"/>
                        <a:pt x="390518" y="599020"/>
                      </a:cubicBezTo>
                      <a:cubicBezTo>
                        <a:pt x="387508" y="599020"/>
                        <a:pt x="385501" y="598017"/>
                        <a:pt x="382491" y="597013"/>
                      </a:cubicBezTo>
                      <a:lnTo>
                        <a:pt x="382491" y="597013"/>
                      </a:lnTo>
                      <a:lnTo>
                        <a:pt x="328309" y="571929"/>
                      </a:lnTo>
                      <a:cubicBezTo>
                        <a:pt x="327305" y="571929"/>
                        <a:pt x="321285" y="586980"/>
                        <a:pt x="316268" y="599020"/>
                      </a:cubicBezTo>
                      <a:cubicBezTo>
                        <a:pt x="316268" y="599020"/>
                        <a:pt x="316268" y="599020"/>
                        <a:pt x="316268" y="599020"/>
                      </a:cubicBezTo>
                      <a:lnTo>
                        <a:pt x="370451" y="624105"/>
                      </a:lnTo>
                      <a:lnTo>
                        <a:pt x="370451" y="624105"/>
                      </a:lnTo>
                      <a:lnTo>
                        <a:pt x="370451" y="624105"/>
                      </a:lnTo>
                      <a:lnTo>
                        <a:pt x="370451" y="624105"/>
                      </a:lnTo>
                      <a:lnTo>
                        <a:pt x="370451" y="624105"/>
                      </a:lnTo>
                      <a:cubicBezTo>
                        <a:pt x="377474" y="627115"/>
                        <a:pt x="384498" y="629122"/>
                        <a:pt x="391522" y="629122"/>
                      </a:cubicBezTo>
                      <a:cubicBezTo>
                        <a:pt x="394532" y="629122"/>
                        <a:pt x="396539" y="629122"/>
                        <a:pt x="399549" y="628118"/>
                      </a:cubicBezTo>
                      <a:cubicBezTo>
                        <a:pt x="404565" y="627115"/>
                        <a:pt x="409582" y="626112"/>
                        <a:pt x="414600" y="623102"/>
                      </a:cubicBezTo>
                      <a:cubicBezTo>
                        <a:pt x="419616" y="620091"/>
                        <a:pt x="425637" y="616077"/>
                        <a:pt x="430653" y="609054"/>
                      </a:cubicBezTo>
                      <a:cubicBezTo>
                        <a:pt x="436674" y="600023"/>
                        <a:pt x="439684" y="588986"/>
                        <a:pt x="439684" y="578952"/>
                      </a:cubicBezTo>
                      <a:cubicBezTo>
                        <a:pt x="439684" y="577949"/>
                        <a:pt x="439684" y="576946"/>
                        <a:pt x="439684" y="575942"/>
                      </a:cubicBezTo>
                      <a:cubicBezTo>
                        <a:pt x="445704" y="577949"/>
                        <a:pt x="452728" y="579956"/>
                        <a:pt x="459752" y="579956"/>
                      </a:cubicBezTo>
                      <a:lnTo>
                        <a:pt x="459752" y="579956"/>
                      </a:lnTo>
                      <a:lnTo>
                        <a:pt x="459752" y="579956"/>
                      </a:lnTo>
                      <a:lnTo>
                        <a:pt x="459752" y="579956"/>
                      </a:lnTo>
                      <a:cubicBezTo>
                        <a:pt x="463765" y="579956"/>
                        <a:pt x="470789" y="579956"/>
                        <a:pt x="479819" y="576946"/>
                      </a:cubicBezTo>
                      <a:cubicBezTo>
                        <a:pt x="487846" y="573936"/>
                        <a:pt x="498884" y="568919"/>
                        <a:pt x="505907" y="557881"/>
                      </a:cubicBezTo>
                      <a:cubicBezTo>
                        <a:pt x="512931" y="546844"/>
                        <a:pt x="515941" y="535807"/>
                        <a:pt x="515941" y="524770"/>
                      </a:cubicBezTo>
                      <a:cubicBezTo>
                        <a:pt x="515941" y="522763"/>
                        <a:pt x="515941" y="521760"/>
                        <a:pt x="515941" y="520756"/>
                      </a:cubicBezTo>
                      <a:cubicBezTo>
                        <a:pt x="522965" y="523766"/>
                        <a:pt x="530992" y="525773"/>
                        <a:pt x="538015" y="525773"/>
                      </a:cubicBezTo>
                      <a:cubicBezTo>
                        <a:pt x="542029" y="525773"/>
                        <a:pt x="549053" y="524770"/>
                        <a:pt x="557080" y="522763"/>
                      </a:cubicBezTo>
                      <a:cubicBezTo>
                        <a:pt x="565107" y="519753"/>
                        <a:pt x="573134" y="514736"/>
                        <a:pt x="580157" y="504702"/>
                      </a:cubicBezTo>
                      <a:cubicBezTo>
                        <a:pt x="588185" y="493665"/>
                        <a:pt x="591195" y="481624"/>
                        <a:pt x="591195" y="470587"/>
                      </a:cubicBezTo>
                      <a:cubicBezTo>
                        <a:pt x="591195" y="469584"/>
                        <a:pt x="591195" y="467577"/>
                        <a:pt x="591195" y="466574"/>
                      </a:cubicBezTo>
                      <a:cubicBezTo>
                        <a:pt x="594205" y="466574"/>
                        <a:pt x="596212" y="467577"/>
                        <a:pt x="599222" y="467577"/>
                      </a:cubicBezTo>
                      <a:lnTo>
                        <a:pt x="599222" y="467577"/>
                      </a:lnTo>
                      <a:cubicBezTo>
                        <a:pt x="608253" y="467577"/>
                        <a:pt x="618286" y="465570"/>
                        <a:pt x="628320" y="459550"/>
                      </a:cubicBezTo>
                      <a:cubicBezTo>
                        <a:pt x="633337" y="456540"/>
                        <a:pt x="638354" y="451523"/>
                        <a:pt x="642367" y="446506"/>
                      </a:cubicBezTo>
                      <a:cubicBezTo>
                        <a:pt x="646381" y="440485"/>
                        <a:pt x="649391" y="433462"/>
                        <a:pt x="651398" y="425435"/>
                      </a:cubicBezTo>
                      <a:cubicBezTo>
                        <a:pt x="652401" y="421421"/>
                        <a:pt x="652401" y="417408"/>
                        <a:pt x="652401" y="412391"/>
                      </a:cubicBezTo>
                      <a:cubicBezTo>
                        <a:pt x="652401" y="402357"/>
                        <a:pt x="649391" y="393327"/>
                        <a:pt x="645377" y="385299"/>
                      </a:cubicBezTo>
                      <a:cubicBezTo>
                        <a:pt x="642367" y="378276"/>
                        <a:pt x="637351" y="372256"/>
                        <a:pt x="632334" y="366235"/>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43" name="Freeform: Shape 395">
                  <a:extLst>
                    <a:ext uri="{FF2B5EF4-FFF2-40B4-BE49-F238E27FC236}">
                      <a16:creationId xmlns:a16="http://schemas.microsoft.com/office/drawing/2014/main" id="{A742F4A2-8F58-5544-6C56-9A25A28E28C7}"/>
                    </a:ext>
                  </a:extLst>
                </p:cNvPr>
                <p:cNvSpPr/>
                <p:nvPr/>
              </p:nvSpPr>
              <p:spPr>
                <a:xfrm>
                  <a:off x="6724962" y="3128787"/>
                  <a:ext cx="74286" cy="68115"/>
                </a:xfrm>
                <a:custGeom>
                  <a:avLst/>
                  <a:gdLst>
                    <a:gd name="connsiteX0" fmla="*/ 169117 w 200676"/>
                    <a:gd name="connsiteY0" fmla="*/ 126534 h 200676"/>
                    <a:gd name="connsiteX1" fmla="*/ 169117 w 200676"/>
                    <a:gd name="connsiteY1" fmla="*/ 126534 h 200676"/>
                    <a:gd name="connsiteX2" fmla="*/ 173130 w 200676"/>
                    <a:gd name="connsiteY2" fmla="*/ 109477 h 200676"/>
                    <a:gd name="connsiteX3" fmla="*/ 169117 w 200676"/>
                    <a:gd name="connsiteY3" fmla="*/ 90413 h 200676"/>
                    <a:gd name="connsiteX4" fmla="*/ 157076 w 200676"/>
                    <a:gd name="connsiteY4" fmla="*/ 78372 h 200676"/>
                    <a:gd name="connsiteX5" fmla="*/ 147042 w 200676"/>
                    <a:gd name="connsiteY5" fmla="*/ 75362 h 200676"/>
                    <a:gd name="connsiteX6" fmla="*/ 116941 w 200676"/>
                    <a:gd name="connsiteY6" fmla="*/ 91416 h 200676"/>
                    <a:gd name="connsiteX7" fmla="*/ 77809 w 200676"/>
                    <a:gd name="connsiteY7" fmla="*/ 177707 h 200676"/>
                    <a:gd name="connsiteX8" fmla="*/ 78812 w 200676"/>
                    <a:gd name="connsiteY8" fmla="*/ 203795 h 200676"/>
                    <a:gd name="connsiteX9" fmla="*/ 90852 w 200676"/>
                    <a:gd name="connsiteY9" fmla="*/ 215836 h 200676"/>
                    <a:gd name="connsiteX10" fmla="*/ 100887 w 200676"/>
                    <a:gd name="connsiteY10" fmla="*/ 218846 h 200676"/>
                    <a:gd name="connsiteX11" fmla="*/ 130988 w 200676"/>
                    <a:gd name="connsiteY11" fmla="*/ 202792 h 200676"/>
                    <a:gd name="connsiteX12" fmla="*/ 144032 w 200676"/>
                    <a:gd name="connsiteY12" fmla="*/ 177707 h 200676"/>
                    <a:gd name="connsiteX13" fmla="*/ 169117 w 200676"/>
                    <a:gd name="connsiteY13" fmla="*/ 12653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676" h="200676">
                      <a:moveTo>
                        <a:pt x="169117" y="126534"/>
                      </a:moveTo>
                      <a:lnTo>
                        <a:pt x="169117" y="126534"/>
                      </a:lnTo>
                      <a:cubicBezTo>
                        <a:pt x="172127" y="120514"/>
                        <a:pt x="173130" y="114494"/>
                        <a:pt x="173130" y="109477"/>
                      </a:cubicBezTo>
                      <a:cubicBezTo>
                        <a:pt x="173130" y="102453"/>
                        <a:pt x="172127" y="96433"/>
                        <a:pt x="169117" y="90413"/>
                      </a:cubicBezTo>
                      <a:cubicBezTo>
                        <a:pt x="166106" y="85396"/>
                        <a:pt x="162093" y="81382"/>
                        <a:pt x="157076" y="78372"/>
                      </a:cubicBezTo>
                      <a:cubicBezTo>
                        <a:pt x="154066" y="76365"/>
                        <a:pt x="150053" y="76365"/>
                        <a:pt x="147042" y="75362"/>
                      </a:cubicBezTo>
                      <a:cubicBezTo>
                        <a:pt x="137009" y="74359"/>
                        <a:pt x="124968" y="80379"/>
                        <a:pt x="116941" y="91416"/>
                      </a:cubicBezTo>
                      <a:cubicBezTo>
                        <a:pt x="115937" y="96433"/>
                        <a:pt x="78812" y="174697"/>
                        <a:pt x="77809" y="177707"/>
                      </a:cubicBezTo>
                      <a:cubicBezTo>
                        <a:pt x="73795" y="187741"/>
                        <a:pt x="74799" y="194764"/>
                        <a:pt x="78812" y="203795"/>
                      </a:cubicBezTo>
                      <a:cubicBezTo>
                        <a:pt x="81822" y="208812"/>
                        <a:pt x="85836" y="212825"/>
                        <a:pt x="90852" y="215836"/>
                      </a:cubicBezTo>
                      <a:cubicBezTo>
                        <a:pt x="93863" y="217843"/>
                        <a:pt x="97876" y="217843"/>
                        <a:pt x="100887" y="218846"/>
                      </a:cubicBezTo>
                      <a:cubicBezTo>
                        <a:pt x="110921" y="219849"/>
                        <a:pt x="122961" y="213829"/>
                        <a:pt x="130988" y="202792"/>
                      </a:cubicBezTo>
                      <a:lnTo>
                        <a:pt x="144032" y="177707"/>
                      </a:lnTo>
                      <a:lnTo>
                        <a:pt x="169117" y="126534"/>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44" name="Freeform: Shape 396">
                <a:extLst>
                  <a:ext uri="{FF2B5EF4-FFF2-40B4-BE49-F238E27FC236}">
                    <a16:creationId xmlns:a16="http://schemas.microsoft.com/office/drawing/2014/main" id="{3E41EA7F-D44D-E55D-1689-144A56E49F50}"/>
                  </a:ext>
                </a:extLst>
              </p:cNvPr>
              <p:cNvSpPr/>
              <p:nvPr/>
            </p:nvSpPr>
            <p:spPr>
              <a:xfrm>
                <a:off x="6681707" y="3111795"/>
                <a:ext cx="74286" cy="68115"/>
              </a:xfrm>
              <a:custGeom>
                <a:avLst/>
                <a:gdLst>
                  <a:gd name="connsiteX0" fmla="*/ 141477 w 200676"/>
                  <a:gd name="connsiteY0" fmla="*/ 110372 h 200676"/>
                  <a:gd name="connsiteX1" fmla="*/ 135457 w 200676"/>
                  <a:gd name="connsiteY1" fmla="*/ 88298 h 200676"/>
                  <a:gd name="connsiteX2" fmla="*/ 119403 w 200676"/>
                  <a:gd name="connsiteY2" fmla="*/ 76257 h 200676"/>
                  <a:gd name="connsiteX3" fmla="*/ 119403 w 200676"/>
                  <a:gd name="connsiteY3" fmla="*/ 76257 h 200676"/>
                  <a:gd name="connsiteX4" fmla="*/ 114386 w 200676"/>
                  <a:gd name="connsiteY4" fmla="*/ 75254 h 200676"/>
                  <a:gd name="connsiteX5" fmla="*/ 94318 w 200676"/>
                  <a:gd name="connsiteY5" fmla="*/ 82277 h 200676"/>
                  <a:gd name="connsiteX6" fmla="*/ 81275 w 200676"/>
                  <a:gd name="connsiteY6" fmla="*/ 104352 h 200676"/>
                  <a:gd name="connsiteX7" fmla="*/ 81275 w 200676"/>
                  <a:gd name="connsiteY7" fmla="*/ 104352 h 200676"/>
                  <a:gd name="connsiteX8" fmla="*/ 76257 w 200676"/>
                  <a:gd name="connsiteY8" fmla="*/ 127430 h 200676"/>
                  <a:gd name="connsiteX9" fmla="*/ 75254 w 200676"/>
                  <a:gd name="connsiteY9" fmla="*/ 136460 h 200676"/>
                  <a:gd name="connsiteX10" fmla="*/ 81275 w 200676"/>
                  <a:gd name="connsiteY10" fmla="*/ 158535 h 200676"/>
                  <a:gd name="connsiteX11" fmla="*/ 97328 w 200676"/>
                  <a:gd name="connsiteY11" fmla="*/ 170575 h 200676"/>
                  <a:gd name="connsiteX12" fmla="*/ 102346 w 200676"/>
                  <a:gd name="connsiteY12" fmla="*/ 171579 h 200676"/>
                  <a:gd name="connsiteX13" fmla="*/ 126427 w 200676"/>
                  <a:gd name="connsiteY13" fmla="*/ 159538 h 200676"/>
                  <a:gd name="connsiteX14" fmla="*/ 140474 w 200676"/>
                  <a:gd name="connsiteY14" fmla="*/ 119403 h 200676"/>
                  <a:gd name="connsiteX15" fmla="*/ 141477 w 200676"/>
                  <a:gd name="connsiteY15" fmla="*/ 110372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76" h="200676">
                    <a:moveTo>
                      <a:pt x="141477" y="110372"/>
                    </a:moveTo>
                    <a:cubicBezTo>
                      <a:pt x="141477" y="102345"/>
                      <a:pt x="139470" y="94318"/>
                      <a:pt x="135457" y="88298"/>
                    </a:cubicBezTo>
                    <a:cubicBezTo>
                      <a:pt x="131444" y="82277"/>
                      <a:pt x="126427" y="78264"/>
                      <a:pt x="119403" y="76257"/>
                    </a:cubicBezTo>
                    <a:lnTo>
                      <a:pt x="119403" y="76257"/>
                    </a:lnTo>
                    <a:cubicBezTo>
                      <a:pt x="117396" y="76257"/>
                      <a:pt x="116393" y="75254"/>
                      <a:pt x="114386" y="75254"/>
                    </a:cubicBezTo>
                    <a:cubicBezTo>
                      <a:pt x="107362" y="75254"/>
                      <a:pt x="100338" y="77261"/>
                      <a:pt x="94318" y="82277"/>
                    </a:cubicBezTo>
                    <a:cubicBezTo>
                      <a:pt x="88298" y="87294"/>
                      <a:pt x="83281" y="95322"/>
                      <a:pt x="81275" y="104352"/>
                    </a:cubicBezTo>
                    <a:lnTo>
                      <a:pt x="81275" y="104352"/>
                    </a:lnTo>
                    <a:lnTo>
                      <a:pt x="76257" y="127430"/>
                    </a:lnTo>
                    <a:cubicBezTo>
                      <a:pt x="75254" y="130440"/>
                      <a:pt x="75254" y="133450"/>
                      <a:pt x="75254" y="136460"/>
                    </a:cubicBezTo>
                    <a:cubicBezTo>
                      <a:pt x="75254" y="145491"/>
                      <a:pt x="77261" y="152514"/>
                      <a:pt x="81275" y="158535"/>
                    </a:cubicBezTo>
                    <a:cubicBezTo>
                      <a:pt x="85288" y="164555"/>
                      <a:pt x="90305" y="168568"/>
                      <a:pt x="97328" y="170575"/>
                    </a:cubicBezTo>
                    <a:cubicBezTo>
                      <a:pt x="99336" y="170575"/>
                      <a:pt x="100338" y="171579"/>
                      <a:pt x="102346" y="171579"/>
                    </a:cubicBezTo>
                    <a:cubicBezTo>
                      <a:pt x="109369" y="171579"/>
                      <a:pt x="121410" y="168568"/>
                      <a:pt x="126427" y="159538"/>
                    </a:cubicBezTo>
                    <a:lnTo>
                      <a:pt x="140474" y="119403"/>
                    </a:lnTo>
                    <a:cubicBezTo>
                      <a:pt x="140474" y="116392"/>
                      <a:pt x="140474" y="113382"/>
                      <a:pt x="141477" y="110372"/>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45" name="Freeform: Shape 397">
              <a:extLst>
                <a:ext uri="{FF2B5EF4-FFF2-40B4-BE49-F238E27FC236}">
                  <a16:creationId xmlns:a16="http://schemas.microsoft.com/office/drawing/2014/main" id="{AEF155EF-6FE4-D785-408C-6378B4AF3AD7}"/>
                </a:ext>
              </a:extLst>
            </p:cNvPr>
            <p:cNvSpPr/>
            <p:nvPr/>
          </p:nvSpPr>
          <p:spPr>
            <a:xfrm>
              <a:off x="6702507" y="3119603"/>
              <a:ext cx="74286" cy="68115"/>
            </a:xfrm>
            <a:custGeom>
              <a:avLst/>
              <a:gdLst>
                <a:gd name="connsiteX0" fmla="*/ 162548 w 200676"/>
                <a:gd name="connsiteY0" fmla="*/ 108441 h 200676"/>
                <a:gd name="connsiteX1" fmla="*/ 158534 w 200676"/>
                <a:gd name="connsiteY1" fmla="*/ 89377 h 200676"/>
                <a:gd name="connsiteX2" fmla="*/ 146494 w 200676"/>
                <a:gd name="connsiteY2" fmla="*/ 77336 h 200676"/>
                <a:gd name="connsiteX3" fmla="*/ 146494 w 200676"/>
                <a:gd name="connsiteY3" fmla="*/ 77336 h 200676"/>
                <a:gd name="connsiteX4" fmla="*/ 137463 w 200676"/>
                <a:gd name="connsiteY4" fmla="*/ 75329 h 200676"/>
                <a:gd name="connsiteX5" fmla="*/ 103348 w 200676"/>
                <a:gd name="connsiteY5" fmla="*/ 99411 h 200676"/>
                <a:gd name="connsiteX6" fmla="*/ 103348 w 200676"/>
                <a:gd name="connsiteY6" fmla="*/ 99411 h 200676"/>
                <a:gd name="connsiteX7" fmla="*/ 79267 w 200676"/>
                <a:gd name="connsiteY7" fmla="*/ 152590 h 200676"/>
                <a:gd name="connsiteX8" fmla="*/ 75254 w 200676"/>
                <a:gd name="connsiteY8" fmla="*/ 168644 h 200676"/>
                <a:gd name="connsiteX9" fmla="*/ 79267 w 200676"/>
                <a:gd name="connsiteY9" fmla="*/ 187708 h 200676"/>
                <a:gd name="connsiteX10" fmla="*/ 91308 w 200676"/>
                <a:gd name="connsiteY10" fmla="*/ 199749 h 200676"/>
                <a:gd name="connsiteX11" fmla="*/ 91308 w 200676"/>
                <a:gd name="connsiteY11" fmla="*/ 199749 h 200676"/>
                <a:gd name="connsiteX12" fmla="*/ 100338 w 200676"/>
                <a:gd name="connsiteY12" fmla="*/ 201756 h 200676"/>
                <a:gd name="connsiteX13" fmla="*/ 128433 w 200676"/>
                <a:gd name="connsiteY13" fmla="*/ 186705 h 200676"/>
                <a:gd name="connsiteX14" fmla="*/ 155524 w 200676"/>
                <a:gd name="connsiteY14" fmla="*/ 128509 h 200676"/>
                <a:gd name="connsiteX15" fmla="*/ 162548 w 200676"/>
                <a:gd name="connsiteY15" fmla="*/ 108441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676" h="200676">
                  <a:moveTo>
                    <a:pt x="162548" y="108441"/>
                  </a:moveTo>
                  <a:cubicBezTo>
                    <a:pt x="162548" y="101418"/>
                    <a:pt x="161545" y="95397"/>
                    <a:pt x="158534" y="89377"/>
                  </a:cubicBezTo>
                  <a:cubicBezTo>
                    <a:pt x="155524" y="84360"/>
                    <a:pt x="151510" y="80346"/>
                    <a:pt x="146494" y="77336"/>
                  </a:cubicBezTo>
                  <a:lnTo>
                    <a:pt x="146494" y="77336"/>
                  </a:lnTo>
                  <a:cubicBezTo>
                    <a:pt x="143484" y="76333"/>
                    <a:pt x="140474" y="75329"/>
                    <a:pt x="137463" y="75329"/>
                  </a:cubicBezTo>
                  <a:cubicBezTo>
                    <a:pt x="125423" y="74326"/>
                    <a:pt x="110372" y="83357"/>
                    <a:pt x="103348" y="99411"/>
                  </a:cubicBezTo>
                  <a:lnTo>
                    <a:pt x="103348" y="99411"/>
                  </a:lnTo>
                  <a:lnTo>
                    <a:pt x="79267" y="152590"/>
                  </a:lnTo>
                  <a:cubicBezTo>
                    <a:pt x="77260" y="157607"/>
                    <a:pt x="75254" y="163627"/>
                    <a:pt x="75254" y="168644"/>
                  </a:cubicBezTo>
                  <a:cubicBezTo>
                    <a:pt x="75254" y="175668"/>
                    <a:pt x="76257" y="181688"/>
                    <a:pt x="79267" y="187708"/>
                  </a:cubicBezTo>
                  <a:cubicBezTo>
                    <a:pt x="82277" y="193729"/>
                    <a:pt x="86291" y="196739"/>
                    <a:pt x="91308" y="199749"/>
                  </a:cubicBezTo>
                  <a:lnTo>
                    <a:pt x="91308" y="199749"/>
                  </a:lnTo>
                  <a:cubicBezTo>
                    <a:pt x="94318" y="200752"/>
                    <a:pt x="97328" y="201756"/>
                    <a:pt x="100338" y="201756"/>
                  </a:cubicBezTo>
                  <a:cubicBezTo>
                    <a:pt x="108365" y="201756"/>
                    <a:pt x="119402" y="198746"/>
                    <a:pt x="128433" y="186705"/>
                  </a:cubicBezTo>
                  <a:cubicBezTo>
                    <a:pt x="129437" y="184698"/>
                    <a:pt x="154521" y="130515"/>
                    <a:pt x="155524" y="128509"/>
                  </a:cubicBezTo>
                  <a:cubicBezTo>
                    <a:pt x="160541" y="115465"/>
                    <a:pt x="162548" y="109444"/>
                    <a:pt x="162548" y="108441"/>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50" name="Freeform: Shape 352">
            <a:extLst>
              <a:ext uri="{FF2B5EF4-FFF2-40B4-BE49-F238E27FC236}">
                <a16:creationId xmlns:a16="http://schemas.microsoft.com/office/drawing/2014/main" id="{51E441A1-B8FF-D707-4725-67B346ED422B}"/>
              </a:ext>
            </a:extLst>
          </p:cNvPr>
          <p:cNvSpPr/>
          <p:nvPr/>
        </p:nvSpPr>
        <p:spPr>
          <a:xfrm>
            <a:off x="5981561" y="3104643"/>
            <a:ext cx="2265725" cy="1839102"/>
          </a:xfrm>
          <a:custGeom>
            <a:avLst/>
            <a:gdLst>
              <a:gd name="connsiteX0" fmla="*/ 5379139 w 6120639"/>
              <a:gd name="connsiteY0" fmla="*/ 2148245 h 5418271"/>
              <a:gd name="connsiteX1" fmla="*/ 5376129 w 6120639"/>
              <a:gd name="connsiteY1" fmla="*/ 2086035 h 5418271"/>
              <a:gd name="connsiteX2" fmla="*/ 5376129 w 6120639"/>
              <a:gd name="connsiteY2" fmla="*/ 2086035 h 5418271"/>
              <a:gd name="connsiteX3" fmla="*/ 5172443 w 6120639"/>
              <a:gd name="connsiteY3" fmla="*/ 1681671 h 5418271"/>
              <a:gd name="connsiteX4" fmla="*/ 5161405 w 6120639"/>
              <a:gd name="connsiteY4" fmla="*/ 1671637 h 5418271"/>
              <a:gd name="connsiteX5" fmla="*/ 5149365 w 6120639"/>
              <a:gd name="connsiteY5" fmla="*/ 1662607 h 5418271"/>
              <a:gd name="connsiteX6" fmla="*/ 4068721 w 6120639"/>
              <a:gd name="connsiteY6" fmla="*/ 929133 h 5418271"/>
              <a:gd name="connsiteX7" fmla="*/ 3684425 w 6120639"/>
              <a:gd name="connsiteY7" fmla="*/ 792673 h 5418271"/>
              <a:gd name="connsiteX8" fmla="*/ 3219858 w 6120639"/>
              <a:gd name="connsiteY8" fmla="*/ 792673 h 5418271"/>
              <a:gd name="connsiteX9" fmla="*/ 2713149 w 6120639"/>
              <a:gd name="connsiteY9" fmla="*/ 1299382 h 5418271"/>
              <a:gd name="connsiteX10" fmla="*/ 3685428 w 6120639"/>
              <a:gd name="connsiteY10" fmla="*/ 1299382 h 5418271"/>
              <a:gd name="connsiteX11" fmla="*/ 3748641 w 6120639"/>
              <a:gd name="connsiteY11" fmla="*/ 1322460 h 5418271"/>
              <a:gd name="connsiteX12" fmla="*/ 4829286 w 6120639"/>
              <a:gd name="connsiteY12" fmla="*/ 2055933 h 5418271"/>
              <a:gd name="connsiteX13" fmla="*/ 4871428 w 6120639"/>
              <a:gd name="connsiteY13" fmla="*/ 2138211 h 5418271"/>
              <a:gd name="connsiteX14" fmla="*/ 4871428 w 6120639"/>
              <a:gd name="connsiteY14" fmla="*/ 2141221 h 5418271"/>
              <a:gd name="connsiteX15" fmla="*/ 4871428 w 6120639"/>
              <a:gd name="connsiteY15" fmla="*/ 2151255 h 5418271"/>
              <a:gd name="connsiteX16" fmla="*/ 4871428 w 6120639"/>
              <a:gd name="connsiteY16" fmla="*/ 2161288 h 5418271"/>
              <a:gd name="connsiteX17" fmla="*/ 4871428 w 6120639"/>
              <a:gd name="connsiteY17" fmla="*/ 2164298 h 5418271"/>
              <a:gd name="connsiteX18" fmla="*/ 4829286 w 6120639"/>
              <a:gd name="connsiteY18" fmla="*/ 2246576 h 5418271"/>
              <a:gd name="connsiteX19" fmla="*/ 3748641 w 6120639"/>
              <a:gd name="connsiteY19" fmla="*/ 2980050 h 5418271"/>
              <a:gd name="connsiteX20" fmla="*/ 3685428 w 6120639"/>
              <a:gd name="connsiteY20" fmla="*/ 3003127 h 5418271"/>
              <a:gd name="connsiteX21" fmla="*/ 2713149 w 6120639"/>
              <a:gd name="connsiteY21" fmla="*/ 3003127 h 5418271"/>
              <a:gd name="connsiteX22" fmla="*/ 1995730 w 6120639"/>
              <a:gd name="connsiteY22" fmla="*/ 3003127 h 5418271"/>
              <a:gd name="connsiteX23" fmla="*/ 792673 w 6120639"/>
              <a:gd name="connsiteY23" fmla="*/ 3003127 h 5418271"/>
              <a:gd name="connsiteX24" fmla="*/ 792673 w 6120639"/>
              <a:gd name="connsiteY24" fmla="*/ 4207187 h 5418271"/>
              <a:gd name="connsiteX25" fmla="*/ 1299382 w 6120639"/>
              <a:gd name="connsiteY25" fmla="*/ 4713896 h 5418271"/>
              <a:gd name="connsiteX26" fmla="*/ 1299382 w 6120639"/>
              <a:gd name="connsiteY26" fmla="*/ 3509836 h 5418271"/>
              <a:gd name="connsiteX27" fmla="*/ 2503442 w 6120639"/>
              <a:gd name="connsiteY27" fmla="*/ 3509836 h 5418271"/>
              <a:gd name="connsiteX28" fmla="*/ 3219858 w 6120639"/>
              <a:gd name="connsiteY28" fmla="*/ 3509836 h 5418271"/>
              <a:gd name="connsiteX29" fmla="*/ 3684425 w 6120639"/>
              <a:gd name="connsiteY29" fmla="*/ 3509836 h 5418271"/>
              <a:gd name="connsiteX30" fmla="*/ 4068721 w 6120639"/>
              <a:gd name="connsiteY30" fmla="*/ 3372372 h 5418271"/>
              <a:gd name="connsiteX31" fmla="*/ 5149365 w 6120639"/>
              <a:gd name="connsiteY31" fmla="*/ 2638899 h 5418271"/>
              <a:gd name="connsiteX32" fmla="*/ 5161405 w 6120639"/>
              <a:gd name="connsiteY32" fmla="*/ 2629869 h 5418271"/>
              <a:gd name="connsiteX33" fmla="*/ 5172443 w 6120639"/>
              <a:gd name="connsiteY33" fmla="*/ 2619835 h 5418271"/>
              <a:gd name="connsiteX34" fmla="*/ 5376129 w 6120639"/>
              <a:gd name="connsiteY34" fmla="*/ 2215471 h 5418271"/>
              <a:gd name="connsiteX35" fmla="*/ 5376129 w 6120639"/>
              <a:gd name="connsiteY35" fmla="*/ 2215471 h 5418271"/>
              <a:gd name="connsiteX36" fmla="*/ 5379139 w 6120639"/>
              <a:gd name="connsiteY36" fmla="*/ 2153262 h 5418271"/>
              <a:gd name="connsiteX37" fmla="*/ 5379139 w 6120639"/>
              <a:gd name="connsiteY37" fmla="*/ 2152258 h 5418271"/>
              <a:gd name="connsiteX38" fmla="*/ 5379139 w 6120639"/>
              <a:gd name="connsiteY38" fmla="*/ 2148245 h 541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20639" h="5418271">
                <a:moveTo>
                  <a:pt x="5379139" y="2148245"/>
                </a:moveTo>
                <a:cubicBezTo>
                  <a:pt x="5379139" y="2127174"/>
                  <a:pt x="5378136" y="2106102"/>
                  <a:pt x="5376129" y="2086035"/>
                </a:cubicBezTo>
                <a:lnTo>
                  <a:pt x="5376129" y="2086035"/>
                </a:lnTo>
                <a:cubicBezTo>
                  <a:pt x="5360075" y="1932517"/>
                  <a:pt x="5287832" y="1788030"/>
                  <a:pt x="5172443" y="1681671"/>
                </a:cubicBezTo>
                <a:lnTo>
                  <a:pt x="5161405" y="1671637"/>
                </a:lnTo>
                <a:lnTo>
                  <a:pt x="5149365" y="1662607"/>
                </a:lnTo>
                <a:lnTo>
                  <a:pt x="4068721" y="929133"/>
                </a:lnTo>
                <a:cubicBezTo>
                  <a:pt x="3963365" y="843846"/>
                  <a:pt x="3819881" y="792673"/>
                  <a:pt x="3684425" y="792673"/>
                </a:cubicBezTo>
                <a:lnTo>
                  <a:pt x="3219858" y="792673"/>
                </a:lnTo>
                <a:lnTo>
                  <a:pt x="2713149" y="1299382"/>
                </a:lnTo>
                <a:lnTo>
                  <a:pt x="3685428" y="1299382"/>
                </a:lnTo>
                <a:cubicBezTo>
                  <a:pt x="3705496" y="1299382"/>
                  <a:pt x="3733590" y="1309416"/>
                  <a:pt x="3748641" y="1322460"/>
                </a:cubicBezTo>
                <a:lnTo>
                  <a:pt x="4829286" y="2055933"/>
                </a:lnTo>
                <a:cubicBezTo>
                  <a:pt x="4853367" y="2078008"/>
                  <a:pt x="4868418" y="2107106"/>
                  <a:pt x="4871428" y="2138211"/>
                </a:cubicBezTo>
                <a:cubicBezTo>
                  <a:pt x="4871428" y="2139214"/>
                  <a:pt x="4871428" y="2140217"/>
                  <a:pt x="4871428" y="2141221"/>
                </a:cubicBezTo>
                <a:cubicBezTo>
                  <a:pt x="4871428" y="2144231"/>
                  <a:pt x="4871428" y="2147241"/>
                  <a:pt x="4871428" y="2151255"/>
                </a:cubicBezTo>
                <a:cubicBezTo>
                  <a:pt x="4871428" y="2154265"/>
                  <a:pt x="4871428" y="2158278"/>
                  <a:pt x="4871428" y="2161288"/>
                </a:cubicBezTo>
                <a:cubicBezTo>
                  <a:pt x="4871428" y="2162292"/>
                  <a:pt x="4871428" y="2163296"/>
                  <a:pt x="4871428" y="2164298"/>
                </a:cubicBezTo>
                <a:cubicBezTo>
                  <a:pt x="4868418" y="2195404"/>
                  <a:pt x="4853367" y="2223498"/>
                  <a:pt x="4829286" y="2246576"/>
                </a:cubicBezTo>
                <a:lnTo>
                  <a:pt x="3748641" y="2980050"/>
                </a:lnTo>
                <a:cubicBezTo>
                  <a:pt x="3733590" y="2993093"/>
                  <a:pt x="3704492" y="3003127"/>
                  <a:pt x="3685428" y="3003127"/>
                </a:cubicBezTo>
                <a:lnTo>
                  <a:pt x="2713149" y="3003127"/>
                </a:lnTo>
                <a:lnTo>
                  <a:pt x="1995730" y="3003127"/>
                </a:lnTo>
                <a:lnTo>
                  <a:pt x="792673" y="3003127"/>
                </a:lnTo>
                <a:lnTo>
                  <a:pt x="792673" y="4207187"/>
                </a:lnTo>
                <a:lnTo>
                  <a:pt x="1299382" y="4713896"/>
                </a:lnTo>
                <a:lnTo>
                  <a:pt x="1299382" y="3509836"/>
                </a:lnTo>
                <a:lnTo>
                  <a:pt x="2503442" y="3509836"/>
                </a:lnTo>
                <a:lnTo>
                  <a:pt x="3219858" y="3509836"/>
                </a:lnTo>
                <a:lnTo>
                  <a:pt x="3684425" y="3509836"/>
                </a:lnTo>
                <a:cubicBezTo>
                  <a:pt x="3819881" y="3509836"/>
                  <a:pt x="3963365" y="3458663"/>
                  <a:pt x="4068721" y="3372372"/>
                </a:cubicBezTo>
                <a:lnTo>
                  <a:pt x="5149365" y="2638899"/>
                </a:lnTo>
                <a:lnTo>
                  <a:pt x="5161405" y="2629869"/>
                </a:lnTo>
                <a:lnTo>
                  <a:pt x="5172443" y="2619835"/>
                </a:lnTo>
                <a:cubicBezTo>
                  <a:pt x="5287832" y="2513476"/>
                  <a:pt x="5361079" y="2368989"/>
                  <a:pt x="5376129" y="2215471"/>
                </a:cubicBezTo>
                <a:lnTo>
                  <a:pt x="5376129" y="2215471"/>
                </a:lnTo>
                <a:cubicBezTo>
                  <a:pt x="5378136" y="2194400"/>
                  <a:pt x="5379139" y="2174333"/>
                  <a:pt x="5379139" y="2153262"/>
                </a:cubicBezTo>
                <a:cubicBezTo>
                  <a:pt x="5379139" y="2153262"/>
                  <a:pt x="5379139" y="2152258"/>
                  <a:pt x="5379139" y="2152258"/>
                </a:cubicBezTo>
                <a:cubicBezTo>
                  <a:pt x="5379139" y="2152258"/>
                  <a:pt x="5379139" y="2148245"/>
                  <a:pt x="5379139" y="2148245"/>
                </a:cubicBezTo>
                <a:close/>
              </a:path>
            </a:pathLst>
          </a:custGeom>
          <a:solidFill>
            <a:srgbClr val="002060"/>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nvGrpSpPr>
          <p:cNvPr id="58" name="Group 57">
            <a:extLst>
              <a:ext uri="{FF2B5EF4-FFF2-40B4-BE49-F238E27FC236}">
                <a16:creationId xmlns:a16="http://schemas.microsoft.com/office/drawing/2014/main" id="{8F47EE20-367A-8A78-3351-466077CC1098}"/>
              </a:ext>
            </a:extLst>
          </p:cNvPr>
          <p:cNvGrpSpPr/>
          <p:nvPr/>
        </p:nvGrpSpPr>
        <p:grpSpPr>
          <a:xfrm>
            <a:off x="6702993" y="4525349"/>
            <a:ext cx="334287" cy="312988"/>
            <a:chOff x="6926480" y="3650926"/>
            <a:chExt cx="334287" cy="312988"/>
          </a:xfrm>
        </p:grpSpPr>
        <p:grpSp>
          <p:nvGrpSpPr>
            <p:cNvPr id="56" name="Group 55">
              <a:extLst>
                <a:ext uri="{FF2B5EF4-FFF2-40B4-BE49-F238E27FC236}">
                  <a16:creationId xmlns:a16="http://schemas.microsoft.com/office/drawing/2014/main" id="{296AC15D-696B-A1A2-46C6-52ADFDF23978}"/>
                </a:ext>
              </a:extLst>
            </p:cNvPr>
            <p:cNvGrpSpPr/>
            <p:nvPr/>
          </p:nvGrpSpPr>
          <p:grpSpPr>
            <a:xfrm>
              <a:off x="6952480" y="3650926"/>
              <a:ext cx="236044" cy="270416"/>
              <a:chOff x="6952480" y="3650926"/>
              <a:chExt cx="236044" cy="270416"/>
            </a:xfrm>
          </p:grpSpPr>
          <p:sp>
            <p:nvSpPr>
              <p:cNvPr id="52" name="Freeform: Shape 390">
                <a:extLst>
                  <a:ext uri="{FF2B5EF4-FFF2-40B4-BE49-F238E27FC236}">
                    <a16:creationId xmlns:a16="http://schemas.microsoft.com/office/drawing/2014/main" id="{959366F5-C28B-4DFA-3EF1-A0AE61B28652}"/>
                  </a:ext>
                </a:extLst>
              </p:cNvPr>
              <p:cNvSpPr/>
              <p:nvPr/>
            </p:nvSpPr>
            <p:spPr>
              <a:xfrm>
                <a:off x="7037537" y="3785112"/>
                <a:ext cx="111429" cy="136230"/>
              </a:xfrm>
              <a:custGeom>
                <a:avLst/>
                <a:gdLst>
                  <a:gd name="connsiteX0" fmla="*/ 93315 w 301015"/>
                  <a:gd name="connsiteY0" fmla="*/ 75254 h 401353"/>
                  <a:gd name="connsiteX1" fmla="*/ 75254 w 301015"/>
                  <a:gd name="connsiteY1" fmla="*/ 93315 h 401353"/>
                  <a:gd name="connsiteX2" fmla="*/ 75254 w 301015"/>
                  <a:gd name="connsiteY2" fmla="*/ 366235 h 401353"/>
                  <a:gd name="connsiteX3" fmla="*/ 263890 w 301015"/>
                  <a:gd name="connsiteY3" fmla="*/ 366235 h 401353"/>
                  <a:gd name="connsiteX4" fmla="*/ 263890 w 301015"/>
                  <a:gd name="connsiteY4" fmla="*/ 93315 h 401353"/>
                  <a:gd name="connsiteX5" fmla="*/ 245829 w 301015"/>
                  <a:gd name="connsiteY5" fmla="*/ 75254 h 401353"/>
                  <a:gd name="connsiteX6" fmla="*/ 93315 w 301015"/>
                  <a:gd name="connsiteY6" fmla="*/ 75254 h 4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401353">
                    <a:moveTo>
                      <a:pt x="93315" y="75254"/>
                    </a:moveTo>
                    <a:cubicBezTo>
                      <a:pt x="83281" y="75254"/>
                      <a:pt x="75254" y="83281"/>
                      <a:pt x="75254" y="93315"/>
                    </a:cubicBezTo>
                    <a:lnTo>
                      <a:pt x="75254" y="366235"/>
                    </a:lnTo>
                    <a:lnTo>
                      <a:pt x="263890" y="366235"/>
                    </a:lnTo>
                    <a:lnTo>
                      <a:pt x="263890" y="93315"/>
                    </a:lnTo>
                    <a:cubicBezTo>
                      <a:pt x="263890" y="83281"/>
                      <a:pt x="255863" y="75254"/>
                      <a:pt x="245829" y="75254"/>
                    </a:cubicBezTo>
                    <a:lnTo>
                      <a:pt x="93315" y="75254"/>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53" name="Freeform: Shape 391">
                <a:extLst>
                  <a:ext uri="{FF2B5EF4-FFF2-40B4-BE49-F238E27FC236}">
                    <a16:creationId xmlns:a16="http://schemas.microsoft.com/office/drawing/2014/main" id="{48E3A331-7976-A66B-44FF-2D171C61507F}"/>
                  </a:ext>
                </a:extLst>
              </p:cNvPr>
              <p:cNvSpPr/>
              <p:nvPr/>
            </p:nvSpPr>
            <p:spPr>
              <a:xfrm>
                <a:off x="6952480" y="3817126"/>
                <a:ext cx="111429" cy="102172"/>
              </a:xfrm>
              <a:custGeom>
                <a:avLst/>
                <a:gdLst>
                  <a:gd name="connsiteX0" fmla="*/ 263890 w 301015"/>
                  <a:gd name="connsiteY0" fmla="*/ 93315 h 301015"/>
                  <a:gd name="connsiteX1" fmla="*/ 245829 w 301015"/>
                  <a:gd name="connsiteY1" fmla="*/ 75254 h 301015"/>
                  <a:gd name="connsiteX2" fmla="*/ 93315 w 301015"/>
                  <a:gd name="connsiteY2" fmla="*/ 75254 h 301015"/>
                  <a:gd name="connsiteX3" fmla="*/ 75254 w 301015"/>
                  <a:gd name="connsiteY3" fmla="*/ 93315 h 301015"/>
                  <a:gd name="connsiteX4" fmla="*/ 75254 w 301015"/>
                  <a:gd name="connsiteY4" fmla="*/ 272920 h 301015"/>
                  <a:gd name="connsiteX5" fmla="*/ 263890 w 301015"/>
                  <a:gd name="connsiteY5" fmla="*/ 272920 h 301015"/>
                  <a:gd name="connsiteX6" fmla="*/ 263890 w 301015"/>
                  <a:gd name="connsiteY6" fmla="*/ 93315 h 30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301015">
                    <a:moveTo>
                      <a:pt x="263890" y="93315"/>
                    </a:moveTo>
                    <a:cubicBezTo>
                      <a:pt x="263890" y="83280"/>
                      <a:pt x="255863" y="75254"/>
                      <a:pt x="245829" y="75254"/>
                    </a:cubicBezTo>
                    <a:lnTo>
                      <a:pt x="93315" y="75254"/>
                    </a:lnTo>
                    <a:cubicBezTo>
                      <a:pt x="83281" y="75254"/>
                      <a:pt x="75254" y="83280"/>
                      <a:pt x="75254" y="93315"/>
                    </a:cubicBezTo>
                    <a:lnTo>
                      <a:pt x="75254" y="272920"/>
                    </a:lnTo>
                    <a:lnTo>
                      <a:pt x="263890" y="272920"/>
                    </a:lnTo>
                    <a:lnTo>
                      <a:pt x="263890" y="93315"/>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54" name="Freeform: Shape 392">
                <a:extLst>
                  <a:ext uri="{FF2B5EF4-FFF2-40B4-BE49-F238E27FC236}">
                    <a16:creationId xmlns:a16="http://schemas.microsoft.com/office/drawing/2014/main" id="{B23927AC-D208-76F6-EDEB-BF84B75D2E88}"/>
                  </a:ext>
                </a:extLst>
              </p:cNvPr>
              <p:cNvSpPr/>
              <p:nvPr/>
            </p:nvSpPr>
            <p:spPr>
              <a:xfrm>
                <a:off x="6965666" y="3650926"/>
                <a:ext cx="222858" cy="170287"/>
              </a:xfrm>
              <a:custGeom>
                <a:avLst/>
                <a:gdLst>
                  <a:gd name="connsiteX0" fmla="*/ 136962 w 602030"/>
                  <a:gd name="connsiteY0" fmla="*/ 421421 h 501691"/>
                  <a:gd name="connsiteX1" fmla="*/ 280446 w 602030"/>
                  <a:gd name="connsiteY1" fmla="*/ 277937 h 501691"/>
                  <a:gd name="connsiteX2" fmla="*/ 353693 w 602030"/>
                  <a:gd name="connsiteY2" fmla="*/ 351184 h 501691"/>
                  <a:gd name="connsiteX3" fmla="*/ 379781 w 602030"/>
                  <a:gd name="connsiteY3" fmla="*/ 362221 h 501691"/>
                  <a:gd name="connsiteX4" fmla="*/ 405869 w 602030"/>
                  <a:gd name="connsiteY4" fmla="*/ 351184 h 501691"/>
                  <a:gd name="connsiteX5" fmla="*/ 563400 w 602030"/>
                  <a:gd name="connsiteY5" fmla="*/ 193653 h 501691"/>
                  <a:gd name="connsiteX6" fmla="*/ 563400 w 602030"/>
                  <a:gd name="connsiteY6" fmla="*/ 246832 h 501691"/>
                  <a:gd name="connsiteX7" fmla="*/ 594505 w 602030"/>
                  <a:gd name="connsiteY7" fmla="*/ 277937 h 501691"/>
                  <a:gd name="connsiteX8" fmla="*/ 625610 w 602030"/>
                  <a:gd name="connsiteY8" fmla="*/ 246832 h 501691"/>
                  <a:gd name="connsiteX9" fmla="*/ 625610 w 602030"/>
                  <a:gd name="connsiteY9" fmla="*/ 106358 h 501691"/>
                  <a:gd name="connsiteX10" fmla="*/ 616579 w 602030"/>
                  <a:gd name="connsiteY10" fmla="*/ 84284 h 501691"/>
                  <a:gd name="connsiteX11" fmla="*/ 594505 w 602030"/>
                  <a:gd name="connsiteY11" fmla="*/ 75254 h 501691"/>
                  <a:gd name="connsiteX12" fmla="*/ 454032 w 602030"/>
                  <a:gd name="connsiteY12" fmla="*/ 75254 h 501691"/>
                  <a:gd name="connsiteX13" fmla="*/ 422926 w 602030"/>
                  <a:gd name="connsiteY13" fmla="*/ 106358 h 501691"/>
                  <a:gd name="connsiteX14" fmla="*/ 454032 w 602030"/>
                  <a:gd name="connsiteY14" fmla="*/ 137463 h 501691"/>
                  <a:gd name="connsiteX15" fmla="*/ 517244 w 602030"/>
                  <a:gd name="connsiteY15" fmla="*/ 137463 h 501691"/>
                  <a:gd name="connsiteX16" fmla="*/ 380784 w 602030"/>
                  <a:gd name="connsiteY16" fmla="*/ 273924 h 501691"/>
                  <a:gd name="connsiteX17" fmla="*/ 307538 w 602030"/>
                  <a:gd name="connsiteY17" fmla="*/ 200677 h 501691"/>
                  <a:gd name="connsiteX18" fmla="*/ 281450 w 602030"/>
                  <a:gd name="connsiteY18" fmla="*/ 189639 h 501691"/>
                  <a:gd name="connsiteX19" fmla="*/ 255361 w 602030"/>
                  <a:gd name="connsiteY19" fmla="*/ 200677 h 501691"/>
                  <a:gd name="connsiteX20" fmla="*/ 85789 w 602030"/>
                  <a:gd name="connsiteY20" fmla="*/ 370248 h 501691"/>
                  <a:gd name="connsiteX21" fmla="*/ 85789 w 602030"/>
                  <a:gd name="connsiteY21" fmla="*/ 421421 h 501691"/>
                  <a:gd name="connsiteX22" fmla="*/ 136962 w 602030"/>
                  <a:gd name="connsiteY22" fmla="*/ 421421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2030" h="501691">
                    <a:moveTo>
                      <a:pt x="136962" y="421421"/>
                    </a:moveTo>
                    <a:lnTo>
                      <a:pt x="280446" y="277937"/>
                    </a:lnTo>
                    <a:lnTo>
                      <a:pt x="353693" y="351184"/>
                    </a:lnTo>
                    <a:cubicBezTo>
                      <a:pt x="360717" y="358208"/>
                      <a:pt x="369747" y="362221"/>
                      <a:pt x="379781" y="362221"/>
                    </a:cubicBezTo>
                    <a:cubicBezTo>
                      <a:pt x="389815" y="362221"/>
                      <a:pt x="398845" y="358208"/>
                      <a:pt x="405869" y="351184"/>
                    </a:cubicBezTo>
                    <a:lnTo>
                      <a:pt x="563400" y="193653"/>
                    </a:lnTo>
                    <a:lnTo>
                      <a:pt x="563400" y="246832"/>
                    </a:lnTo>
                    <a:cubicBezTo>
                      <a:pt x="563400" y="263890"/>
                      <a:pt x="577447" y="277937"/>
                      <a:pt x="594505" y="277937"/>
                    </a:cubicBezTo>
                    <a:cubicBezTo>
                      <a:pt x="611563" y="277937"/>
                      <a:pt x="625610" y="263890"/>
                      <a:pt x="625610" y="246832"/>
                    </a:cubicBezTo>
                    <a:lnTo>
                      <a:pt x="625610" y="106358"/>
                    </a:lnTo>
                    <a:cubicBezTo>
                      <a:pt x="625610" y="98332"/>
                      <a:pt x="622600" y="90304"/>
                      <a:pt x="616579" y="84284"/>
                    </a:cubicBezTo>
                    <a:cubicBezTo>
                      <a:pt x="610559" y="78264"/>
                      <a:pt x="602532" y="75254"/>
                      <a:pt x="594505" y="75254"/>
                    </a:cubicBezTo>
                    <a:lnTo>
                      <a:pt x="454032" y="75254"/>
                    </a:lnTo>
                    <a:cubicBezTo>
                      <a:pt x="436974" y="75254"/>
                      <a:pt x="422926" y="89301"/>
                      <a:pt x="422926" y="106358"/>
                    </a:cubicBezTo>
                    <a:cubicBezTo>
                      <a:pt x="422926" y="123416"/>
                      <a:pt x="436974" y="137463"/>
                      <a:pt x="454032" y="137463"/>
                    </a:cubicBezTo>
                    <a:lnTo>
                      <a:pt x="517244" y="137463"/>
                    </a:lnTo>
                    <a:lnTo>
                      <a:pt x="380784" y="273924"/>
                    </a:lnTo>
                    <a:lnTo>
                      <a:pt x="307538" y="200677"/>
                    </a:lnTo>
                    <a:cubicBezTo>
                      <a:pt x="300513" y="193653"/>
                      <a:pt x="291483" y="189639"/>
                      <a:pt x="281450" y="189639"/>
                    </a:cubicBezTo>
                    <a:cubicBezTo>
                      <a:pt x="271416" y="189639"/>
                      <a:pt x="262385" y="193653"/>
                      <a:pt x="255361" y="200677"/>
                    </a:cubicBezTo>
                    <a:lnTo>
                      <a:pt x="85789" y="370248"/>
                    </a:lnTo>
                    <a:cubicBezTo>
                      <a:pt x="71742" y="384296"/>
                      <a:pt x="71742" y="407373"/>
                      <a:pt x="85789" y="421421"/>
                    </a:cubicBezTo>
                    <a:cubicBezTo>
                      <a:pt x="99837" y="435468"/>
                      <a:pt x="122915" y="435468"/>
                      <a:pt x="136962" y="421421"/>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grpSp>
          <p:nvGrpSpPr>
            <p:cNvPr id="57" name="Group 56">
              <a:extLst>
                <a:ext uri="{FF2B5EF4-FFF2-40B4-BE49-F238E27FC236}">
                  <a16:creationId xmlns:a16="http://schemas.microsoft.com/office/drawing/2014/main" id="{DDF6F06B-E4D4-8328-EB58-ECBF3297E17C}"/>
                </a:ext>
              </a:extLst>
            </p:cNvPr>
            <p:cNvGrpSpPr/>
            <p:nvPr/>
          </p:nvGrpSpPr>
          <p:grpSpPr>
            <a:xfrm>
              <a:off x="6926480" y="3749352"/>
              <a:ext cx="334287" cy="214562"/>
              <a:chOff x="6926480" y="3749352"/>
              <a:chExt cx="334287" cy="214562"/>
            </a:xfrm>
          </p:grpSpPr>
          <p:sp>
            <p:nvSpPr>
              <p:cNvPr id="51" name="Freeform: Shape 389">
                <a:extLst>
                  <a:ext uri="{FF2B5EF4-FFF2-40B4-BE49-F238E27FC236}">
                    <a16:creationId xmlns:a16="http://schemas.microsoft.com/office/drawing/2014/main" id="{201550EF-2DDC-9DFE-02EA-14F50A040B5B}"/>
                  </a:ext>
                </a:extLst>
              </p:cNvPr>
              <p:cNvSpPr/>
              <p:nvPr/>
            </p:nvSpPr>
            <p:spPr>
              <a:xfrm>
                <a:off x="7121852" y="3749352"/>
                <a:ext cx="111429" cy="170287"/>
              </a:xfrm>
              <a:custGeom>
                <a:avLst/>
                <a:gdLst>
                  <a:gd name="connsiteX0" fmla="*/ 75254 w 301015"/>
                  <a:gd name="connsiteY0" fmla="*/ 93315 h 501691"/>
                  <a:gd name="connsiteX1" fmla="*/ 75254 w 301015"/>
                  <a:gd name="connsiteY1" fmla="*/ 471590 h 501691"/>
                  <a:gd name="connsiteX2" fmla="*/ 263890 w 301015"/>
                  <a:gd name="connsiteY2" fmla="*/ 471590 h 501691"/>
                  <a:gd name="connsiteX3" fmla="*/ 263890 w 301015"/>
                  <a:gd name="connsiteY3" fmla="*/ 93315 h 501691"/>
                  <a:gd name="connsiteX4" fmla="*/ 245829 w 301015"/>
                  <a:gd name="connsiteY4" fmla="*/ 75254 h 501691"/>
                  <a:gd name="connsiteX5" fmla="*/ 93315 w 301015"/>
                  <a:gd name="connsiteY5" fmla="*/ 75254 h 501691"/>
                  <a:gd name="connsiteX6" fmla="*/ 75254 w 301015"/>
                  <a:gd name="connsiteY6" fmla="*/ 93315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501691">
                    <a:moveTo>
                      <a:pt x="75254" y="93315"/>
                    </a:moveTo>
                    <a:lnTo>
                      <a:pt x="75254" y="471590"/>
                    </a:lnTo>
                    <a:lnTo>
                      <a:pt x="263890" y="471590"/>
                    </a:lnTo>
                    <a:lnTo>
                      <a:pt x="263890" y="93315"/>
                    </a:lnTo>
                    <a:cubicBezTo>
                      <a:pt x="263890" y="83281"/>
                      <a:pt x="255862" y="75254"/>
                      <a:pt x="245829" y="75254"/>
                    </a:cubicBezTo>
                    <a:lnTo>
                      <a:pt x="93315" y="75254"/>
                    </a:lnTo>
                    <a:cubicBezTo>
                      <a:pt x="84284" y="75254"/>
                      <a:pt x="75254" y="83281"/>
                      <a:pt x="75254" y="93315"/>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55" name="Freeform: Shape 388">
                <a:extLst>
                  <a:ext uri="{FF2B5EF4-FFF2-40B4-BE49-F238E27FC236}">
                    <a16:creationId xmlns:a16="http://schemas.microsoft.com/office/drawing/2014/main" id="{7BC11225-D873-A7C8-2E14-3E964917AD08}"/>
                  </a:ext>
                </a:extLst>
              </p:cNvPr>
              <p:cNvSpPr/>
              <p:nvPr/>
            </p:nvSpPr>
            <p:spPr>
              <a:xfrm>
                <a:off x="6926480" y="3895799"/>
                <a:ext cx="334287" cy="68115"/>
              </a:xfrm>
              <a:custGeom>
                <a:avLst/>
                <a:gdLst>
                  <a:gd name="connsiteX0" fmla="*/ 868930 w 903045"/>
                  <a:gd name="connsiteY0" fmla="*/ 75254 h 200676"/>
                  <a:gd name="connsiteX1" fmla="*/ 102345 w 903045"/>
                  <a:gd name="connsiteY1" fmla="*/ 75254 h 200676"/>
                  <a:gd name="connsiteX2" fmla="*/ 75254 w 903045"/>
                  <a:gd name="connsiteY2" fmla="*/ 102345 h 200676"/>
                  <a:gd name="connsiteX3" fmla="*/ 102345 w 903045"/>
                  <a:gd name="connsiteY3" fmla="*/ 129437 h 200676"/>
                  <a:gd name="connsiteX4" fmla="*/ 868930 w 903045"/>
                  <a:gd name="connsiteY4" fmla="*/ 129437 h 200676"/>
                  <a:gd name="connsiteX5" fmla="*/ 896022 w 903045"/>
                  <a:gd name="connsiteY5" fmla="*/ 102345 h 200676"/>
                  <a:gd name="connsiteX6" fmla="*/ 868930 w 903045"/>
                  <a:gd name="connsiteY6" fmla="*/ 7525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045" h="200676">
                    <a:moveTo>
                      <a:pt x="868930" y="75254"/>
                    </a:moveTo>
                    <a:lnTo>
                      <a:pt x="102345" y="75254"/>
                    </a:lnTo>
                    <a:cubicBezTo>
                      <a:pt x="87295" y="75254"/>
                      <a:pt x="75254" y="87295"/>
                      <a:pt x="75254" y="102345"/>
                    </a:cubicBezTo>
                    <a:cubicBezTo>
                      <a:pt x="75254" y="117396"/>
                      <a:pt x="87295" y="129437"/>
                      <a:pt x="102345" y="129437"/>
                    </a:cubicBezTo>
                    <a:lnTo>
                      <a:pt x="868930" y="129437"/>
                    </a:lnTo>
                    <a:cubicBezTo>
                      <a:pt x="883981" y="129437"/>
                      <a:pt x="896022" y="117396"/>
                      <a:pt x="896022" y="102345"/>
                    </a:cubicBezTo>
                    <a:cubicBezTo>
                      <a:pt x="897025" y="87295"/>
                      <a:pt x="884984" y="75254"/>
                      <a:pt x="868930"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grpSp>
      <p:grpSp>
        <p:nvGrpSpPr>
          <p:cNvPr id="65" name="Group 64">
            <a:extLst>
              <a:ext uri="{FF2B5EF4-FFF2-40B4-BE49-F238E27FC236}">
                <a16:creationId xmlns:a16="http://schemas.microsoft.com/office/drawing/2014/main" id="{8BE9658C-472B-13E2-6932-F572A745F002}"/>
              </a:ext>
            </a:extLst>
          </p:cNvPr>
          <p:cNvGrpSpPr/>
          <p:nvPr/>
        </p:nvGrpSpPr>
        <p:grpSpPr>
          <a:xfrm>
            <a:off x="5771094" y="2471774"/>
            <a:ext cx="391488" cy="381784"/>
            <a:chOff x="6585878" y="4374646"/>
            <a:chExt cx="391488" cy="381784"/>
          </a:xfrm>
        </p:grpSpPr>
        <p:sp>
          <p:nvSpPr>
            <p:cNvPr id="59" name="Freeform: Shape 380">
              <a:extLst>
                <a:ext uri="{FF2B5EF4-FFF2-40B4-BE49-F238E27FC236}">
                  <a16:creationId xmlns:a16="http://schemas.microsoft.com/office/drawing/2014/main" id="{34D503DE-7554-D88D-6CA9-70AAC71623B8}"/>
                </a:ext>
              </a:extLst>
            </p:cNvPr>
            <p:cNvSpPr/>
            <p:nvPr/>
          </p:nvSpPr>
          <p:spPr>
            <a:xfrm>
              <a:off x="6828794" y="4374646"/>
              <a:ext cx="148572" cy="136230"/>
            </a:xfrm>
            <a:custGeom>
              <a:avLst/>
              <a:gdLst>
                <a:gd name="connsiteX0" fmla="*/ 199673 w 401353"/>
                <a:gd name="connsiteY0" fmla="*/ 75254 h 401353"/>
                <a:gd name="connsiteX1" fmla="*/ 75254 w 401353"/>
                <a:gd name="connsiteY1" fmla="*/ 194657 h 401353"/>
                <a:gd name="connsiteX2" fmla="*/ 236798 w 401353"/>
                <a:gd name="connsiteY2" fmla="*/ 332120 h 401353"/>
                <a:gd name="connsiteX3" fmla="*/ 375265 w 401353"/>
                <a:gd name="connsiteY3" fmla="*/ 208704 h 401353"/>
                <a:gd name="connsiteX4" fmla="*/ 199673 w 401353"/>
                <a:gd name="connsiteY4" fmla="*/ 75254 h 40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53" h="401353">
                  <a:moveTo>
                    <a:pt x="199673" y="75254"/>
                  </a:moveTo>
                  <a:cubicBezTo>
                    <a:pt x="199673" y="75254"/>
                    <a:pt x="130439" y="144487"/>
                    <a:pt x="75254" y="194657"/>
                  </a:cubicBezTo>
                  <a:lnTo>
                    <a:pt x="236798" y="332120"/>
                  </a:lnTo>
                  <a:cubicBezTo>
                    <a:pt x="300011" y="283958"/>
                    <a:pt x="375265" y="208704"/>
                    <a:pt x="375265" y="208704"/>
                  </a:cubicBezTo>
                  <a:lnTo>
                    <a:pt x="199673" y="75254"/>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0" name="Freeform: Shape 381">
              <a:extLst>
                <a:ext uri="{FF2B5EF4-FFF2-40B4-BE49-F238E27FC236}">
                  <a16:creationId xmlns:a16="http://schemas.microsoft.com/office/drawing/2014/main" id="{68F95B4B-D5DD-2677-770D-004B626D520D}"/>
                </a:ext>
              </a:extLst>
            </p:cNvPr>
            <p:cNvSpPr/>
            <p:nvPr/>
          </p:nvSpPr>
          <p:spPr>
            <a:xfrm>
              <a:off x="6686907" y="4526883"/>
              <a:ext cx="148572" cy="136230"/>
            </a:xfrm>
            <a:custGeom>
              <a:avLst/>
              <a:gdLst>
                <a:gd name="connsiteX0" fmla="*/ 290981 w 401353"/>
                <a:gd name="connsiteY0" fmla="*/ 294995 h 401353"/>
                <a:gd name="connsiteX1" fmla="*/ 305029 w 401353"/>
                <a:gd name="connsiteY1" fmla="*/ 288974 h 401353"/>
                <a:gd name="connsiteX2" fmla="*/ 356201 w 401353"/>
                <a:gd name="connsiteY2" fmla="*/ 275930 h 401353"/>
                <a:gd name="connsiteX3" fmla="*/ 377272 w 401353"/>
                <a:gd name="connsiteY3" fmla="*/ 271917 h 401353"/>
                <a:gd name="connsiteX4" fmla="*/ 329110 w 401353"/>
                <a:gd name="connsiteY4" fmla="*/ 142480 h 401353"/>
                <a:gd name="connsiteX5" fmla="*/ 291985 w 401353"/>
                <a:gd name="connsiteY5" fmla="*/ 179606 h 401353"/>
                <a:gd name="connsiteX6" fmla="*/ 201680 w 401353"/>
                <a:gd name="connsiteY6" fmla="*/ 101342 h 401353"/>
                <a:gd name="connsiteX7" fmla="*/ 209708 w 401353"/>
                <a:gd name="connsiteY7" fmla="*/ 75254 h 401353"/>
                <a:gd name="connsiteX8" fmla="*/ 75254 w 401353"/>
                <a:gd name="connsiteY8" fmla="*/ 124419 h 401353"/>
                <a:gd name="connsiteX9" fmla="*/ 75254 w 401353"/>
                <a:gd name="connsiteY9" fmla="*/ 126427 h 401353"/>
                <a:gd name="connsiteX10" fmla="*/ 79267 w 401353"/>
                <a:gd name="connsiteY10" fmla="*/ 147498 h 401353"/>
                <a:gd name="connsiteX11" fmla="*/ 92312 w 401353"/>
                <a:gd name="connsiteY11" fmla="*/ 196663 h 401353"/>
                <a:gd name="connsiteX12" fmla="*/ 96325 w 401353"/>
                <a:gd name="connsiteY12" fmla="*/ 205694 h 401353"/>
                <a:gd name="connsiteX13" fmla="*/ 98332 w 401353"/>
                <a:gd name="connsiteY13" fmla="*/ 208704 h 401353"/>
                <a:gd name="connsiteX14" fmla="*/ 98332 w 401353"/>
                <a:gd name="connsiteY14" fmla="*/ 208704 h 401353"/>
                <a:gd name="connsiteX15" fmla="*/ 101342 w 401353"/>
                <a:gd name="connsiteY15" fmla="*/ 205694 h 401353"/>
                <a:gd name="connsiteX16" fmla="*/ 114386 w 401353"/>
                <a:gd name="connsiteY16" fmla="*/ 193653 h 401353"/>
                <a:gd name="connsiteX17" fmla="*/ 123417 w 401353"/>
                <a:gd name="connsiteY17" fmla="*/ 189639 h 401353"/>
                <a:gd name="connsiteX18" fmla="*/ 123417 w 401353"/>
                <a:gd name="connsiteY18" fmla="*/ 189639 h 401353"/>
                <a:gd name="connsiteX19" fmla="*/ 123417 w 401353"/>
                <a:gd name="connsiteY19" fmla="*/ 189639 h 401353"/>
                <a:gd name="connsiteX20" fmla="*/ 156528 w 401353"/>
                <a:gd name="connsiteY20" fmla="*/ 191647 h 401353"/>
                <a:gd name="connsiteX21" fmla="*/ 178603 w 401353"/>
                <a:gd name="connsiteY21" fmla="*/ 217734 h 401353"/>
                <a:gd name="connsiteX22" fmla="*/ 183619 w 401353"/>
                <a:gd name="connsiteY22" fmla="*/ 242819 h 401353"/>
                <a:gd name="connsiteX23" fmla="*/ 175592 w 401353"/>
                <a:gd name="connsiteY23" fmla="*/ 265897 h 401353"/>
                <a:gd name="connsiteX24" fmla="*/ 160542 w 401353"/>
                <a:gd name="connsiteY24" fmla="*/ 275930 h 401353"/>
                <a:gd name="connsiteX25" fmla="*/ 160542 w 401353"/>
                <a:gd name="connsiteY25" fmla="*/ 275930 h 401353"/>
                <a:gd name="connsiteX26" fmla="*/ 160542 w 401353"/>
                <a:gd name="connsiteY26" fmla="*/ 275930 h 401353"/>
                <a:gd name="connsiteX27" fmla="*/ 151511 w 401353"/>
                <a:gd name="connsiteY27" fmla="*/ 277938 h 401353"/>
                <a:gd name="connsiteX28" fmla="*/ 132447 w 401353"/>
                <a:gd name="connsiteY28" fmla="*/ 277938 h 401353"/>
                <a:gd name="connsiteX29" fmla="*/ 125423 w 401353"/>
                <a:gd name="connsiteY29" fmla="*/ 275930 h 401353"/>
                <a:gd name="connsiteX30" fmla="*/ 125423 w 401353"/>
                <a:gd name="connsiteY30" fmla="*/ 277938 h 401353"/>
                <a:gd name="connsiteX31" fmla="*/ 131444 w 401353"/>
                <a:gd name="connsiteY31" fmla="*/ 297001 h 401353"/>
                <a:gd name="connsiteX32" fmla="*/ 141477 w 401353"/>
                <a:gd name="connsiteY32" fmla="*/ 321083 h 401353"/>
                <a:gd name="connsiteX33" fmla="*/ 145491 w 401353"/>
                <a:gd name="connsiteY33" fmla="*/ 329110 h 401353"/>
                <a:gd name="connsiteX34" fmla="*/ 153518 w 401353"/>
                <a:gd name="connsiteY34" fmla="*/ 347171 h 401353"/>
                <a:gd name="connsiteX35" fmla="*/ 206698 w 401353"/>
                <a:gd name="connsiteY35" fmla="*/ 324093 h 401353"/>
                <a:gd name="connsiteX36" fmla="*/ 214725 w 401353"/>
                <a:gd name="connsiteY36" fmla="*/ 321083 h 401353"/>
                <a:gd name="connsiteX37" fmla="*/ 221748 w 401353"/>
                <a:gd name="connsiteY37" fmla="*/ 319076 h 401353"/>
                <a:gd name="connsiteX38" fmla="*/ 231782 w 401353"/>
                <a:gd name="connsiteY38" fmla="*/ 317070 h 401353"/>
                <a:gd name="connsiteX39" fmla="*/ 233789 w 401353"/>
                <a:gd name="connsiteY39" fmla="*/ 317070 h 401353"/>
                <a:gd name="connsiteX40" fmla="*/ 234792 w 401353"/>
                <a:gd name="connsiteY40" fmla="*/ 317070 h 401353"/>
                <a:gd name="connsiteX41" fmla="*/ 235796 w 401353"/>
                <a:gd name="connsiteY41" fmla="*/ 317070 h 401353"/>
                <a:gd name="connsiteX42" fmla="*/ 237802 w 401353"/>
                <a:gd name="connsiteY42" fmla="*/ 317070 h 401353"/>
                <a:gd name="connsiteX43" fmla="*/ 242819 w 401353"/>
                <a:gd name="connsiteY43" fmla="*/ 320080 h 401353"/>
                <a:gd name="connsiteX44" fmla="*/ 245829 w 401353"/>
                <a:gd name="connsiteY44" fmla="*/ 324093 h 401353"/>
                <a:gd name="connsiteX45" fmla="*/ 245829 w 401353"/>
                <a:gd name="connsiteY45" fmla="*/ 324093 h 401353"/>
                <a:gd name="connsiteX46" fmla="*/ 245829 w 401353"/>
                <a:gd name="connsiteY46" fmla="*/ 324093 h 401353"/>
                <a:gd name="connsiteX47" fmla="*/ 246833 w 401353"/>
                <a:gd name="connsiteY47" fmla="*/ 332120 h 401353"/>
                <a:gd name="connsiteX48" fmla="*/ 245829 w 401353"/>
                <a:gd name="connsiteY48" fmla="*/ 339143 h 401353"/>
                <a:gd name="connsiteX49" fmla="*/ 244826 w 401353"/>
                <a:gd name="connsiteY49" fmla="*/ 355198 h 401353"/>
                <a:gd name="connsiteX50" fmla="*/ 246833 w 401353"/>
                <a:gd name="connsiteY50" fmla="*/ 361218 h 401353"/>
                <a:gd name="connsiteX51" fmla="*/ 252853 w 401353"/>
                <a:gd name="connsiteY51" fmla="*/ 370249 h 401353"/>
                <a:gd name="connsiteX52" fmla="*/ 261883 w 401353"/>
                <a:gd name="connsiteY52" fmla="*/ 374262 h 401353"/>
                <a:gd name="connsiteX53" fmla="*/ 287971 w 401353"/>
                <a:gd name="connsiteY53" fmla="*/ 371252 h 401353"/>
                <a:gd name="connsiteX54" fmla="*/ 306032 w 401353"/>
                <a:gd name="connsiteY54" fmla="*/ 356201 h 401353"/>
                <a:gd name="connsiteX55" fmla="*/ 307036 w 401353"/>
                <a:gd name="connsiteY55" fmla="*/ 335131 h 401353"/>
                <a:gd name="connsiteX56" fmla="*/ 304026 w 401353"/>
                <a:gd name="connsiteY56" fmla="*/ 329110 h 401353"/>
                <a:gd name="connsiteX57" fmla="*/ 298005 w 401353"/>
                <a:gd name="connsiteY57" fmla="*/ 322086 h 401353"/>
                <a:gd name="connsiteX58" fmla="*/ 290981 w 401353"/>
                <a:gd name="connsiteY58" fmla="*/ 317070 h 401353"/>
                <a:gd name="connsiteX59" fmla="*/ 286968 w 401353"/>
                <a:gd name="connsiteY59" fmla="*/ 311049 h 401353"/>
                <a:gd name="connsiteX60" fmla="*/ 286968 w 401353"/>
                <a:gd name="connsiteY60" fmla="*/ 311049 h 401353"/>
                <a:gd name="connsiteX61" fmla="*/ 286968 w 401353"/>
                <a:gd name="connsiteY61" fmla="*/ 311049 h 401353"/>
                <a:gd name="connsiteX62" fmla="*/ 285965 w 401353"/>
                <a:gd name="connsiteY62" fmla="*/ 305029 h 401353"/>
                <a:gd name="connsiteX63" fmla="*/ 288975 w 401353"/>
                <a:gd name="connsiteY63" fmla="*/ 297001 h 401353"/>
                <a:gd name="connsiteX64" fmla="*/ 290981 w 401353"/>
                <a:gd name="connsiteY64" fmla="*/ 294995 h 4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1353" h="401353">
                  <a:moveTo>
                    <a:pt x="290981" y="294995"/>
                  </a:moveTo>
                  <a:cubicBezTo>
                    <a:pt x="294995" y="292988"/>
                    <a:pt x="299009" y="290981"/>
                    <a:pt x="305029" y="288974"/>
                  </a:cubicBezTo>
                  <a:cubicBezTo>
                    <a:pt x="320080" y="283958"/>
                    <a:pt x="339144" y="278941"/>
                    <a:pt x="356201" y="275930"/>
                  </a:cubicBezTo>
                  <a:cubicBezTo>
                    <a:pt x="364229" y="273924"/>
                    <a:pt x="371252" y="272920"/>
                    <a:pt x="377272" y="271917"/>
                  </a:cubicBezTo>
                  <a:lnTo>
                    <a:pt x="329110" y="142480"/>
                  </a:lnTo>
                  <a:cubicBezTo>
                    <a:pt x="319076" y="152515"/>
                    <a:pt x="311050" y="165558"/>
                    <a:pt x="291985" y="179606"/>
                  </a:cubicBezTo>
                  <a:cubicBezTo>
                    <a:pt x="242819" y="215728"/>
                    <a:pt x="182617" y="155525"/>
                    <a:pt x="201680" y="101342"/>
                  </a:cubicBezTo>
                  <a:cubicBezTo>
                    <a:pt x="202684" y="92311"/>
                    <a:pt x="205694" y="83281"/>
                    <a:pt x="209708" y="75254"/>
                  </a:cubicBezTo>
                  <a:lnTo>
                    <a:pt x="75254" y="124419"/>
                  </a:lnTo>
                  <a:cubicBezTo>
                    <a:pt x="75254" y="125423"/>
                    <a:pt x="75254" y="126427"/>
                    <a:pt x="75254" y="126427"/>
                  </a:cubicBezTo>
                  <a:cubicBezTo>
                    <a:pt x="76257" y="131443"/>
                    <a:pt x="77261" y="139470"/>
                    <a:pt x="79267" y="147498"/>
                  </a:cubicBezTo>
                  <a:cubicBezTo>
                    <a:pt x="82278" y="163551"/>
                    <a:pt x="87295" y="183619"/>
                    <a:pt x="92312" y="196663"/>
                  </a:cubicBezTo>
                  <a:cubicBezTo>
                    <a:pt x="93315" y="200677"/>
                    <a:pt x="95322" y="203687"/>
                    <a:pt x="96325" y="205694"/>
                  </a:cubicBezTo>
                  <a:cubicBezTo>
                    <a:pt x="97328" y="206697"/>
                    <a:pt x="97328" y="207700"/>
                    <a:pt x="98332" y="208704"/>
                  </a:cubicBezTo>
                  <a:lnTo>
                    <a:pt x="98332" y="208704"/>
                  </a:lnTo>
                  <a:cubicBezTo>
                    <a:pt x="99336" y="207700"/>
                    <a:pt x="99336" y="206697"/>
                    <a:pt x="101342" y="205694"/>
                  </a:cubicBezTo>
                  <a:cubicBezTo>
                    <a:pt x="103349" y="202684"/>
                    <a:pt x="107363" y="197667"/>
                    <a:pt x="114386" y="193653"/>
                  </a:cubicBezTo>
                  <a:cubicBezTo>
                    <a:pt x="117396" y="191647"/>
                    <a:pt x="120406" y="190643"/>
                    <a:pt x="123417" y="189639"/>
                  </a:cubicBezTo>
                  <a:cubicBezTo>
                    <a:pt x="123417" y="189639"/>
                    <a:pt x="123417" y="189639"/>
                    <a:pt x="123417" y="189639"/>
                  </a:cubicBezTo>
                  <a:lnTo>
                    <a:pt x="123417" y="189639"/>
                  </a:lnTo>
                  <a:cubicBezTo>
                    <a:pt x="134454" y="185626"/>
                    <a:pt x="146495" y="186629"/>
                    <a:pt x="156528" y="191647"/>
                  </a:cubicBezTo>
                  <a:cubicBezTo>
                    <a:pt x="166562" y="196663"/>
                    <a:pt x="174589" y="205694"/>
                    <a:pt x="178603" y="217734"/>
                  </a:cubicBezTo>
                  <a:cubicBezTo>
                    <a:pt x="181613" y="225761"/>
                    <a:pt x="183619" y="234792"/>
                    <a:pt x="183619" y="242819"/>
                  </a:cubicBezTo>
                  <a:cubicBezTo>
                    <a:pt x="183619" y="250846"/>
                    <a:pt x="180609" y="259877"/>
                    <a:pt x="175592" y="265897"/>
                  </a:cubicBezTo>
                  <a:cubicBezTo>
                    <a:pt x="171579" y="269910"/>
                    <a:pt x="166562" y="273924"/>
                    <a:pt x="160542" y="275930"/>
                  </a:cubicBezTo>
                  <a:cubicBezTo>
                    <a:pt x="160542" y="275930"/>
                    <a:pt x="160542" y="275930"/>
                    <a:pt x="160542" y="275930"/>
                  </a:cubicBezTo>
                  <a:cubicBezTo>
                    <a:pt x="160542" y="275930"/>
                    <a:pt x="160542" y="275930"/>
                    <a:pt x="160542" y="275930"/>
                  </a:cubicBezTo>
                  <a:cubicBezTo>
                    <a:pt x="157532" y="276934"/>
                    <a:pt x="154521" y="277938"/>
                    <a:pt x="151511" y="277938"/>
                  </a:cubicBezTo>
                  <a:cubicBezTo>
                    <a:pt x="143484" y="278941"/>
                    <a:pt x="137464" y="278941"/>
                    <a:pt x="132447" y="277938"/>
                  </a:cubicBezTo>
                  <a:cubicBezTo>
                    <a:pt x="129437" y="276934"/>
                    <a:pt x="127430" y="276934"/>
                    <a:pt x="125423" y="275930"/>
                  </a:cubicBezTo>
                  <a:cubicBezTo>
                    <a:pt x="125423" y="276934"/>
                    <a:pt x="125423" y="276934"/>
                    <a:pt x="125423" y="277938"/>
                  </a:cubicBezTo>
                  <a:cubicBezTo>
                    <a:pt x="126427" y="282954"/>
                    <a:pt x="128434" y="289978"/>
                    <a:pt x="131444" y="297001"/>
                  </a:cubicBezTo>
                  <a:cubicBezTo>
                    <a:pt x="134454" y="305029"/>
                    <a:pt x="137464" y="313056"/>
                    <a:pt x="141477" y="321083"/>
                  </a:cubicBezTo>
                  <a:cubicBezTo>
                    <a:pt x="142481" y="324093"/>
                    <a:pt x="143484" y="327103"/>
                    <a:pt x="145491" y="329110"/>
                  </a:cubicBezTo>
                  <a:cubicBezTo>
                    <a:pt x="148501" y="336133"/>
                    <a:pt x="151511" y="342154"/>
                    <a:pt x="153518" y="347171"/>
                  </a:cubicBezTo>
                  <a:cubicBezTo>
                    <a:pt x="167566" y="340147"/>
                    <a:pt x="189640" y="331117"/>
                    <a:pt x="206698" y="324093"/>
                  </a:cubicBezTo>
                  <a:cubicBezTo>
                    <a:pt x="209708" y="323090"/>
                    <a:pt x="211714" y="322086"/>
                    <a:pt x="214725" y="321083"/>
                  </a:cubicBezTo>
                  <a:cubicBezTo>
                    <a:pt x="216731" y="320080"/>
                    <a:pt x="219741" y="319076"/>
                    <a:pt x="221748" y="319076"/>
                  </a:cubicBezTo>
                  <a:cubicBezTo>
                    <a:pt x="225761" y="318072"/>
                    <a:pt x="228772" y="317070"/>
                    <a:pt x="231782" y="317070"/>
                  </a:cubicBezTo>
                  <a:cubicBezTo>
                    <a:pt x="232786" y="317070"/>
                    <a:pt x="233789" y="317070"/>
                    <a:pt x="233789" y="317070"/>
                  </a:cubicBezTo>
                  <a:cubicBezTo>
                    <a:pt x="233789" y="317070"/>
                    <a:pt x="233789" y="317070"/>
                    <a:pt x="234792" y="317070"/>
                  </a:cubicBezTo>
                  <a:cubicBezTo>
                    <a:pt x="234792" y="317070"/>
                    <a:pt x="235796" y="317070"/>
                    <a:pt x="235796" y="317070"/>
                  </a:cubicBezTo>
                  <a:cubicBezTo>
                    <a:pt x="236799" y="317070"/>
                    <a:pt x="236799" y="317070"/>
                    <a:pt x="237802" y="317070"/>
                  </a:cubicBezTo>
                  <a:cubicBezTo>
                    <a:pt x="238806" y="317070"/>
                    <a:pt x="240812" y="318072"/>
                    <a:pt x="242819" y="320080"/>
                  </a:cubicBezTo>
                  <a:cubicBezTo>
                    <a:pt x="243822" y="321083"/>
                    <a:pt x="244826" y="323090"/>
                    <a:pt x="245829" y="324093"/>
                  </a:cubicBezTo>
                  <a:cubicBezTo>
                    <a:pt x="245829" y="324093"/>
                    <a:pt x="245829" y="324093"/>
                    <a:pt x="245829" y="324093"/>
                  </a:cubicBezTo>
                  <a:lnTo>
                    <a:pt x="245829" y="324093"/>
                  </a:lnTo>
                  <a:cubicBezTo>
                    <a:pt x="246833" y="327103"/>
                    <a:pt x="246833" y="330113"/>
                    <a:pt x="246833" y="332120"/>
                  </a:cubicBezTo>
                  <a:cubicBezTo>
                    <a:pt x="246833" y="335131"/>
                    <a:pt x="245829" y="336133"/>
                    <a:pt x="245829" y="339143"/>
                  </a:cubicBezTo>
                  <a:cubicBezTo>
                    <a:pt x="244826" y="343157"/>
                    <a:pt x="243822" y="348174"/>
                    <a:pt x="244826" y="355198"/>
                  </a:cubicBezTo>
                  <a:cubicBezTo>
                    <a:pt x="244826" y="358208"/>
                    <a:pt x="245829" y="359212"/>
                    <a:pt x="246833" y="361218"/>
                  </a:cubicBezTo>
                  <a:cubicBezTo>
                    <a:pt x="248839" y="365232"/>
                    <a:pt x="250846" y="368242"/>
                    <a:pt x="252853" y="370249"/>
                  </a:cubicBezTo>
                  <a:cubicBezTo>
                    <a:pt x="254860" y="372255"/>
                    <a:pt x="257870" y="373259"/>
                    <a:pt x="261883" y="374262"/>
                  </a:cubicBezTo>
                  <a:cubicBezTo>
                    <a:pt x="268907" y="376269"/>
                    <a:pt x="277938" y="374262"/>
                    <a:pt x="287971" y="371252"/>
                  </a:cubicBezTo>
                  <a:cubicBezTo>
                    <a:pt x="295999" y="368242"/>
                    <a:pt x="303022" y="362222"/>
                    <a:pt x="306032" y="356201"/>
                  </a:cubicBezTo>
                  <a:cubicBezTo>
                    <a:pt x="309042" y="350181"/>
                    <a:pt x="310046" y="343157"/>
                    <a:pt x="307036" y="335131"/>
                  </a:cubicBezTo>
                  <a:cubicBezTo>
                    <a:pt x="306032" y="333123"/>
                    <a:pt x="305029" y="331117"/>
                    <a:pt x="304026" y="329110"/>
                  </a:cubicBezTo>
                  <a:cubicBezTo>
                    <a:pt x="302019" y="325096"/>
                    <a:pt x="300012" y="324093"/>
                    <a:pt x="298005" y="322086"/>
                  </a:cubicBezTo>
                  <a:cubicBezTo>
                    <a:pt x="295999" y="320080"/>
                    <a:pt x="293991" y="319076"/>
                    <a:pt x="290981" y="317070"/>
                  </a:cubicBezTo>
                  <a:cubicBezTo>
                    <a:pt x="288975" y="316066"/>
                    <a:pt x="287971" y="313056"/>
                    <a:pt x="286968" y="311049"/>
                  </a:cubicBezTo>
                  <a:cubicBezTo>
                    <a:pt x="286968" y="311049"/>
                    <a:pt x="286968" y="311049"/>
                    <a:pt x="286968" y="311049"/>
                  </a:cubicBezTo>
                  <a:lnTo>
                    <a:pt x="286968" y="311049"/>
                  </a:lnTo>
                  <a:cubicBezTo>
                    <a:pt x="285965" y="309042"/>
                    <a:pt x="285965" y="307035"/>
                    <a:pt x="285965" y="305029"/>
                  </a:cubicBezTo>
                  <a:cubicBezTo>
                    <a:pt x="285965" y="302019"/>
                    <a:pt x="287971" y="299009"/>
                    <a:pt x="288975" y="297001"/>
                  </a:cubicBezTo>
                  <a:cubicBezTo>
                    <a:pt x="286968" y="298005"/>
                    <a:pt x="288975" y="297001"/>
                    <a:pt x="290981" y="294995"/>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1" name="Freeform: Shape 382">
              <a:extLst>
                <a:ext uri="{FF2B5EF4-FFF2-40B4-BE49-F238E27FC236}">
                  <a16:creationId xmlns:a16="http://schemas.microsoft.com/office/drawing/2014/main" id="{66D91C3D-3911-3B93-726F-6890EED219EC}"/>
                </a:ext>
              </a:extLst>
            </p:cNvPr>
            <p:cNvSpPr/>
            <p:nvPr/>
          </p:nvSpPr>
          <p:spPr>
            <a:xfrm>
              <a:off x="6699699" y="4422326"/>
              <a:ext cx="222858" cy="170287"/>
            </a:xfrm>
            <a:custGeom>
              <a:avLst/>
              <a:gdLst>
                <a:gd name="connsiteX0" fmla="*/ 411949 w 602030"/>
                <a:gd name="connsiteY0" fmla="*/ 75254 h 501691"/>
                <a:gd name="connsiteX1" fmla="*/ 367800 w 602030"/>
                <a:gd name="connsiteY1" fmla="*/ 109369 h 501691"/>
                <a:gd name="connsiteX2" fmla="*/ 177157 w 602030"/>
                <a:gd name="connsiteY2" fmla="*/ 163551 h 501691"/>
                <a:gd name="connsiteX3" fmla="*/ 77822 w 602030"/>
                <a:gd name="connsiteY3" fmla="*/ 288974 h 501691"/>
                <a:gd name="connsiteX4" fmla="*/ 75816 w 602030"/>
                <a:gd name="connsiteY4" fmla="*/ 382289 h 501691"/>
                <a:gd name="connsiteX5" fmla="*/ 153076 w 602030"/>
                <a:gd name="connsiteY5" fmla="*/ 359212 h 501691"/>
                <a:gd name="connsiteX6" fmla="*/ 158093 w 602030"/>
                <a:gd name="connsiteY6" fmla="*/ 319076 h 501691"/>
                <a:gd name="connsiteX7" fmla="*/ 214283 w 602030"/>
                <a:gd name="connsiteY7" fmla="*/ 256866 h 501691"/>
                <a:gd name="connsiteX8" fmla="*/ 268465 w 602030"/>
                <a:gd name="connsiteY8" fmla="*/ 260880 h 501691"/>
                <a:gd name="connsiteX9" fmla="*/ 278499 w 602030"/>
                <a:gd name="connsiteY9" fmla="*/ 313056 h 501691"/>
                <a:gd name="connsiteX10" fmla="*/ 212276 w 602030"/>
                <a:gd name="connsiteY10" fmla="*/ 376269 h 501691"/>
                <a:gd name="connsiteX11" fmla="*/ 238364 w 602030"/>
                <a:gd name="connsiteY11" fmla="*/ 465570 h 501691"/>
                <a:gd name="connsiteX12" fmla="*/ 382851 w 602030"/>
                <a:gd name="connsiteY12" fmla="*/ 347171 h 501691"/>
                <a:gd name="connsiteX13" fmla="*/ 489209 w 602030"/>
                <a:gd name="connsiteY13" fmla="*/ 230779 h 501691"/>
                <a:gd name="connsiteX14" fmla="*/ 529345 w 602030"/>
                <a:gd name="connsiteY14" fmla="*/ 178602 h 501691"/>
                <a:gd name="connsiteX15" fmla="*/ 411949 w 602030"/>
                <a:gd name="connsiteY15" fmla="*/ 75254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2030" h="501691">
                  <a:moveTo>
                    <a:pt x="411949" y="75254"/>
                  </a:moveTo>
                  <a:cubicBezTo>
                    <a:pt x="390878" y="94318"/>
                    <a:pt x="373821" y="107362"/>
                    <a:pt x="367800" y="109369"/>
                  </a:cubicBezTo>
                  <a:cubicBezTo>
                    <a:pt x="290540" y="134454"/>
                    <a:pt x="248398" y="141477"/>
                    <a:pt x="177157" y="163551"/>
                  </a:cubicBezTo>
                  <a:cubicBezTo>
                    <a:pt x="165117" y="163551"/>
                    <a:pt x="77822" y="288974"/>
                    <a:pt x="77822" y="288974"/>
                  </a:cubicBezTo>
                  <a:cubicBezTo>
                    <a:pt x="77822" y="288974"/>
                    <a:pt x="73809" y="318072"/>
                    <a:pt x="75816" y="382289"/>
                  </a:cubicBezTo>
                  <a:cubicBezTo>
                    <a:pt x="101903" y="374262"/>
                    <a:pt x="126988" y="367239"/>
                    <a:pt x="153076" y="359212"/>
                  </a:cubicBezTo>
                  <a:cubicBezTo>
                    <a:pt x="156086" y="328107"/>
                    <a:pt x="158093" y="319076"/>
                    <a:pt x="158093" y="319076"/>
                  </a:cubicBezTo>
                  <a:lnTo>
                    <a:pt x="214283" y="256866"/>
                  </a:lnTo>
                  <a:cubicBezTo>
                    <a:pt x="235353" y="265897"/>
                    <a:pt x="280506" y="275930"/>
                    <a:pt x="268465" y="260880"/>
                  </a:cubicBezTo>
                  <a:cubicBezTo>
                    <a:pt x="282513" y="276934"/>
                    <a:pt x="282513" y="295998"/>
                    <a:pt x="278499" y="313056"/>
                  </a:cubicBezTo>
                  <a:cubicBezTo>
                    <a:pt x="265455" y="328107"/>
                    <a:pt x="236357" y="356201"/>
                    <a:pt x="212276" y="376269"/>
                  </a:cubicBezTo>
                  <a:cubicBezTo>
                    <a:pt x="183178" y="398343"/>
                    <a:pt x="185184" y="473597"/>
                    <a:pt x="238364" y="465570"/>
                  </a:cubicBezTo>
                  <a:cubicBezTo>
                    <a:pt x="264452" y="437475"/>
                    <a:pt x="316627" y="382289"/>
                    <a:pt x="382851" y="347171"/>
                  </a:cubicBezTo>
                  <a:cubicBezTo>
                    <a:pt x="422986" y="326100"/>
                    <a:pt x="457101" y="290981"/>
                    <a:pt x="489209" y="230779"/>
                  </a:cubicBezTo>
                  <a:cubicBezTo>
                    <a:pt x="494227" y="221748"/>
                    <a:pt x="522321" y="189639"/>
                    <a:pt x="529345" y="178602"/>
                  </a:cubicBezTo>
                  <a:lnTo>
                    <a:pt x="411949" y="75254"/>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2" name="Freeform: Shape 383">
              <a:extLst>
                <a:ext uri="{FF2B5EF4-FFF2-40B4-BE49-F238E27FC236}">
                  <a16:creationId xmlns:a16="http://schemas.microsoft.com/office/drawing/2014/main" id="{A132B093-19BD-C872-1611-093A2BEED04A}"/>
                </a:ext>
              </a:extLst>
            </p:cNvPr>
            <p:cNvSpPr/>
            <p:nvPr/>
          </p:nvSpPr>
          <p:spPr>
            <a:xfrm>
              <a:off x="6656450" y="4642338"/>
              <a:ext cx="148572" cy="102172"/>
            </a:xfrm>
            <a:custGeom>
              <a:avLst/>
              <a:gdLst>
                <a:gd name="connsiteX0" fmla="*/ 358208 w 401353"/>
                <a:gd name="connsiteY0" fmla="*/ 80271 h 301015"/>
                <a:gd name="connsiteX1" fmla="*/ 308039 w 401353"/>
                <a:gd name="connsiteY1" fmla="*/ 75254 h 301015"/>
                <a:gd name="connsiteX2" fmla="*/ 298005 w 401353"/>
                <a:gd name="connsiteY2" fmla="*/ 76257 h 301015"/>
                <a:gd name="connsiteX3" fmla="*/ 293991 w 401353"/>
                <a:gd name="connsiteY3" fmla="*/ 77261 h 301015"/>
                <a:gd name="connsiteX4" fmla="*/ 293991 w 401353"/>
                <a:gd name="connsiteY4" fmla="*/ 77261 h 301015"/>
                <a:gd name="connsiteX5" fmla="*/ 295999 w 401353"/>
                <a:gd name="connsiteY5" fmla="*/ 81275 h 301015"/>
                <a:gd name="connsiteX6" fmla="*/ 303022 w 401353"/>
                <a:gd name="connsiteY6" fmla="*/ 97328 h 301015"/>
                <a:gd name="connsiteX7" fmla="*/ 304026 w 401353"/>
                <a:gd name="connsiteY7" fmla="*/ 107362 h 301015"/>
                <a:gd name="connsiteX8" fmla="*/ 304026 w 401353"/>
                <a:gd name="connsiteY8" fmla="*/ 107362 h 301015"/>
                <a:gd name="connsiteX9" fmla="*/ 304026 w 401353"/>
                <a:gd name="connsiteY9" fmla="*/ 107362 h 301015"/>
                <a:gd name="connsiteX10" fmla="*/ 290981 w 401353"/>
                <a:gd name="connsiteY10" fmla="*/ 137464 h 301015"/>
                <a:gd name="connsiteX11" fmla="*/ 258873 w 401353"/>
                <a:gd name="connsiteY11" fmla="*/ 149504 h 301015"/>
                <a:gd name="connsiteX12" fmla="*/ 232785 w 401353"/>
                <a:gd name="connsiteY12" fmla="*/ 145491 h 301015"/>
                <a:gd name="connsiteX13" fmla="*/ 213721 w 401353"/>
                <a:gd name="connsiteY13" fmla="*/ 129437 h 301015"/>
                <a:gd name="connsiteX14" fmla="*/ 209708 w 401353"/>
                <a:gd name="connsiteY14" fmla="*/ 115389 h 301015"/>
                <a:gd name="connsiteX15" fmla="*/ 209708 w 401353"/>
                <a:gd name="connsiteY15" fmla="*/ 111376 h 301015"/>
                <a:gd name="connsiteX16" fmla="*/ 210711 w 401353"/>
                <a:gd name="connsiteY16" fmla="*/ 102346 h 301015"/>
                <a:gd name="connsiteX17" fmla="*/ 216731 w 401353"/>
                <a:gd name="connsiteY17" fmla="*/ 84285 h 301015"/>
                <a:gd name="connsiteX18" fmla="*/ 220745 w 401353"/>
                <a:gd name="connsiteY18" fmla="*/ 78264 h 301015"/>
                <a:gd name="connsiteX19" fmla="*/ 219741 w 401353"/>
                <a:gd name="connsiteY19" fmla="*/ 78264 h 301015"/>
                <a:gd name="connsiteX20" fmla="*/ 206698 w 401353"/>
                <a:gd name="connsiteY20" fmla="*/ 77261 h 301015"/>
                <a:gd name="connsiteX21" fmla="*/ 201680 w 401353"/>
                <a:gd name="connsiteY21" fmla="*/ 77261 h 301015"/>
                <a:gd name="connsiteX22" fmla="*/ 162548 w 401353"/>
                <a:gd name="connsiteY22" fmla="*/ 79267 h 301015"/>
                <a:gd name="connsiteX23" fmla="*/ 143484 w 401353"/>
                <a:gd name="connsiteY23" fmla="*/ 80271 h 301015"/>
                <a:gd name="connsiteX24" fmla="*/ 145491 w 401353"/>
                <a:gd name="connsiteY24" fmla="*/ 111376 h 301015"/>
                <a:gd name="connsiteX25" fmla="*/ 146495 w 401353"/>
                <a:gd name="connsiteY25" fmla="*/ 141477 h 301015"/>
                <a:gd name="connsiteX26" fmla="*/ 146495 w 401353"/>
                <a:gd name="connsiteY26" fmla="*/ 154521 h 301015"/>
                <a:gd name="connsiteX27" fmla="*/ 145491 w 401353"/>
                <a:gd name="connsiteY27" fmla="*/ 164555 h 301015"/>
                <a:gd name="connsiteX28" fmla="*/ 143484 w 401353"/>
                <a:gd name="connsiteY28" fmla="*/ 170576 h 301015"/>
                <a:gd name="connsiteX29" fmla="*/ 138467 w 401353"/>
                <a:gd name="connsiteY29" fmla="*/ 174589 h 301015"/>
                <a:gd name="connsiteX30" fmla="*/ 133450 w 401353"/>
                <a:gd name="connsiteY30" fmla="*/ 175592 h 301015"/>
                <a:gd name="connsiteX31" fmla="*/ 133450 w 401353"/>
                <a:gd name="connsiteY31" fmla="*/ 175592 h 301015"/>
                <a:gd name="connsiteX32" fmla="*/ 133450 w 401353"/>
                <a:gd name="connsiteY32" fmla="*/ 175592 h 301015"/>
                <a:gd name="connsiteX33" fmla="*/ 125423 w 401353"/>
                <a:gd name="connsiteY33" fmla="*/ 173586 h 301015"/>
                <a:gd name="connsiteX34" fmla="*/ 119403 w 401353"/>
                <a:gd name="connsiteY34" fmla="*/ 169572 h 301015"/>
                <a:gd name="connsiteX35" fmla="*/ 104352 w 401353"/>
                <a:gd name="connsiteY35" fmla="*/ 163552 h 301015"/>
                <a:gd name="connsiteX36" fmla="*/ 98332 w 401353"/>
                <a:gd name="connsiteY36" fmla="*/ 162548 h 301015"/>
                <a:gd name="connsiteX37" fmla="*/ 88298 w 401353"/>
                <a:gd name="connsiteY37" fmla="*/ 165558 h 301015"/>
                <a:gd name="connsiteX38" fmla="*/ 81275 w 401353"/>
                <a:gd name="connsiteY38" fmla="*/ 172582 h 301015"/>
                <a:gd name="connsiteX39" fmla="*/ 75254 w 401353"/>
                <a:gd name="connsiteY39" fmla="*/ 197667 h 301015"/>
                <a:gd name="connsiteX40" fmla="*/ 83281 w 401353"/>
                <a:gd name="connsiteY40" fmla="*/ 219741 h 301015"/>
                <a:gd name="connsiteX41" fmla="*/ 102346 w 401353"/>
                <a:gd name="connsiteY41" fmla="*/ 227769 h 301015"/>
                <a:gd name="connsiteX42" fmla="*/ 108366 w 401353"/>
                <a:gd name="connsiteY42" fmla="*/ 226765 h 301015"/>
                <a:gd name="connsiteX43" fmla="*/ 117396 w 401353"/>
                <a:gd name="connsiteY43" fmla="*/ 222751 h 301015"/>
                <a:gd name="connsiteX44" fmla="*/ 124420 w 401353"/>
                <a:gd name="connsiteY44" fmla="*/ 218738 h 301015"/>
                <a:gd name="connsiteX45" fmla="*/ 131444 w 401353"/>
                <a:gd name="connsiteY45" fmla="*/ 216731 h 301015"/>
                <a:gd name="connsiteX46" fmla="*/ 131444 w 401353"/>
                <a:gd name="connsiteY46" fmla="*/ 216731 h 301015"/>
                <a:gd name="connsiteX47" fmla="*/ 131444 w 401353"/>
                <a:gd name="connsiteY47" fmla="*/ 216731 h 301015"/>
                <a:gd name="connsiteX48" fmla="*/ 138467 w 401353"/>
                <a:gd name="connsiteY48" fmla="*/ 217734 h 301015"/>
                <a:gd name="connsiteX49" fmla="*/ 144487 w 401353"/>
                <a:gd name="connsiteY49" fmla="*/ 222751 h 301015"/>
                <a:gd name="connsiteX50" fmla="*/ 146495 w 401353"/>
                <a:gd name="connsiteY50" fmla="*/ 228771 h 301015"/>
                <a:gd name="connsiteX51" fmla="*/ 147498 w 401353"/>
                <a:gd name="connsiteY51" fmla="*/ 243822 h 301015"/>
                <a:gd name="connsiteX52" fmla="*/ 142481 w 401353"/>
                <a:gd name="connsiteY52" fmla="*/ 297001 h 301015"/>
                <a:gd name="connsiteX53" fmla="*/ 139471 w 401353"/>
                <a:gd name="connsiteY53" fmla="*/ 318072 h 301015"/>
                <a:gd name="connsiteX54" fmla="*/ 360215 w 401353"/>
                <a:gd name="connsiteY54" fmla="*/ 318072 h 301015"/>
                <a:gd name="connsiteX55" fmla="*/ 381286 w 401353"/>
                <a:gd name="connsiteY55" fmla="*/ 297001 h 301015"/>
                <a:gd name="connsiteX56" fmla="*/ 381286 w 401353"/>
                <a:gd name="connsiteY56" fmla="*/ 85287 h 301015"/>
                <a:gd name="connsiteX57" fmla="*/ 379280 w 401353"/>
                <a:gd name="connsiteY57" fmla="*/ 84285 h 301015"/>
                <a:gd name="connsiteX58" fmla="*/ 358208 w 401353"/>
                <a:gd name="connsiteY58" fmla="*/ 80271 h 30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01353" h="301015">
                  <a:moveTo>
                    <a:pt x="358208" y="80271"/>
                  </a:moveTo>
                  <a:cubicBezTo>
                    <a:pt x="342154" y="77261"/>
                    <a:pt x="322087" y="75254"/>
                    <a:pt x="308039" y="75254"/>
                  </a:cubicBezTo>
                  <a:cubicBezTo>
                    <a:pt x="304026" y="75254"/>
                    <a:pt x="301015" y="75254"/>
                    <a:pt x="298005" y="76257"/>
                  </a:cubicBezTo>
                  <a:cubicBezTo>
                    <a:pt x="295999" y="76257"/>
                    <a:pt x="294995" y="76257"/>
                    <a:pt x="293991" y="77261"/>
                  </a:cubicBezTo>
                  <a:lnTo>
                    <a:pt x="293991" y="77261"/>
                  </a:lnTo>
                  <a:cubicBezTo>
                    <a:pt x="293991" y="78264"/>
                    <a:pt x="294995" y="79267"/>
                    <a:pt x="295999" y="81275"/>
                  </a:cubicBezTo>
                  <a:cubicBezTo>
                    <a:pt x="298005" y="84285"/>
                    <a:pt x="301015" y="89301"/>
                    <a:pt x="303022" y="97328"/>
                  </a:cubicBezTo>
                  <a:cubicBezTo>
                    <a:pt x="304026" y="100338"/>
                    <a:pt x="304026" y="103348"/>
                    <a:pt x="304026" y="107362"/>
                  </a:cubicBezTo>
                  <a:lnTo>
                    <a:pt x="304026" y="107362"/>
                  </a:lnTo>
                  <a:lnTo>
                    <a:pt x="304026" y="107362"/>
                  </a:lnTo>
                  <a:cubicBezTo>
                    <a:pt x="304026" y="119403"/>
                    <a:pt x="299009" y="129437"/>
                    <a:pt x="290981" y="137464"/>
                  </a:cubicBezTo>
                  <a:cubicBezTo>
                    <a:pt x="282954" y="144487"/>
                    <a:pt x="270914" y="149504"/>
                    <a:pt x="258873" y="149504"/>
                  </a:cubicBezTo>
                  <a:cubicBezTo>
                    <a:pt x="249843" y="149504"/>
                    <a:pt x="240812" y="148501"/>
                    <a:pt x="232785" y="145491"/>
                  </a:cubicBezTo>
                  <a:cubicBezTo>
                    <a:pt x="224758" y="142480"/>
                    <a:pt x="217735" y="137464"/>
                    <a:pt x="213721" y="129437"/>
                  </a:cubicBezTo>
                  <a:cubicBezTo>
                    <a:pt x="211714" y="125423"/>
                    <a:pt x="209708" y="120406"/>
                    <a:pt x="209708" y="115389"/>
                  </a:cubicBezTo>
                  <a:cubicBezTo>
                    <a:pt x="209708" y="114386"/>
                    <a:pt x="209708" y="113383"/>
                    <a:pt x="209708" y="111376"/>
                  </a:cubicBezTo>
                  <a:cubicBezTo>
                    <a:pt x="209708" y="108366"/>
                    <a:pt x="209708" y="105356"/>
                    <a:pt x="210711" y="102346"/>
                  </a:cubicBezTo>
                  <a:cubicBezTo>
                    <a:pt x="211714" y="94318"/>
                    <a:pt x="214725" y="89301"/>
                    <a:pt x="216731" y="84285"/>
                  </a:cubicBezTo>
                  <a:cubicBezTo>
                    <a:pt x="218738" y="81275"/>
                    <a:pt x="219741" y="80271"/>
                    <a:pt x="220745" y="78264"/>
                  </a:cubicBezTo>
                  <a:cubicBezTo>
                    <a:pt x="220745" y="78264"/>
                    <a:pt x="219741" y="78264"/>
                    <a:pt x="219741" y="78264"/>
                  </a:cubicBezTo>
                  <a:cubicBezTo>
                    <a:pt x="216731" y="78264"/>
                    <a:pt x="211714" y="77261"/>
                    <a:pt x="206698" y="77261"/>
                  </a:cubicBezTo>
                  <a:cubicBezTo>
                    <a:pt x="205694" y="77261"/>
                    <a:pt x="203688" y="77261"/>
                    <a:pt x="201680" y="77261"/>
                  </a:cubicBezTo>
                  <a:cubicBezTo>
                    <a:pt x="189640" y="77261"/>
                    <a:pt x="174589" y="78264"/>
                    <a:pt x="162548" y="79267"/>
                  </a:cubicBezTo>
                  <a:cubicBezTo>
                    <a:pt x="155525" y="79267"/>
                    <a:pt x="148501" y="80271"/>
                    <a:pt x="143484" y="80271"/>
                  </a:cubicBezTo>
                  <a:cubicBezTo>
                    <a:pt x="144487" y="89301"/>
                    <a:pt x="145491" y="100338"/>
                    <a:pt x="145491" y="111376"/>
                  </a:cubicBezTo>
                  <a:cubicBezTo>
                    <a:pt x="145491" y="121409"/>
                    <a:pt x="146495" y="132447"/>
                    <a:pt x="146495" y="141477"/>
                  </a:cubicBezTo>
                  <a:cubicBezTo>
                    <a:pt x="146495" y="146494"/>
                    <a:pt x="146495" y="150508"/>
                    <a:pt x="146495" y="154521"/>
                  </a:cubicBezTo>
                  <a:cubicBezTo>
                    <a:pt x="146495" y="158535"/>
                    <a:pt x="145491" y="161545"/>
                    <a:pt x="145491" y="164555"/>
                  </a:cubicBezTo>
                  <a:cubicBezTo>
                    <a:pt x="145491" y="166562"/>
                    <a:pt x="144487" y="168568"/>
                    <a:pt x="143484" y="170576"/>
                  </a:cubicBezTo>
                  <a:cubicBezTo>
                    <a:pt x="142481" y="171579"/>
                    <a:pt x="141477" y="173586"/>
                    <a:pt x="138467" y="174589"/>
                  </a:cubicBezTo>
                  <a:cubicBezTo>
                    <a:pt x="136460" y="175592"/>
                    <a:pt x="135457" y="175592"/>
                    <a:pt x="133450" y="175592"/>
                  </a:cubicBezTo>
                  <a:cubicBezTo>
                    <a:pt x="133450" y="175592"/>
                    <a:pt x="133450" y="175592"/>
                    <a:pt x="133450" y="175592"/>
                  </a:cubicBezTo>
                  <a:cubicBezTo>
                    <a:pt x="133450" y="175592"/>
                    <a:pt x="133450" y="175592"/>
                    <a:pt x="133450" y="175592"/>
                  </a:cubicBezTo>
                  <a:cubicBezTo>
                    <a:pt x="129437" y="175592"/>
                    <a:pt x="127430" y="174589"/>
                    <a:pt x="125423" y="173586"/>
                  </a:cubicBezTo>
                  <a:cubicBezTo>
                    <a:pt x="123417" y="172582"/>
                    <a:pt x="121410" y="170576"/>
                    <a:pt x="119403" y="169572"/>
                  </a:cubicBezTo>
                  <a:cubicBezTo>
                    <a:pt x="115389" y="167565"/>
                    <a:pt x="111376" y="164555"/>
                    <a:pt x="104352" y="163552"/>
                  </a:cubicBezTo>
                  <a:cubicBezTo>
                    <a:pt x="102346" y="163552"/>
                    <a:pt x="100338" y="162548"/>
                    <a:pt x="98332" y="162548"/>
                  </a:cubicBezTo>
                  <a:cubicBezTo>
                    <a:pt x="93315" y="162548"/>
                    <a:pt x="90305" y="163552"/>
                    <a:pt x="88298" y="165558"/>
                  </a:cubicBezTo>
                  <a:cubicBezTo>
                    <a:pt x="85288" y="166562"/>
                    <a:pt x="83281" y="169572"/>
                    <a:pt x="81275" y="172582"/>
                  </a:cubicBezTo>
                  <a:cubicBezTo>
                    <a:pt x="77261" y="178602"/>
                    <a:pt x="75254" y="187633"/>
                    <a:pt x="75254" y="197667"/>
                  </a:cubicBezTo>
                  <a:cubicBezTo>
                    <a:pt x="75254" y="206698"/>
                    <a:pt x="78265" y="214724"/>
                    <a:pt x="83281" y="219741"/>
                  </a:cubicBezTo>
                  <a:cubicBezTo>
                    <a:pt x="88298" y="224758"/>
                    <a:pt x="94318" y="227769"/>
                    <a:pt x="102346" y="227769"/>
                  </a:cubicBezTo>
                  <a:cubicBezTo>
                    <a:pt x="104352" y="227769"/>
                    <a:pt x="106359" y="227769"/>
                    <a:pt x="108366" y="226765"/>
                  </a:cubicBezTo>
                  <a:cubicBezTo>
                    <a:pt x="112379" y="225761"/>
                    <a:pt x="115389" y="224758"/>
                    <a:pt x="117396" y="222751"/>
                  </a:cubicBezTo>
                  <a:cubicBezTo>
                    <a:pt x="119403" y="221748"/>
                    <a:pt x="121410" y="219741"/>
                    <a:pt x="124420" y="218738"/>
                  </a:cubicBezTo>
                  <a:cubicBezTo>
                    <a:pt x="126427" y="217734"/>
                    <a:pt x="128434" y="216731"/>
                    <a:pt x="131444" y="216731"/>
                  </a:cubicBezTo>
                  <a:cubicBezTo>
                    <a:pt x="131444" y="216731"/>
                    <a:pt x="131444" y="216731"/>
                    <a:pt x="131444" y="216731"/>
                  </a:cubicBezTo>
                  <a:cubicBezTo>
                    <a:pt x="131444" y="216731"/>
                    <a:pt x="131444" y="216731"/>
                    <a:pt x="131444" y="216731"/>
                  </a:cubicBezTo>
                  <a:cubicBezTo>
                    <a:pt x="133450" y="216731"/>
                    <a:pt x="135457" y="216731"/>
                    <a:pt x="138467" y="217734"/>
                  </a:cubicBezTo>
                  <a:cubicBezTo>
                    <a:pt x="141477" y="218738"/>
                    <a:pt x="143484" y="220745"/>
                    <a:pt x="144487" y="222751"/>
                  </a:cubicBezTo>
                  <a:cubicBezTo>
                    <a:pt x="145491" y="224758"/>
                    <a:pt x="146495" y="226765"/>
                    <a:pt x="146495" y="228771"/>
                  </a:cubicBezTo>
                  <a:cubicBezTo>
                    <a:pt x="147498" y="232785"/>
                    <a:pt x="147498" y="237802"/>
                    <a:pt x="147498" y="243822"/>
                  </a:cubicBezTo>
                  <a:cubicBezTo>
                    <a:pt x="147498" y="258873"/>
                    <a:pt x="144487" y="279944"/>
                    <a:pt x="142481" y="297001"/>
                  </a:cubicBezTo>
                  <a:cubicBezTo>
                    <a:pt x="141477" y="305029"/>
                    <a:pt x="139471" y="312052"/>
                    <a:pt x="139471" y="318072"/>
                  </a:cubicBezTo>
                  <a:lnTo>
                    <a:pt x="360215" y="318072"/>
                  </a:lnTo>
                  <a:cubicBezTo>
                    <a:pt x="372256" y="318072"/>
                    <a:pt x="381286" y="309042"/>
                    <a:pt x="381286" y="297001"/>
                  </a:cubicBezTo>
                  <a:lnTo>
                    <a:pt x="381286" y="85287"/>
                  </a:lnTo>
                  <a:cubicBezTo>
                    <a:pt x="380282" y="85287"/>
                    <a:pt x="380282" y="85287"/>
                    <a:pt x="379280" y="84285"/>
                  </a:cubicBezTo>
                  <a:cubicBezTo>
                    <a:pt x="373259" y="83281"/>
                    <a:pt x="366235" y="81275"/>
                    <a:pt x="358208" y="80271"/>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3" name="Freeform: Shape 384">
              <a:extLst>
                <a:ext uri="{FF2B5EF4-FFF2-40B4-BE49-F238E27FC236}">
                  <a16:creationId xmlns:a16="http://schemas.microsoft.com/office/drawing/2014/main" id="{1358EEB1-715C-E49E-9C3B-89A3D1BDF3A2}"/>
                </a:ext>
              </a:extLst>
            </p:cNvPr>
            <p:cNvSpPr/>
            <p:nvPr/>
          </p:nvSpPr>
          <p:spPr>
            <a:xfrm>
              <a:off x="6585878" y="4555151"/>
              <a:ext cx="148572" cy="102172"/>
            </a:xfrm>
            <a:custGeom>
              <a:avLst/>
              <a:gdLst>
                <a:gd name="connsiteX0" fmla="*/ 372255 w 401353"/>
                <a:gd name="connsiteY0" fmla="*/ 173585 h 301015"/>
                <a:gd name="connsiteX1" fmla="*/ 353191 w 401353"/>
                <a:gd name="connsiteY1" fmla="*/ 165558 h 301015"/>
                <a:gd name="connsiteX2" fmla="*/ 352187 w 401353"/>
                <a:gd name="connsiteY2" fmla="*/ 165558 h 301015"/>
                <a:gd name="connsiteX3" fmla="*/ 348173 w 401353"/>
                <a:gd name="connsiteY3" fmla="*/ 166561 h 301015"/>
                <a:gd name="connsiteX4" fmla="*/ 347171 w 401353"/>
                <a:gd name="connsiteY4" fmla="*/ 166561 h 301015"/>
                <a:gd name="connsiteX5" fmla="*/ 338140 w 401353"/>
                <a:gd name="connsiteY5" fmla="*/ 170575 h 301015"/>
                <a:gd name="connsiteX6" fmla="*/ 331116 w 401353"/>
                <a:gd name="connsiteY6" fmla="*/ 174589 h 301015"/>
                <a:gd name="connsiteX7" fmla="*/ 324092 w 401353"/>
                <a:gd name="connsiteY7" fmla="*/ 176596 h 301015"/>
                <a:gd name="connsiteX8" fmla="*/ 324092 w 401353"/>
                <a:gd name="connsiteY8" fmla="*/ 176596 h 301015"/>
                <a:gd name="connsiteX9" fmla="*/ 324092 w 401353"/>
                <a:gd name="connsiteY9" fmla="*/ 176596 h 301015"/>
                <a:gd name="connsiteX10" fmla="*/ 317069 w 401353"/>
                <a:gd name="connsiteY10" fmla="*/ 175592 h 301015"/>
                <a:gd name="connsiteX11" fmla="*/ 311049 w 401353"/>
                <a:gd name="connsiteY11" fmla="*/ 170575 h 301015"/>
                <a:gd name="connsiteX12" fmla="*/ 309042 w 401353"/>
                <a:gd name="connsiteY12" fmla="*/ 164555 h 301015"/>
                <a:gd name="connsiteX13" fmla="*/ 308039 w 401353"/>
                <a:gd name="connsiteY13" fmla="*/ 149504 h 301015"/>
                <a:gd name="connsiteX14" fmla="*/ 313055 w 401353"/>
                <a:gd name="connsiteY14" fmla="*/ 96325 h 301015"/>
                <a:gd name="connsiteX15" fmla="*/ 317069 w 401353"/>
                <a:gd name="connsiteY15" fmla="*/ 75254 h 301015"/>
                <a:gd name="connsiteX16" fmla="*/ 96325 w 401353"/>
                <a:gd name="connsiteY16" fmla="*/ 75254 h 301015"/>
                <a:gd name="connsiteX17" fmla="*/ 75254 w 401353"/>
                <a:gd name="connsiteY17" fmla="*/ 96325 h 301015"/>
                <a:gd name="connsiteX18" fmla="*/ 75254 w 401353"/>
                <a:gd name="connsiteY18" fmla="*/ 309042 h 301015"/>
                <a:gd name="connsiteX19" fmla="*/ 77260 w 401353"/>
                <a:gd name="connsiteY19" fmla="*/ 309042 h 301015"/>
                <a:gd name="connsiteX20" fmla="*/ 98331 w 401353"/>
                <a:gd name="connsiteY20" fmla="*/ 313056 h 301015"/>
                <a:gd name="connsiteX21" fmla="*/ 148500 w 401353"/>
                <a:gd name="connsiteY21" fmla="*/ 318072 h 301015"/>
                <a:gd name="connsiteX22" fmla="*/ 156528 w 401353"/>
                <a:gd name="connsiteY22" fmla="*/ 317069 h 301015"/>
                <a:gd name="connsiteX23" fmla="*/ 149504 w 401353"/>
                <a:gd name="connsiteY23" fmla="*/ 301015 h 301015"/>
                <a:gd name="connsiteX24" fmla="*/ 149504 w 401353"/>
                <a:gd name="connsiteY24" fmla="*/ 289978 h 301015"/>
                <a:gd name="connsiteX25" fmla="*/ 152514 w 401353"/>
                <a:gd name="connsiteY25" fmla="*/ 278941 h 301015"/>
                <a:gd name="connsiteX26" fmla="*/ 165558 w 401353"/>
                <a:gd name="connsiteY26" fmla="*/ 256866 h 301015"/>
                <a:gd name="connsiteX27" fmla="*/ 197666 w 401353"/>
                <a:gd name="connsiteY27" fmla="*/ 244826 h 301015"/>
                <a:gd name="connsiteX28" fmla="*/ 223754 w 401353"/>
                <a:gd name="connsiteY28" fmla="*/ 248839 h 301015"/>
                <a:gd name="connsiteX29" fmla="*/ 242819 w 401353"/>
                <a:gd name="connsiteY29" fmla="*/ 264893 h 301015"/>
                <a:gd name="connsiteX30" fmla="*/ 246832 w 401353"/>
                <a:gd name="connsiteY30" fmla="*/ 282954 h 301015"/>
                <a:gd name="connsiteX31" fmla="*/ 246832 w 401353"/>
                <a:gd name="connsiteY31" fmla="*/ 282954 h 301015"/>
                <a:gd name="connsiteX32" fmla="*/ 246832 w 401353"/>
                <a:gd name="connsiteY32" fmla="*/ 283958 h 301015"/>
                <a:gd name="connsiteX33" fmla="*/ 247835 w 401353"/>
                <a:gd name="connsiteY33" fmla="*/ 290981 h 301015"/>
                <a:gd name="connsiteX34" fmla="*/ 245829 w 401353"/>
                <a:gd name="connsiteY34" fmla="*/ 313056 h 301015"/>
                <a:gd name="connsiteX35" fmla="*/ 243822 w 401353"/>
                <a:gd name="connsiteY35" fmla="*/ 317069 h 301015"/>
                <a:gd name="connsiteX36" fmla="*/ 249842 w 401353"/>
                <a:gd name="connsiteY36" fmla="*/ 317069 h 301015"/>
                <a:gd name="connsiteX37" fmla="*/ 253856 w 401353"/>
                <a:gd name="connsiteY37" fmla="*/ 317069 h 301015"/>
                <a:gd name="connsiteX38" fmla="*/ 292988 w 401353"/>
                <a:gd name="connsiteY38" fmla="*/ 316066 h 301015"/>
                <a:gd name="connsiteX39" fmla="*/ 312052 w 401353"/>
                <a:gd name="connsiteY39" fmla="*/ 314059 h 301015"/>
                <a:gd name="connsiteX40" fmla="*/ 310045 w 401353"/>
                <a:gd name="connsiteY40" fmla="*/ 283958 h 301015"/>
                <a:gd name="connsiteX41" fmla="*/ 309042 w 401353"/>
                <a:gd name="connsiteY41" fmla="*/ 252852 h 301015"/>
                <a:gd name="connsiteX42" fmla="*/ 309042 w 401353"/>
                <a:gd name="connsiteY42" fmla="*/ 239809 h 301015"/>
                <a:gd name="connsiteX43" fmla="*/ 310045 w 401353"/>
                <a:gd name="connsiteY43" fmla="*/ 229775 h 301015"/>
                <a:gd name="connsiteX44" fmla="*/ 312052 w 401353"/>
                <a:gd name="connsiteY44" fmla="*/ 223754 h 301015"/>
                <a:gd name="connsiteX45" fmla="*/ 316065 w 401353"/>
                <a:gd name="connsiteY45" fmla="*/ 219741 h 301015"/>
                <a:gd name="connsiteX46" fmla="*/ 321082 w 401353"/>
                <a:gd name="connsiteY46" fmla="*/ 218738 h 301015"/>
                <a:gd name="connsiteX47" fmla="*/ 321082 w 401353"/>
                <a:gd name="connsiteY47" fmla="*/ 218738 h 301015"/>
                <a:gd name="connsiteX48" fmla="*/ 321082 w 401353"/>
                <a:gd name="connsiteY48" fmla="*/ 218738 h 301015"/>
                <a:gd name="connsiteX49" fmla="*/ 329110 w 401353"/>
                <a:gd name="connsiteY49" fmla="*/ 221748 h 301015"/>
                <a:gd name="connsiteX50" fmla="*/ 335130 w 401353"/>
                <a:gd name="connsiteY50" fmla="*/ 225761 h 301015"/>
                <a:gd name="connsiteX51" fmla="*/ 350181 w 401353"/>
                <a:gd name="connsiteY51" fmla="*/ 231781 h 301015"/>
                <a:gd name="connsiteX52" fmla="*/ 356201 w 401353"/>
                <a:gd name="connsiteY52" fmla="*/ 232785 h 301015"/>
                <a:gd name="connsiteX53" fmla="*/ 366234 w 401353"/>
                <a:gd name="connsiteY53" fmla="*/ 229775 h 301015"/>
                <a:gd name="connsiteX54" fmla="*/ 373258 w 401353"/>
                <a:gd name="connsiteY54" fmla="*/ 222751 h 301015"/>
                <a:gd name="connsiteX55" fmla="*/ 379279 w 401353"/>
                <a:gd name="connsiteY55" fmla="*/ 197667 h 301015"/>
                <a:gd name="connsiteX56" fmla="*/ 372255 w 401353"/>
                <a:gd name="connsiteY56" fmla="*/ 173585 h 30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1353" h="301015">
                  <a:moveTo>
                    <a:pt x="372255" y="173585"/>
                  </a:moveTo>
                  <a:cubicBezTo>
                    <a:pt x="367238" y="168568"/>
                    <a:pt x="361218" y="165558"/>
                    <a:pt x="353191" y="165558"/>
                  </a:cubicBezTo>
                  <a:cubicBezTo>
                    <a:pt x="353191" y="165558"/>
                    <a:pt x="353191" y="165558"/>
                    <a:pt x="352187" y="165558"/>
                  </a:cubicBezTo>
                  <a:cubicBezTo>
                    <a:pt x="351184" y="165558"/>
                    <a:pt x="349177" y="165558"/>
                    <a:pt x="348173" y="166561"/>
                  </a:cubicBezTo>
                  <a:cubicBezTo>
                    <a:pt x="348173" y="166561"/>
                    <a:pt x="347171" y="166561"/>
                    <a:pt x="347171" y="166561"/>
                  </a:cubicBezTo>
                  <a:cubicBezTo>
                    <a:pt x="343157" y="167565"/>
                    <a:pt x="340147" y="168568"/>
                    <a:pt x="338140" y="170575"/>
                  </a:cubicBezTo>
                  <a:cubicBezTo>
                    <a:pt x="336133" y="171579"/>
                    <a:pt x="334126" y="173585"/>
                    <a:pt x="331116" y="174589"/>
                  </a:cubicBezTo>
                  <a:cubicBezTo>
                    <a:pt x="329110" y="175592"/>
                    <a:pt x="327103" y="176596"/>
                    <a:pt x="324092" y="176596"/>
                  </a:cubicBezTo>
                  <a:cubicBezTo>
                    <a:pt x="324092" y="176596"/>
                    <a:pt x="324092" y="176596"/>
                    <a:pt x="324092" y="176596"/>
                  </a:cubicBezTo>
                  <a:cubicBezTo>
                    <a:pt x="324092" y="176596"/>
                    <a:pt x="324092" y="176596"/>
                    <a:pt x="324092" y="176596"/>
                  </a:cubicBezTo>
                  <a:cubicBezTo>
                    <a:pt x="322086" y="176596"/>
                    <a:pt x="320079" y="175592"/>
                    <a:pt x="317069" y="175592"/>
                  </a:cubicBezTo>
                  <a:cubicBezTo>
                    <a:pt x="314059" y="174589"/>
                    <a:pt x="312052" y="172582"/>
                    <a:pt x="311049" y="170575"/>
                  </a:cubicBezTo>
                  <a:cubicBezTo>
                    <a:pt x="310045" y="168568"/>
                    <a:pt x="309042" y="166561"/>
                    <a:pt x="309042" y="164555"/>
                  </a:cubicBezTo>
                  <a:cubicBezTo>
                    <a:pt x="308039" y="160541"/>
                    <a:pt x="308039" y="155524"/>
                    <a:pt x="308039" y="149504"/>
                  </a:cubicBezTo>
                  <a:cubicBezTo>
                    <a:pt x="308039" y="134453"/>
                    <a:pt x="311049" y="113382"/>
                    <a:pt x="313055" y="96325"/>
                  </a:cubicBezTo>
                  <a:cubicBezTo>
                    <a:pt x="314059" y="88297"/>
                    <a:pt x="316065" y="80270"/>
                    <a:pt x="317069" y="75254"/>
                  </a:cubicBezTo>
                  <a:lnTo>
                    <a:pt x="96325" y="75254"/>
                  </a:lnTo>
                  <a:cubicBezTo>
                    <a:pt x="84284" y="75254"/>
                    <a:pt x="75254" y="85287"/>
                    <a:pt x="75254" y="96325"/>
                  </a:cubicBezTo>
                  <a:lnTo>
                    <a:pt x="75254" y="309042"/>
                  </a:lnTo>
                  <a:cubicBezTo>
                    <a:pt x="76257" y="309042"/>
                    <a:pt x="76257" y="309042"/>
                    <a:pt x="77260" y="309042"/>
                  </a:cubicBezTo>
                  <a:cubicBezTo>
                    <a:pt x="82277" y="310045"/>
                    <a:pt x="90304" y="311049"/>
                    <a:pt x="98331" y="313056"/>
                  </a:cubicBezTo>
                  <a:cubicBezTo>
                    <a:pt x="114386" y="316066"/>
                    <a:pt x="134453" y="318072"/>
                    <a:pt x="148500" y="318072"/>
                  </a:cubicBezTo>
                  <a:cubicBezTo>
                    <a:pt x="151510" y="318072"/>
                    <a:pt x="153518" y="318072"/>
                    <a:pt x="156528" y="317069"/>
                  </a:cubicBezTo>
                  <a:cubicBezTo>
                    <a:pt x="152514" y="313056"/>
                    <a:pt x="149504" y="308039"/>
                    <a:pt x="149504" y="301015"/>
                  </a:cubicBezTo>
                  <a:lnTo>
                    <a:pt x="149504" y="289978"/>
                  </a:lnTo>
                  <a:cubicBezTo>
                    <a:pt x="149504" y="285964"/>
                    <a:pt x="150508" y="281951"/>
                    <a:pt x="152514" y="278941"/>
                  </a:cubicBezTo>
                  <a:cubicBezTo>
                    <a:pt x="154521" y="269910"/>
                    <a:pt x="158534" y="261883"/>
                    <a:pt x="165558" y="256866"/>
                  </a:cubicBezTo>
                  <a:cubicBezTo>
                    <a:pt x="173585" y="249842"/>
                    <a:pt x="185626" y="244826"/>
                    <a:pt x="197666" y="244826"/>
                  </a:cubicBezTo>
                  <a:cubicBezTo>
                    <a:pt x="206697" y="244826"/>
                    <a:pt x="215727" y="245829"/>
                    <a:pt x="223754" y="248839"/>
                  </a:cubicBezTo>
                  <a:cubicBezTo>
                    <a:pt x="231781" y="251849"/>
                    <a:pt x="238805" y="256866"/>
                    <a:pt x="242819" y="264893"/>
                  </a:cubicBezTo>
                  <a:cubicBezTo>
                    <a:pt x="245829" y="269910"/>
                    <a:pt x="246832" y="275930"/>
                    <a:pt x="246832" y="282954"/>
                  </a:cubicBezTo>
                  <a:lnTo>
                    <a:pt x="246832" y="282954"/>
                  </a:lnTo>
                  <a:cubicBezTo>
                    <a:pt x="246832" y="282954"/>
                    <a:pt x="246832" y="283958"/>
                    <a:pt x="246832" y="283958"/>
                  </a:cubicBezTo>
                  <a:cubicBezTo>
                    <a:pt x="247835" y="285964"/>
                    <a:pt x="247835" y="287971"/>
                    <a:pt x="247835" y="290981"/>
                  </a:cubicBezTo>
                  <a:cubicBezTo>
                    <a:pt x="247835" y="298005"/>
                    <a:pt x="246832" y="306032"/>
                    <a:pt x="245829" y="313056"/>
                  </a:cubicBezTo>
                  <a:cubicBezTo>
                    <a:pt x="245829" y="315062"/>
                    <a:pt x="244825" y="316066"/>
                    <a:pt x="243822" y="317069"/>
                  </a:cubicBezTo>
                  <a:cubicBezTo>
                    <a:pt x="245829" y="317069"/>
                    <a:pt x="247835" y="317069"/>
                    <a:pt x="249842" y="317069"/>
                  </a:cubicBezTo>
                  <a:cubicBezTo>
                    <a:pt x="250846" y="317069"/>
                    <a:pt x="252852" y="317069"/>
                    <a:pt x="253856" y="317069"/>
                  </a:cubicBezTo>
                  <a:cubicBezTo>
                    <a:pt x="265896" y="317069"/>
                    <a:pt x="280947" y="316066"/>
                    <a:pt x="292988" y="316066"/>
                  </a:cubicBezTo>
                  <a:cubicBezTo>
                    <a:pt x="301015" y="315062"/>
                    <a:pt x="307035" y="315062"/>
                    <a:pt x="312052" y="314059"/>
                  </a:cubicBezTo>
                  <a:cubicBezTo>
                    <a:pt x="311049" y="305029"/>
                    <a:pt x="310045" y="294995"/>
                    <a:pt x="310045" y="283958"/>
                  </a:cubicBezTo>
                  <a:cubicBezTo>
                    <a:pt x="310045" y="272920"/>
                    <a:pt x="309042" y="261883"/>
                    <a:pt x="309042" y="252852"/>
                  </a:cubicBezTo>
                  <a:cubicBezTo>
                    <a:pt x="309042" y="247836"/>
                    <a:pt x="309042" y="243822"/>
                    <a:pt x="309042" y="239809"/>
                  </a:cubicBezTo>
                  <a:cubicBezTo>
                    <a:pt x="309042" y="235795"/>
                    <a:pt x="310045" y="232785"/>
                    <a:pt x="310045" y="229775"/>
                  </a:cubicBezTo>
                  <a:cubicBezTo>
                    <a:pt x="310045" y="227768"/>
                    <a:pt x="311049" y="225761"/>
                    <a:pt x="312052" y="223754"/>
                  </a:cubicBezTo>
                  <a:cubicBezTo>
                    <a:pt x="313055" y="222751"/>
                    <a:pt x="314059" y="220744"/>
                    <a:pt x="316065" y="219741"/>
                  </a:cubicBezTo>
                  <a:cubicBezTo>
                    <a:pt x="318072" y="218738"/>
                    <a:pt x="320079" y="218738"/>
                    <a:pt x="321082" y="218738"/>
                  </a:cubicBezTo>
                  <a:cubicBezTo>
                    <a:pt x="321082" y="218738"/>
                    <a:pt x="321082" y="218738"/>
                    <a:pt x="321082" y="218738"/>
                  </a:cubicBezTo>
                  <a:cubicBezTo>
                    <a:pt x="321082" y="218738"/>
                    <a:pt x="321082" y="218738"/>
                    <a:pt x="321082" y="218738"/>
                  </a:cubicBezTo>
                  <a:cubicBezTo>
                    <a:pt x="325096" y="218738"/>
                    <a:pt x="327103" y="219741"/>
                    <a:pt x="329110" y="221748"/>
                  </a:cubicBezTo>
                  <a:cubicBezTo>
                    <a:pt x="331116" y="222751"/>
                    <a:pt x="333123" y="223754"/>
                    <a:pt x="335130" y="225761"/>
                  </a:cubicBezTo>
                  <a:cubicBezTo>
                    <a:pt x="339143" y="227768"/>
                    <a:pt x="343157" y="230778"/>
                    <a:pt x="350181" y="231781"/>
                  </a:cubicBezTo>
                  <a:cubicBezTo>
                    <a:pt x="352187" y="231781"/>
                    <a:pt x="354194" y="232785"/>
                    <a:pt x="356201" y="232785"/>
                  </a:cubicBezTo>
                  <a:cubicBezTo>
                    <a:pt x="360214" y="232785"/>
                    <a:pt x="364228" y="231781"/>
                    <a:pt x="366234" y="229775"/>
                  </a:cubicBezTo>
                  <a:cubicBezTo>
                    <a:pt x="369245" y="227768"/>
                    <a:pt x="371252" y="225761"/>
                    <a:pt x="373258" y="222751"/>
                  </a:cubicBezTo>
                  <a:cubicBezTo>
                    <a:pt x="377272" y="216730"/>
                    <a:pt x="379279" y="207700"/>
                    <a:pt x="379279" y="197667"/>
                  </a:cubicBezTo>
                  <a:cubicBezTo>
                    <a:pt x="380282" y="186629"/>
                    <a:pt x="377272" y="178602"/>
                    <a:pt x="372255" y="173585"/>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4" name="Freeform: Shape 385">
              <a:extLst>
                <a:ext uri="{FF2B5EF4-FFF2-40B4-BE49-F238E27FC236}">
                  <a16:creationId xmlns:a16="http://schemas.microsoft.com/office/drawing/2014/main" id="{EF71CD02-52CC-A0FC-DF7D-1582426D2CED}"/>
                </a:ext>
              </a:extLst>
            </p:cNvPr>
            <p:cNvSpPr/>
            <p:nvPr/>
          </p:nvSpPr>
          <p:spPr>
            <a:xfrm>
              <a:off x="6585878" y="4620200"/>
              <a:ext cx="111429" cy="136230"/>
            </a:xfrm>
            <a:custGeom>
              <a:avLst/>
              <a:gdLst>
                <a:gd name="connsiteX0" fmla="*/ 315062 w 301015"/>
                <a:gd name="connsiteY0" fmla="*/ 302019 h 401353"/>
                <a:gd name="connsiteX1" fmla="*/ 286968 w 301015"/>
                <a:gd name="connsiteY1" fmla="*/ 306032 h 401353"/>
                <a:gd name="connsiteX2" fmla="*/ 284961 w 301015"/>
                <a:gd name="connsiteY2" fmla="*/ 306032 h 401353"/>
                <a:gd name="connsiteX3" fmla="*/ 284961 w 301015"/>
                <a:gd name="connsiteY3" fmla="*/ 306032 h 401353"/>
                <a:gd name="connsiteX4" fmla="*/ 254860 w 301015"/>
                <a:gd name="connsiteY4" fmla="*/ 292989 h 401353"/>
                <a:gd name="connsiteX5" fmla="*/ 242819 w 301015"/>
                <a:gd name="connsiteY5" fmla="*/ 260880 h 401353"/>
                <a:gd name="connsiteX6" fmla="*/ 246832 w 301015"/>
                <a:gd name="connsiteY6" fmla="*/ 234792 h 401353"/>
                <a:gd name="connsiteX7" fmla="*/ 312052 w 301015"/>
                <a:gd name="connsiteY7" fmla="*/ 209708 h 401353"/>
                <a:gd name="connsiteX8" fmla="*/ 315062 w 301015"/>
                <a:gd name="connsiteY8" fmla="*/ 211714 h 401353"/>
                <a:gd name="connsiteX9" fmla="*/ 315062 w 301015"/>
                <a:gd name="connsiteY9" fmla="*/ 200677 h 401353"/>
                <a:gd name="connsiteX10" fmla="*/ 314059 w 301015"/>
                <a:gd name="connsiteY10" fmla="*/ 175592 h 401353"/>
                <a:gd name="connsiteX11" fmla="*/ 314059 w 301015"/>
                <a:gd name="connsiteY11" fmla="*/ 175592 h 401353"/>
                <a:gd name="connsiteX12" fmla="*/ 313055 w 301015"/>
                <a:gd name="connsiteY12" fmla="*/ 165558 h 401353"/>
                <a:gd name="connsiteX13" fmla="*/ 311049 w 301015"/>
                <a:gd name="connsiteY13" fmla="*/ 145491 h 401353"/>
                <a:gd name="connsiteX14" fmla="*/ 252852 w 301015"/>
                <a:gd name="connsiteY14" fmla="*/ 148501 h 401353"/>
                <a:gd name="connsiteX15" fmla="*/ 244825 w 301015"/>
                <a:gd name="connsiteY15" fmla="*/ 148501 h 401353"/>
                <a:gd name="connsiteX16" fmla="*/ 237801 w 301015"/>
                <a:gd name="connsiteY16" fmla="*/ 148501 h 401353"/>
                <a:gd name="connsiteX17" fmla="*/ 226764 w 301015"/>
                <a:gd name="connsiteY17" fmla="*/ 147498 h 401353"/>
                <a:gd name="connsiteX18" fmla="*/ 224758 w 301015"/>
                <a:gd name="connsiteY18" fmla="*/ 146495 h 401353"/>
                <a:gd name="connsiteX19" fmla="*/ 224758 w 301015"/>
                <a:gd name="connsiteY19" fmla="*/ 146495 h 401353"/>
                <a:gd name="connsiteX20" fmla="*/ 223754 w 301015"/>
                <a:gd name="connsiteY20" fmla="*/ 145491 h 401353"/>
                <a:gd name="connsiteX21" fmla="*/ 221748 w 301015"/>
                <a:gd name="connsiteY21" fmla="*/ 144487 h 401353"/>
                <a:gd name="connsiteX22" fmla="*/ 217734 w 301015"/>
                <a:gd name="connsiteY22" fmla="*/ 139470 h 401353"/>
                <a:gd name="connsiteX23" fmla="*/ 216730 w 301015"/>
                <a:gd name="connsiteY23" fmla="*/ 134454 h 401353"/>
                <a:gd name="connsiteX24" fmla="*/ 216730 w 301015"/>
                <a:gd name="connsiteY24" fmla="*/ 134454 h 401353"/>
                <a:gd name="connsiteX25" fmla="*/ 216730 w 301015"/>
                <a:gd name="connsiteY25" fmla="*/ 134454 h 401353"/>
                <a:gd name="connsiteX26" fmla="*/ 218738 w 301015"/>
                <a:gd name="connsiteY26" fmla="*/ 126427 h 401353"/>
                <a:gd name="connsiteX27" fmla="*/ 222751 w 301015"/>
                <a:gd name="connsiteY27" fmla="*/ 120406 h 401353"/>
                <a:gd name="connsiteX28" fmla="*/ 228771 w 301015"/>
                <a:gd name="connsiteY28" fmla="*/ 106359 h 401353"/>
                <a:gd name="connsiteX29" fmla="*/ 229775 w 301015"/>
                <a:gd name="connsiteY29" fmla="*/ 99336 h 401353"/>
                <a:gd name="connsiteX30" fmla="*/ 227768 w 301015"/>
                <a:gd name="connsiteY30" fmla="*/ 88298 h 401353"/>
                <a:gd name="connsiteX31" fmla="*/ 220744 w 301015"/>
                <a:gd name="connsiteY31" fmla="*/ 81275 h 401353"/>
                <a:gd name="connsiteX32" fmla="*/ 195659 w 301015"/>
                <a:gd name="connsiteY32" fmla="*/ 75254 h 401353"/>
                <a:gd name="connsiteX33" fmla="*/ 173585 w 301015"/>
                <a:gd name="connsiteY33" fmla="*/ 83281 h 401353"/>
                <a:gd name="connsiteX34" fmla="*/ 165558 w 301015"/>
                <a:gd name="connsiteY34" fmla="*/ 102346 h 401353"/>
                <a:gd name="connsiteX35" fmla="*/ 166561 w 301015"/>
                <a:gd name="connsiteY35" fmla="*/ 108366 h 401353"/>
                <a:gd name="connsiteX36" fmla="*/ 170575 w 301015"/>
                <a:gd name="connsiteY36" fmla="*/ 117396 h 401353"/>
                <a:gd name="connsiteX37" fmla="*/ 174589 w 301015"/>
                <a:gd name="connsiteY37" fmla="*/ 124420 h 401353"/>
                <a:gd name="connsiteX38" fmla="*/ 176595 w 301015"/>
                <a:gd name="connsiteY38" fmla="*/ 131444 h 401353"/>
                <a:gd name="connsiteX39" fmla="*/ 176595 w 301015"/>
                <a:gd name="connsiteY39" fmla="*/ 131444 h 401353"/>
                <a:gd name="connsiteX40" fmla="*/ 176595 w 301015"/>
                <a:gd name="connsiteY40" fmla="*/ 131444 h 401353"/>
                <a:gd name="connsiteX41" fmla="*/ 175592 w 301015"/>
                <a:gd name="connsiteY41" fmla="*/ 138467 h 401353"/>
                <a:gd name="connsiteX42" fmla="*/ 170575 w 301015"/>
                <a:gd name="connsiteY42" fmla="*/ 144487 h 401353"/>
                <a:gd name="connsiteX43" fmla="*/ 164555 w 301015"/>
                <a:gd name="connsiteY43" fmla="*/ 146495 h 401353"/>
                <a:gd name="connsiteX44" fmla="*/ 149504 w 301015"/>
                <a:gd name="connsiteY44" fmla="*/ 147498 h 401353"/>
                <a:gd name="connsiteX45" fmla="*/ 96325 w 301015"/>
                <a:gd name="connsiteY45" fmla="*/ 142481 h 401353"/>
                <a:gd name="connsiteX46" fmla="*/ 75254 w 301015"/>
                <a:gd name="connsiteY46" fmla="*/ 139470 h 401353"/>
                <a:gd name="connsiteX47" fmla="*/ 75254 w 301015"/>
                <a:gd name="connsiteY47" fmla="*/ 360215 h 401353"/>
                <a:gd name="connsiteX48" fmla="*/ 96325 w 301015"/>
                <a:gd name="connsiteY48" fmla="*/ 381286 h 401353"/>
                <a:gd name="connsiteX49" fmla="*/ 308039 w 301015"/>
                <a:gd name="connsiteY49" fmla="*/ 381286 h 401353"/>
                <a:gd name="connsiteX50" fmla="*/ 308039 w 301015"/>
                <a:gd name="connsiteY50" fmla="*/ 379280 h 401353"/>
                <a:gd name="connsiteX51" fmla="*/ 312052 w 301015"/>
                <a:gd name="connsiteY51" fmla="*/ 358208 h 401353"/>
                <a:gd name="connsiteX52" fmla="*/ 317069 w 301015"/>
                <a:gd name="connsiteY52" fmla="*/ 308039 h 401353"/>
                <a:gd name="connsiteX53" fmla="*/ 315062 w 301015"/>
                <a:gd name="connsiteY53" fmla="*/ 302019 h 40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015" h="401353">
                  <a:moveTo>
                    <a:pt x="315062" y="302019"/>
                  </a:moveTo>
                  <a:cubicBezTo>
                    <a:pt x="306032" y="306032"/>
                    <a:pt x="297001" y="307036"/>
                    <a:pt x="286968" y="306032"/>
                  </a:cubicBezTo>
                  <a:cubicBezTo>
                    <a:pt x="285964" y="306032"/>
                    <a:pt x="285964" y="306032"/>
                    <a:pt x="284961" y="306032"/>
                  </a:cubicBezTo>
                  <a:lnTo>
                    <a:pt x="284961" y="306032"/>
                  </a:lnTo>
                  <a:cubicBezTo>
                    <a:pt x="272920" y="306032"/>
                    <a:pt x="262886" y="301015"/>
                    <a:pt x="254860" y="292989"/>
                  </a:cubicBezTo>
                  <a:cubicBezTo>
                    <a:pt x="247835" y="284961"/>
                    <a:pt x="242819" y="272920"/>
                    <a:pt x="242819" y="260880"/>
                  </a:cubicBezTo>
                  <a:cubicBezTo>
                    <a:pt x="242819" y="251849"/>
                    <a:pt x="243822" y="242819"/>
                    <a:pt x="246832" y="234792"/>
                  </a:cubicBezTo>
                  <a:cubicBezTo>
                    <a:pt x="248839" y="229775"/>
                    <a:pt x="262886" y="196664"/>
                    <a:pt x="312052" y="209708"/>
                  </a:cubicBezTo>
                  <a:cubicBezTo>
                    <a:pt x="313055" y="209708"/>
                    <a:pt x="314059" y="210711"/>
                    <a:pt x="315062" y="211714"/>
                  </a:cubicBezTo>
                  <a:cubicBezTo>
                    <a:pt x="315062" y="208704"/>
                    <a:pt x="315062" y="204690"/>
                    <a:pt x="315062" y="200677"/>
                  </a:cubicBezTo>
                  <a:cubicBezTo>
                    <a:pt x="315062" y="192650"/>
                    <a:pt x="315062" y="183619"/>
                    <a:pt x="314059" y="175592"/>
                  </a:cubicBezTo>
                  <a:lnTo>
                    <a:pt x="314059" y="175592"/>
                  </a:lnTo>
                  <a:cubicBezTo>
                    <a:pt x="314059" y="172582"/>
                    <a:pt x="314059" y="168568"/>
                    <a:pt x="313055" y="165558"/>
                  </a:cubicBezTo>
                  <a:cubicBezTo>
                    <a:pt x="313055" y="157531"/>
                    <a:pt x="312052" y="150508"/>
                    <a:pt x="311049" y="145491"/>
                  </a:cubicBezTo>
                  <a:cubicBezTo>
                    <a:pt x="294994" y="147498"/>
                    <a:pt x="271917" y="148501"/>
                    <a:pt x="252852" y="148501"/>
                  </a:cubicBezTo>
                  <a:cubicBezTo>
                    <a:pt x="249842" y="148501"/>
                    <a:pt x="246832" y="148501"/>
                    <a:pt x="244825" y="148501"/>
                  </a:cubicBezTo>
                  <a:cubicBezTo>
                    <a:pt x="241815" y="148501"/>
                    <a:pt x="239809" y="148501"/>
                    <a:pt x="237801" y="148501"/>
                  </a:cubicBezTo>
                  <a:cubicBezTo>
                    <a:pt x="233788" y="148501"/>
                    <a:pt x="229775" y="148501"/>
                    <a:pt x="226764" y="147498"/>
                  </a:cubicBezTo>
                  <a:cubicBezTo>
                    <a:pt x="225761" y="147498"/>
                    <a:pt x="224758" y="147498"/>
                    <a:pt x="224758" y="146495"/>
                  </a:cubicBezTo>
                  <a:cubicBezTo>
                    <a:pt x="224758" y="146495"/>
                    <a:pt x="224758" y="146495"/>
                    <a:pt x="224758" y="146495"/>
                  </a:cubicBezTo>
                  <a:cubicBezTo>
                    <a:pt x="224758" y="146495"/>
                    <a:pt x="223754" y="146495"/>
                    <a:pt x="223754" y="145491"/>
                  </a:cubicBezTo>
                  <a:cubicBezTo>
                    <a:pt x="223754" y="145491"/>
                    <a:pt x="222751" y="145491"/>
                    <a:pt x="221748" y="144487"/>
                  </a:cubicBezTo>
                  <a:cubicBezTo>
                    <a:pt x="220744" y="143484"/>
                    <a:pt x="218738" y="142481"/>
                    <a:pt x="217734" y="139470"/>
                  </a:cubicBezTo>
                  <a:cubicBezTo>
                    <a:pt x="216730" y="137464"/>
                    <a:pt x="216730" y="136460"/>
                    <a:pt x="216730" y="134454"/>
                  </a:cubicBezTo>
                  <a:lnTo>
                    <a:pt x="216730" y="134454"/>
                  </a:lnTo>
                  <a:lnTo>
                    <a:pt x="216730" y="134454"/>
                  </a:lnTo>
                  <a:cubicBezTo>
                    <a:pt x="216730" y="131444"/>
                    <a:pt x="217734" y="128434"/>
                    <a:pt x="218738" y="126427"/>
                  </a:cubicBezTo>
                  <a:cubicBezTo>
                    <a:pt x="219740" y="124420"/>
                    <a:pt x="221748" y="122413"/>
                    <a:pt x="222751" y="120406"/>
                  </a:cubicBezTo>
                  <a:cubicBezTo>
                    <a:pt x="224758" y="116393"/>
                    <a:pt x="227768" y="112379"/>
                    <a:pt x="228771" y="106359"/>
                  </a:cubicBezTo>
                  <a:cubicBezTo>
                    <a:pt x="228771" y="103349"/>
                    <a:pt x="229775" y="101342"/>
                    <a:pt x="229775" y="99336"/>
                  </a:cubicBezTo>
                  <a:cubicBezTo>
                    <a:pt x="229775" y="95322"/>
                    <a:pt x="228771" y="91308"/>
                    <a:pt x="227768" y="88298"/>
                  </a:cubicBezTo>
                  <a:cubicBezTo>
                    <a:pt x="225761" y="85288"/>
                    <a:pt x="223754" y="83281"/>
                    <a:pt x="220744" y="81275"/>
                  </a:cubicBezTo>
                  <a:cubicBezTo>
                    <a:pt x="214724" y="77261"/>
                    <a:pt x="205693" y="75254"/>
                    <a:pt x="195659" y="75254"/>
                  </a:cubicBezTo>
                  <a:cubicBezTo>
                    <a:pt x="186629" y="75254"/>
                    <a:pt x="178602" y="78265"/>
                    <a:pt x="173585" y="83281"/>
                  </a:cubicBezTo>
                  <a:cubicBezTo>
                    <a:pt x="168568" y="88298"/>
                    <a:pt x="165558" y="94318"/>
                    <a:pt x="165558" y="102346"/>
                  </a:cubicBezTo>
                  <a:cubicBezTo>
                    <a:pt x="165558" y="104352"/>
                    <a:pt x="165558" y="106359"/>
                    <a:pt x="166561" y="108366"/>
                  </a:cubicBezTo>
                  <a:cubicBezTo>
                    <a:pt x="167565" y="112379"/>
                    <a:pt x="168568" y="115389"/>
                    <a:pt x="170575" y="117396"/>
                  </a:cubicBezTo>
                  <a:cubicBezTo>
                    <a:pt x="171579" y="119403"/>
                    <a:pt x="173585" y="121410"/>
                    <a:pt x="174589" y="124420"/>
                  </a:cubicBezTo>
                  <a:cubicBezTo>
                    <a:pt x="175592" y="126427"/>
                    <a:pt x="176595" y="128434"/>
                    <a:pt x="176595" y="131444"/>
                  </a:cubicBezTo>
                  <a:lnTo>
                    <a:pt x="176595" y="131444"/>
                  </a:lnTo>
                  <a:lnTo>
                    <a:pt x="176595" y="131444"/>
                  </a:lnTo>
                  <a:cubicBezTo>
                    <a:pt x="176595" y="133450"/>
                    <a:pt x="176595" y="135457"/>
                    <a:pt x="175592" y="138467"/>
                  </a:cubicBezTo>
                  <a:cubicBezTo>
                    <a:pt x="174589" y="141477"/>
                    <a:pt x="172581" y="143484"/>
                    <a:pt x="170575" y="144487"/>
                  </a:cubicBezTo>
                  <a:cubicBezTo>
                    <a:pt x="168568" y="145491"/>
                    <a:pt x="166561" y="146495"/>
                    <a:pt x="164555" y="146495"/>
                  </a:cubicBezTo>
                  <a:cubicBezTo>
                    <a:pt x="160541" y="147498"/>
                    <a:pt x="155524" y="147498"/>
                    <a:pt x="149504" y="147498"/>
                  </a:cubicBezTo>
                  <a:cubicBezTo>
                    <a:pt x="134453" y="147498"/>
                    <a:pt x="113382" y="144487"/>
                    <a:pt x="96325" y="142481"/>
                  </a:cubicBezTo>
                  <a:cubicBezTo>
                    <a:pt x="88297" y="141477"/>
                    <a:pt x="81274" y="139470"/>
                    <a:pt x="75254" y="139470"/>
                  </a:cubicBezTo>
                  <a:lnTo>
                    <a:pt x="75254" y="360215"/>
                  </a:lnTo>
                  <a:cubicBezTo>
                    <a:pt x="75254" y="372256"/>
                    <a:pt x="84284" y="381286"/>
                    <a:pt x="96325" y="381286"/>
                  </a:cubicBezTo>
                  <a:lnTo>
                    <a:pt x="308039" y="381286"/>
                  </a:lnTo>
                  <a:cubicBezTo>
                    <a:pt x="308039" y="380282"/>
                    <a:pt x="308039" y="380282"/>
                    <a:pt x="308039" y="379280"/>
                  </a:cubicBezTo>
                  <a:cubicBezTo>
                    <a:pt x="309042" y="374262"/>
                    <a:pt x="310045" y="366235"/>
                    <a:pt x="312052" y="358208"/>
                  </a:cubicBezTo>
                  <a:cubicBezTo>
                    <a:pt x="315062" y="342154"/>
                    <a:pt x="317069" y="322087"/>
                    <a:pt x="317069" y="308039"/>
                  </a:cubicBezTo>
                  <a:cubicBezTo>
                    <a:pt x="316065" y="307036"/>
                    <a:pt x="316065" y="304026"/>
                    <a:pt x="315062" y="302019"/>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66" name="Freeform: Shape 360">
            <a:extLst>
              <a:ext uri="{FF2B5EF4-FFF2-40B4-BE49-F238E27FC236}">
                <a16:creationId xmlns:a16="http://schemas.microsoft.com/office/drawing/2014/main" id="{69CBDA35-9339-18CC-B648-FD5E31A33627}"/>
              </a:ext>
            </a:extLst>
          </p:cNvPr>
          <p:cNvSpPr/>
          <p:nvPr/>
        </p:nvSpPr>
        <p:spPr>
          <a:xfrm>
            <a:off x="5797198" y="4937314"/>
            <a:ext cx="297144" cy="272460"/>
          </a:xfrm>
          <a:custGeom>
            <a:avLst/>
            <a:gdLst>
              <a:gd name="connsiteX0" fmla="*/ 778626 w 802706"/>
              <a:gd name="connsiteY0" fmla="*/ 537814 h 802706"/>
              <a:gd name="connsiteX1" fmla="*/ 776619 w 802706"/>
              <a:gd name="connsiteY1" fmla="*/ 504702 h 802706"/>
              <a:gd name="connsiteX2" fmla="*/ 757555 w 802706"/>
              <a:gd name="connsiteY2" fmla="*/ 493665 h 802706"/>
              <a:gd name="connsiteX3" fmla="*/ 735480 w 802706"/>
              <a:gd name="connsiteY3" fmla="*/ 506708 h 802706"/>
              <a:gd name="connsiteX4" fmla="*/ 710395 w 802706"/>
              <a:gd name="connsiteY4" fmla="*/ 508715 h 802706"/>
              <a:gd name="connsiteX5" fmla="*/ 674274 w 802706"/>
              <a:gd name="connsiteY5" fmla="*/ 454533 h 802706"/>
              <a:gd name="connsiteX6" fmla="*/ 671263 w 802706"/>
              <a:gd name="connsiteY6" fmla="*/ 413394 h 802706"/>
              <a:gd name="connsiteX7" fmla="*/ 682301 w 802706"/>
              <a:gd name="connsiteY7" fmla="*/ 386303 h 802706"/>
              <a:gd name="connsiteX8" fmla="*/ 701365 w 802706"/>
              <a:gd name="connsiteY8" fmla="*/ 351184 h 802706"/>
              <a:gd name="connsiteX9" fmla="*/ 725446 w 802706"/>
              <a:gd name="connsiteY9" fmla="*/ 326100 h 802706"/>
              <a:gd name="connsiteX10" fmla="*/ 704375 w 802706"/>
              <a:gd name="connsiteY10" fmla="*/ 309042 h 802706"/>
              <a:gd name="connsiteX11" fmla="*/ 699358 w 802706"/>
              <a:gd name="connsiteY11" fmla="*/ 278941 h 802706"/>
              <a:gd name="connsiteX12" fmla="*/ 701365 w 802706"/>
              <a:gd name="connsiteY12" fmla="*/ 271917 h 802706"/>
              <a:gd name="connsiteX13" fmla="*/ 728456 w 802706"/>
              <a:gd name="connsiteY13" fmla="*/ 279944 h 802706"/>
              <a:gd name="connsiteX14" fmla="*/ 715413 w 802706"/>
              <a:gd name="connsiteY14" fmla="*/ 254860 h 802706"/>
              <a:gd name="connsiteX15" fmla="*/ 743507 w 802706"/>
              <a:gd name="connsiteY15" fmla="*/ 243822 h 802706"/>
              <a:gd name="connsiteX16" fmla="*/ 760565 w 802706"/>
              <a:gd name="connsiteY16" fmla="*/ 241815 h 802706"/>
              <a:gd name="connsiteX17" fmla="*/ 624104 w 802706"/>
              <a:gd name="connsiteY17" fmla="*/ 118399 h 802706"/>
              <a:gd name="connsiteX18" fmla="*/ 615074 w 802706"/>
              <a:gd name="connsiteY18" fmla="*/ 120406 h 802706"/>
              <a:gd name="connsiteX19" fmla="*/ 598016 w 802706"/>
              <a:gd name="connsiteY19" fmla="*/ 123416 h 802706"/>
              <a:gd name="connsiteX20" fmla="*/ 583969 w 802706"/>
              <a:gd name="connsiteY20" fmla="*/ 133449 h 802706"/>
              <a:gd name="connsiteX21" fmla="*/ 567915 w 802706"/>
              <a:gd name="connsiteY21" fmla="*/ 138467 h 802706"/>
              <a:gd name="connsiteX22" fmla="*/ 569922 w 802706"/>
              <a:gd name="connsiteY22" fmla="*/ 149504 h 802706"/>
              <a:gd name="connsiteX23" fmla="*/ 567915 w 802706"/>
              <a:gd name="connsiteY23" fmla="*/ 162548 h 802706"/>
              <a:gd name="connsiteX24" fmla="*/ 572932 w 802706"/>
              <a:gd name="connsiteY24" fmla="*/ 183619 h 802706"/>
              <a:gd name="connsiteX25" fmla="*/ 564905 w 802706"/>
              <a:gd name="connsiteY25" fmla="*/ 186629 h 802706"/>
              <a:gd name="connsiteX26" fmla="*/ 553868 w 802706"/>
              <a:gd name="connsiteY26" fmla="*/ 170575 h 802706"/>
              <a:gd name="connsiteX27" fmla="*/ 523766 w 802706"/>
              <a:gd name="connsiteY27" fmla="*/ 165558 h 802706"/>
              <a:gd name="connsiteX28" fmla="*/ 490654 w 802706"/>
              <a:gd name="connsiteY28" fmla="*/ 135457 h 802706"/>
              <a:gd name="connsiteX29" fmla="*/ 496675 w 802706"/>
              <a:gd name="connsiteY29" fmla="*/ 119402 h 802706"/>
              <a:gd name="connsiteX30" fmla="*/ 479618 w 802706"/>
              <a:gd name="connsiteY30" fmla="*/ 99335 h 802706"/>
              <a:gd name="connsiteX31" fmla="*/ 436472 w 802706"/>
              <a:gd name="connsiteY31" fmla="*/ 77260 h 802706"/>
              <a:gd name="connsiteX32" fmla="*/ 440485 w 802706"/>
              <a:gd name="connsiteY32" fmla="*/ 75254 h 802706"/>
              <a:gd name="connsiteX33" fmla="*/ 235795 w 802706"/>
              <a:gd name="connsiteY33" fmla="*/ 141477 h 802706"/>
              <a:gd name="connsiteX34" fmla="*/ 258873 w 802706"/>
              <a:gd name="connsiteY34" fmla="*/ 145490 h 802706"/>
              <a:gd name="connsiteX35" fmla="*/ 215727 w 802706"/>
              <a:gd name="connsiteY35" fmla="*/ 164555 h 802706"/>
              <a:gd name="connsiteX36" fmla="*/ 225761 w 802706"/>
              <a:gd name="connsiteY36" fmla="*/ 170575 h 802706"/>
              <a:gd name="connsiteX37" fmla="*/ 279944 w 802706"/>
              <a:gd name="connsiteY37" fmla="*/ 156528 h 802706"/>
              <a:gd name="connsiteX38" fmla="*/ 304025 w 802706"/>
              <a:gd name="connsiteY38" fmla="*/ 145490 h 802706"/>
              <a:gd name="connsiteX39" fmla="*/ 299008 w 802706"/>
              <a:gd name="connsiteY39" fmla="*/ 134453 h 802706"/>
              <a:gd name="connsiteX40" fmla="*/ 324093 w 802706"/>
              <a:gd name="connsiteY40" fmla="*/ 120406 h 802706"/>
              <a:gd name="connsiteX41" fmla="*/ 318073 w 802706"/>
              <a:gd name="connsiteY41" fmla="*/ 144487 h 802706"/>
              <a:gd name="connsiteX42" fmla="*/ 331117 w 802706"/>
              <a:gd name="connsiteY42" fmla="*/ 168568 h 802706"/>
              <a:gd name="connsiteX43" fmla="*/ 286967 w 802706"/>
              <a:gd name="connsiteY43" fmla="*/ 206697 h 802706"/>
              <a:gd name="connsiteX44" fmla="*/ 298005 w 802706"/>
              <a:gd name="connsiteY44" fmla="*/ 215728 h 802706"/>
              <a:gd name="connsiteX45" fmla="*/ 323089 w 802706"/>
              <a:gd name="connsiteY45" fmla="*/ 218738 h 802706"/>
              <a:gd name="connsiteX46" fmla="*/ 340147 w 802706"/>
              <a:gd name="connsiteY46" fmla="*/ 226764 h 802706"/>
              <a:gd name="connsiteX47" fmla="*/ 348174 w 802706"/>
              <a:gd name="connsiteY47" fmla="*/ 245829 h 802706"/>
              <a:gd name="connsiteX48" fmla="*/ 369245 w 802706"/>
              <a:gd name="connsiteY48" fmla="*/ 229775 h 802706"/>
              <a:gd name="connsiteX49" fmla="*/ 380282 w 802706"/>
              <a:gd name="connsiteY49" fmla="*/ 215728 h 802706"/>
              <a:gd name="connsiteX50" fmla="*/ 374262 w 802706"/>
              <a:gd name="connsiteY50" fmla="*/ 194656 h 802706"/>
              <a:gd name="connsiteX51" fmla="*/ 380282 w 802706"/>
              <a:gd name="connsiteY51" fmla="*/ 173585 h 802706"/>
              <a:gd name="connsiteX52" fmla="*/ 404364 w 802706"/>
              <a:gd name="connsiteY52" fmla="*/ 173585 h 802706"/>
              <a:gd name="connsiteX53" fmla="*/ 423428 w 802706"/>
              <a:gd name="connsiteY53" fmla="*/ 195659 h 802706"/>
              <a:gd name="connsiteX54" fmla="*/ 444499 w 802706"/>
              <a:gd name="connsiteY54" fmla="*/ 189639 h 802706"/>
              <a:gd name="connsiteX55" fmla="*/ 465570 w 802706"/>
              <a:gd name="connsiteY55" fmla="*/ 200677 h 802706"/>
              <a:gd name="connsiteX56" fmla="*/ 478614 w 802706"/>
              <a:gd name="connsiteY56" fmla="*/ 222751 h 802706"/>
              <a:gd name="connsiteX57" fmla="*/ 480620 w 802706"/>
              <a:gd name="connsiteY57" fmla="*/ 233788 h 802706"/>
              <a:gd name="connsiteX58" fmla="*/ 497678 w 802706"/>
              <a:gd name="connsiteY58" fmla="*/ 235795 h 802706"/>
              <a:gd name="connsiteX59" fmla="*/ 500689 w 802706"/>
              <a:gd name="connsiteY59" fmla="*/ 265897 h 802706"/>
              <a:gd name="connsiteX60" fmla="*/ 516742 w 802706"/>
              <a:gd name="connsiteY60" fmla="*/ 278941 h 802706"/>
              <a:gd name="connsiteX61" fmla="*/ 500689 w 802706"/>
              <a:gd name="connsiteY61" fmla="*/ 276933 h 802706"/>
              <a:gd name="connsiteX62" fmla="*/ 481624 w 802706"/>
              <a:gd name="connsiteY62" fmla="*/ 268907 h 802706"/>
              <a:gd name="connsiteX63" fmla="*/ 481624 w 802706"/>
              <a:gd name="connsiteY63" fmla="*/ 254860 h 802706"/>
              <a:gd name="connsiteX64" fmla="*/ 443496 w 802706"/>
              <a:gd name="connsiteY64" fmla="*/ 252852 h 802706"/>
              <a:gd name="connsiteX65" fmla="*/ 411388 w 802706"/>
              <a:gd name="connsiteY65" fmla="*/ 274927 h 802706"/>
              <a:gd name="connsiteX66" fmla="*/ 446506 w 802706"/>
              <a:gd name="connsiteY66" fmla="*/ 268907 h 802706"/>
              <a:gd name="connsiteX67" fmla="*/ 444499 w 802706"/>
              <a:gd name="connsiteY67" fmla="*/ 274927 h 802706"/>
              <a:gd name="connsiteX68" fmla="*/ 453529 w 802706"/>
              <a:gd name="connsiteY68" fmla="*/ 288974 h 802706"/>
              <a:gd name="connsiteX69" fmla="*/ 437475 w 802706"/>
              <a:gd name="connsiteY69" fmla="*/ 290981 h 802706"/>
              <a:gd name="connsiteX70" fmla="*/ 412390 w 802706"/>
              <a:gd name="connsiteY70" fmla="*/ 312052 h 802706"/>
              <a:gd name="connsiteX71" fmla="*/ 382289 w 802706"/>
              <a:gd name="connsiteY71" fmla="*/ 329110 h 802706"/>
              <a:gd name="connsiteX72" fmla="*/ 379279 w 802706"/>
              <a:gd name="connsiteY72" fmla="*/ 354194 h 802706"/>
              <a:gd name="connsiteX73" fmla="*/ 346167 w 802706"/>
              <a:gd name="connsiteY73" fmla="*/ 393326 h 802706"/>
              <a:gd name="connsiteX74" fmla="*/ 351184 w 802706"/>
              <a:gd name="connsiteY74" fmla="*/ 420417 h 802706"/>
              <a:gd name="connsiteX75" fmla="*/ 338140 w 802706"/>
              <a:gd name="connsiteY75" fmla="*/ 420417 h 802706"/>
              <a:gd name="connsiteX76" fmla="*/ 317069 w 802706"/>
              <a:gd name="connsiteY76" fmla="*/ 395333 h 802706"/>
              <a:gd name="connsiteX77" fmla="*/ 288975 w 802706"/>
              <a:gd name="connsiteY77" fmla="*/ 403360 h 802706"/>
              <a:gd name="connsiteX78" fmla="*/ 252853 w 802706"/>
              <a:gd name="connsiteY78" fmla="*/ 419414 h 802706"/>
              <a:gd name="connsiteX79" fmla="*/ 266900 w 802706"/>
              <a:gd name="connsiteY79" fmla="*/ 471590 h 802706"/>
              <a:gd name="connsiteX80" fmla="*/ 288975 w 802706"/>
              <a:gd name="connsiteY80" fmla="*/ 462560 h 802706"/>
              <a:gd name="connsiteX81" fmla="*/ 305028 w 802706"/>
              <a:gd name="connsiteY81" fmla="*/ 452525 h 802706"/>
              <a:gd name="connsiteX82" fmla="*/ 299008 w 802706"/>
              <a:gd name="connsiteY82" fmla="*/ 488647 h 802706"/>
              <a:gd name="connsiteX83" fmla="*/ 329110 w 802706"/>
              <a:gd name="connsiteY83" fmla="*/ 488647 h 802706"/>
              <a:gd name="connsiteX84" fmla="*/ 331117 w 802706"/>
              <a:gd name="connsiteY84" fmla="*/ 510722 h 802706"/>
              <a:gd name="connsiteX85" fmla="*/ 342154 w 802706"/>
              <a:gd name="connsiteY85" fmla="*/ 529786 h 802706"/>
              <a:gd name="connsiteX86" fmla="*/ 353191 w 802706"/>
              <a:gd name="connsiteY86" fmla="*/ 529786 h 802706"/>
              <a:gd name="connsiteX87" fmla="*/ 353191 w 802706"/>
              <a:gd name="connsiteY87" fmla="*/ 537814 h 802706"/>
              <a:gd name="connsiteX88" fmla="*/ 328106 w 802706"/>
              <a:gd name="connsiteY88" fmla="*/ 524769 h 802706"/>
              <a:gd name="connsiteX89" fmla="*/ 309042 w 802706"/>
              <a:gd name="connsiteY89" fmla="*/ 503698 h 802706"/>
              <a:gd name="connsiteX90" fmla="*/ 281951 w 802706"/>
              <a:gd name="connsiteY90" fmla="*/ 495671 h 802706"/>
              <a:gd name="connsiteX91" fmla="*/ 267904 w 802706"/>
              <a:gd name="connsiteY91" fmla="*/ 484634 h 802706"/>
              <a:gd name="connsiteX92" fmla="*/ 223754 w 802706"/>
              <a:gd name="connsiteY92" fmla="*/ 470586 h 802706"/>
              <a:gd name="connsiteX93" fmla="*/ 210711 w 802706"/>
              <a:gd name="connsiteY93" fmla="*/ 446505 h 802706"/>
              <a:gd name="connsiteX94" fmla="*/ 182615 w 802706"/>
              <a:gd name="connsiteY94" fmla="*/ 411387 h 802706"/>
              <a:gd name="connsiteX95" fmla="*/ 166562 w 802706"/>
              <a:gd name="connsiteY95" fmla="*/ 387306 h 802706"/>
              <a:gd name="connsiteX96" fmla="*/ 144487 w 802706"/>
              <a:gd name="connsiteY96" fmla="*/ 358208 h 802706"/>
              <a:gd name="connsiteX97" fmla="*/ 150507 w 802706"/>
              <a:gd name="connsiteY97" fmla="*/ 292988 h 802706"/>
              <a:gd name="connsiteX98" fmla="*/ 136460 w 802706"/>
              <a:gd name="connsiteY98" fmla="*/ 257870 h 802706"/>
              <a:gd name="connsiteX99" fmla="*/ 128433 w 802706"/>
              <a:gd name="connsiteY99" fmla="*/ 253856 h 802706"/>
              <a:gd name="connsiteX100" fmla="*/ 75254 w 802706"/>
              <a:gd name="connsiteY100" fmla="*/ 446505 h 802706"/>
              <a:gd name="connsiteX101" fmla="*/ 376268 w 802706"/>
              <a:gd name="connsiteY101" fmla="*/ 813744 h 802706"/>
              <a:gd name="connsiteX102" fmla="*/ 380282 w 802706"/>
              <a:gd name="connsiteY102" fmla="*/ 793676 h 802706"/>
              <a:gd name="connsiteX103" fmla="*/ 386303 w 802706"/>
              <a:gd name="connsiteY103" fmla="*/ 735480 h 802706"/>
              <a:gd name="connsiteX104" fmla="*/ 391319 w 802706"/>
              <a:gd name="connsiteY104" fmla="*/ 703371 h 802706"/>
              <a:gd name="connsiteX105" fmla="*/ 356201 w 802706"/>
              <a:gd name="connsiteY105" fmla="*/ 682300 h 802706"/>
              <a:gd name="connsiteX106" fmla="*/ 321083 w 802706"/>
              <a:gd name="connsiteY106" fmla="*/ 619088 h 802706"/>
              <a:gd name="connsiteX107" fmla="*/ 334127 w 802706"/>
              <a:gd name="connsiteY107" fmla="*/ 597013 h 802706"/>
              <a:gd name="connsiteX108" fmla="*/ 342154 w 802706"/>
              <a:gd name="connsiteY108" fmla="*/ 563901 h 802706"/>
              <a:gd name="connsiteX109" fmla="*/ 359211 w 802706"/>
              <a:gd name="connsiteY109" fmla="*/ 539820 h 802706"/>
              <a:gd name="connsiteX110" fmla="*/ 373258 w 802706"/>
              <a:gd name="connsiteY110" fmla="*/ 550857 h 802706"/>
              <a:gd name="connsiteX111" fmla="*/ 386303 w 802706"/>
              <a:gd name="connsiteY111" fmla="*/ 537814 h 802706"/>
              <a:gd name="connsiteX112" fmla="*/ 421421 w 802706"/>
              <a:gd name="connsiteY112" fmla="*/ 542830 h 802706"/>
              <a:gd name="connsiteX113" fmla="*/ 440485 w 802706"/>
              <a:gd name="connsiteY113" fmla="*/ 552864 h 802706"/>
              <a:gd name="connsiteX114" fmla="*/ 467577 w 802706"/>
              <a:gd name="connsiteY114" fmla="*/ 569922 h 802706"/>
              <a:gd name="connsiteX115" fmla="*/ 499685 w 802706"/>
              <a:gd name="connsiteY115" fmla="*/ 578952 h 802706"/>
              <a:gd name="connsiteX116" fmla="*/ 507712 w 802706"/>
              <a:gd name="connsiteY116" fmla="*/ 595007 h 802706"/>
              <a:gd name="connsiteX117" fmla="*/ 496675 w 802706"/>
              <a:gd name="connsiteY117" fmla="*/ 609054 h 802706"/>
              <a:gd name="connsiteX118" fmla="*/ 506709 w 802706"/>
              <a:gd name="connsiteY118" fmla="*/ 603033 h 802706"/>
              <a:gd name="connsiteX119" fmla="*/ 536810 w 802706"/>
              <a:gd name="connsiteY119" fmla="*/ 620091 h 802706"/>
              <a:gd name="connsiteX120" fmla="*/ 572932 w 802706"/>
              <a:gd name="connsiteY120" fmla="*/ 622098 h 802706"/>
              <a:gd name="connsiteX121" fmla="*/ 585976 w 802706"/>
              <a:gd name="connsiteY121" fmla="*/ 641162 h 802706"/>
              <a:gd name="connsiteX122" fmla="*/ 568919 w 802706"/>
              <a:gd name="connsiteY122" fmla="*/ 670260 h 802706"/>
              <a:gd name="connsiteX123" fmla="*/ 547847 w 802706"/>
              <a:gd name="connsiteY123" fmla="*/ 714409 h 802706"/>
              <a:gd name="connsiteX124" fmla="*/ 523766 w 802706"/>
              <a:gd name="connsiteY124" fmla="*/ 722436 h 802706"/>
              <a:gd name="connsiteX125" fmla="*/ 495671 w 802706"/>
              <a:gd name="connsiteY125" fmla="*/ 749528 h 802706"/>
              <a:gd name="connsiteX126" fmla="*/ 463563 w 802706"/>
              <a:gd name="connsiteY126" fmla="*/ 770599 h 802706"/>
              <a:gd name="connsiteX127" fmla="*/ 458546 w 802706"/>
              <a:gd name="connsiteY127" fmla="*/ 781636 h 802706"/>
              <a:gd name="connsiteX128" fmla="*/ 436472 w 802706"/>
              <a:gd name="connsiteY128" fmla="*/ 786652 h 802706"/>
              <a:gd name="connsiteX129" fmla="*/ 419414 w 802706"/>
              <a:gd name="connsiteY129" fmla="*/ 805717 h 802706"/>
              <a:gd name="connsiteX130" fmla="*/ 414398 w 802706"/>
              <a:gd name="connsiteY130" fmla="*/ 819764 h 802706"/>
              <a:gd name="connsiteX131" fmla="*/ 450519 w 802706"/>
              <a:gd name="connsiteY131" fmla="*/ 821771 h 802706"/>
              <a:gd name="connsiteX132" fmla="*/ 765582 w 802706"/>
              <a:gd name="connsiteY132" fmla="*/ 650192 h 802706"/>
              <a:gd name="connsiteX133" fmla="*/ 774612 w 802706"/>
              <a:gd name="connsiteY133" fmla="*/ 592999 h 802706"/>
              <a:gd name="connsiteX134" fmla="*/ 778626 w 802706"/>
              <a:gd name="connsiteY134" fmla="*/ 537814 h 802706"/>
              <a:gd name="connsiteX135" fmla="*/ 444499 w 802706"/>
              <a:gd name="connsiteY135" fmla="*/ 311049 h 802706"/>
              <a:gd name="connsiteX136" fmla="*/ 441489 w 802706"/>
              <a:gd name="connsiteY136" fmla="*/ 300011 h 802706"/>
              <a:gd name="connsiteX137" fmla="*/ 460553 w 802706"/>
              <a:gd name="connsiteY137" fmla="*/ 285964 h 802706"/>
              <a:gd name="connsiteX138" fmla="*/ 474600 w 802706"/>
              <a:gd name="connsiteY138" fmla="*/ 276933 h 802706"/>
              <a:gd name="connsiteX139" fmla="*/ 476607 w 802706"/>
              <a:gd name="connsiteY139" fmla="*/ 290981 h 802706"/>
              <a:gd name="connsiteX140" fmla="*/ 444499 w 802706"/>
              <a:gd name="connsiteY140" fmla="*/ 311049 h 802706"/>
              <a:gd name="connsiteX141" fmla="*/ 628118 w 802706"/>
              <a:gd name="connsiteY141" fmla="*/ 158534 h 802706"/>
              <a:gd name="connsiteX142" fmla="*/ 609053 w 802706"/>
              <a:gd name="connsiteY142" fmla="*/ 143484 h 802706"/>
              <a:gd name="connsiteX143" fmla="*/ 604037 w 802706"/>
              <a:gd name="connsiteY143" fmla="*/ 138467 h 802706"/>
              <a:gd name="connsiteX144" fmla="*/ 609053 w 802706"/>
              <a:gd name="connsiteY144" fmla="*/ 143484 h 802706"/>
              <a:gd name="connsiteX145" fmla="*/ 618084 w 802706"/>
              <a:gd name="connsiteY145" fmla="*/ 145490 h 802706"/>
              <a:gd name="connsiteX146" fmla="*/ 648185 w 802706"/>
              <a:gd name="connsiteY146" fmla="*/ 153518 h 802706"/>
              <a:gd name="connsiteX147" fmla="*/ 628118 w 802706"/>
              <a:gd name="connsiteY147" fmla="*/ 158534 h 80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802706" h="802706">
                <a:moveTo>
                  <a:pt x="778626" y="537814"/>
                </a:moveTo>
                <a:cubicBezTo>
                  <a:pt x="775615" y="523766"/>
                  <a:pt x="776619" y="504702"/>
                  <a:pt x="776619" y="504702"/>
                </a:cubicBezTo>
                <a:cubicBezTo>
                  <a:pt x="776619" y="504702"/>
                  <a:pt x="760565" y="501692"/>
                  <a:pt x="757555" y="493665"/>
                </a:cubicBezTo>
                <a:cubicBezTo>
                  <a:pt x="754545" y="485637"/>
                  <a:pt x="740497" y="506708"/>
                  <a:pt x="735480" y="506708"/>
                </a:cubicBezTo>
                <a:cubicBezTo>
                  <a:pt x="730464" y="506708"/>
                  <a:pt x="716415" y="511725"/>
                  <a:pt x="710395" y="508715"/>
                </a:cubicBezTo>
                <a:cubicBezTo>
                  <a:pt x="704375" y="505705"/>
                  <a:pt x="674274" y="454533"/>
                  <a:pt x="674274" y="454533"/>
                </a:cubicBezTo>
                <a:cubicBezTo>
                  <a:pt x="674274" y="454533"/>
                  <a:pt x="672267" y="430452"/>
                  <a:pt x="671263" y="413394"/>
                </a:cubicBezTo>
                <a:cubicBezTo>
                  <a:pt x="669257" y="396336"/>
                  <a:pt x="682301" y="386303"/>
                  <a:pt x="682301" y="386303"/>
                </a:cubicBezTo>
                <a:cubicBezTo>
                  <a:pt x="682301" y="386303"/>
                  <a:pt x="696348" y="367238"/>
                  <a:pt x="701365" y="351184"/>
                </a:cubicBezTo>
                <a:cubicBezTo>
                  <a:pt x="706382" y="335130"/>
                  <a:pt x="725446" y="326100"/>
                  <a:pt x="725446" y="326100"/>
                </a:cubicBezTo>
                <a:cubicBezTo>
                  <a:pt x="725446" y="326100"/>
                  <a:pt x="716415" y="315062"/>
                  <a:pt x="704375" y="309042"/>
                </a:cubicBezTo>
                <a:cubicBezTo>
                  <a:pt x="696348" y="305029"/>
                  <a:pt x="697352" y="287971"/>
                  <a:pt x="699358" y="278941"/>
                </a:cubicBezTo>
                <a:cubicBezTo>
                  <a:pt x="700362" y="274927"/>
                  <a:pt x="700362" y="270913"/>
                  <a:pt x="701365" y="271917"/>
                </a:cubicBezTo>
                <a:cubicBezTo>
                  <a:pt x="717419" y="285964"/>
                  <a:pt x="728456" y="281951"/>
                  <a:pt x="728456" y="279944"/>
                </a:cubicBezTo>
                <a:cubicBezTo>
                  <a:pt x="728456" y="270913"/>
                  <a:pt x="715413" y="254860"/>
                  <a:pt x="715413" y="254860"/>
                </a:cubicBezTo>
                <a:cubicBezTo>
                  <a:pt x="715413" y="254860"/>
                  <a:pt x="734476" y="246832"/>
                  <a:pt x="743507" y="243822"/>
                </a:cubicBezTo>
                <a:cubicBezTo>
                  <a:pt x="746517" y="242819"/>
                  <a:pt x="752537" y="241815"/>
                  <a:pt x="760565" y="241815"/>
                </a:cubicBezTo>
                <a:cubicBezTo>
                  <a:pt x="726450" y="190643"/>
                  <a:pt x="679291" y="147498"/>
                  <a:pt x="624104" y="118399"/>
                </a:cubicBezTo>
                <a:cubicBezTo>
                  <a:pt x="621094" y="119402"/>
                  <a:pt x="617081" y="120406"/>
                  <a:pt x="615074" y="120406"/>
                </a:cubicBezTo>
                <a:cubicBezTo>
                  <a:pt x="610057" y="120406"/>
                  <a:pt x="598016" y="123416"/>
                  <a:pt x="598016" y="123416"/>
                </a:cubicBezTo>
                <a:cubicBezTo>
                  <a:pt x="598016" y="123416"/>
                  <a:pt x="593000" y="131443"/>
                  <a:pt x="583969" y="133449"/>
                </a:cubicBezTo>
                <a:cubicBezTo>
                  <a:pt x="574939" y="135457"/>
                  <a:pt x="567915" y="138467"/>
                  <a:pt x="567915" y="138467"/>
                </a:cubicBezTo>
                <a:lnTo>
                  <a:pt x="569922" y="149504"/>
                </a:lnTo>
                <a:lnTo>
                  <a:pt x="567915" y="162548"/>
                </a:lnTo>
                <a:lnTo>
                  <a:pt x="572932" y="183619"/>
                </a:lnTo>
                <a:lnTo>
                  <a:pt x="564905" y="186629"/>
                </a:lnTo>
                <a:cubicBezTo>
                  <a:pt x="564905" y="186629"/>
                  <a:pt x="559888" y="180609"/>
                  <a:pt x="553868" y="170575"/>
                </a:cubicBezTo>
                <a:cubicBezTo>
                  <a:pt x="547847" y="160541"/>
                  <a:pt x="532797" y="172582"/>
                  <a:pt x="523766" y="165558"/>
                </a:cubicBezTo>
                <a:cubicBezTo>
                  <a:pt x="514736" y="159538"/>
                  <a:pt x="490654" y="135457"/>
                  <a:pt x="490654" y="135457"/>
                </a:cubicBezTo>
                <a:cubicBezTo>
                  <a:pt x="490654" y="135457"/>
                  <a:pt x="495671" y="127429"/>
                  <a:pt x="496675" y="119402"/>
                </a:cubicBezTo>
                <a:cubicBezTo>
                  <a:pt x="498681" y="111376"/>
                  <a:pt x="479618" y="99335"/>
                  <a:pt x="479618" y="99335"/>
                </a:cubicBezTo>
                <a:cubicBezTo>
                  <a:pt x="479618" y="82277"/>
                  <a:pt x="436472" y="77260"/>
                  <a:pt x="436472" y="77260"/>
                </a:cubicBezTo>
                <a:cubicBezTo>
                  <a:pt x="437475" y="76257"/>
                  <a:pt x="439482" y="76257"/>
                  <a:pt x="440485" y="75254"/>
                </a:cubicBezTo>
                <a:cubicBezTo>
                  <a:pt x="364228" y="77260"/>
                  <a:pt x="293991" y="101341"/>
                  <a:pt x="235795" y="141477"/>
                </a:cubicBezTo>
                <a:cubicBezTo>
                  <a:pt x="246832" y="140474"/>
                  <a:pt x="269910" y="138467"/>
                  <a:pt x="258873" y="145490"/>
                </a:cubicBezTo>
                <a:cubicBezTo>
                  <a:pt x="244825" y="153518"/>
                  <a:pt x="225761" y="162548"/>
                  <a:pt x="215727" y="164555"/>
                </a:cubicBezTo>
                <a:cubicBezTo>
                  <a:pt x="206697" y="166561"/>
                  <a:pt x="215727" y="170575"/>
                  <a:pt x="225761" y="170575"/>
                </a:cubicBezTo>
                <a:cubicBezTo>
                  <a:pt x="234792" y="170575"/>
                  <a:pt x="261883" y="157531"/>
                  <a:pt x="279944" y="156528"/>
                </a:cubicBezTo>
                <a:cubicBezTo>
                  <a:pt x="297001" y="154521"/>
                  <a:pt x="304025" y="150508"/>
                  <a:pt x="304025" y="145490"/>
                </a:cubicBezTo>
                <a:cubicBezTo>
                  <a:pt x="304025" y="140474"/>
                  <a:pt x="299008" y="134453"/>
                  <a:pt x="299008" y="134453"/>
                </a:cubicBezTo>
                <a:cubicBezTo>
                  <a:pt x="299008" y="134453"/>
                  <a:pt x="323089" y="117396"/>
                  <a:pt x="324093" y="120406"/>
                </a:cubicBezTo>
                <a:cubicBezTo>
                  <a:pt x="326099" y="123416"/>
                  <a:pt x="307036" y="128433"/>
                  <a:pt x="318073" y="144487"/>
                </a:cubicBezTo>
                <a:cubicBezTo>
                  <a:pt x="329110" y="160541"/>
                  <a:pt x="348174" y="161545"/>
                  <a:pt x="331117" y="168568"/>
                </a:cubicBezTo>
                <a:cubicBezTo>
                  <a:pt x="314059" y="174589"/>
                  <a:pt x="275930" y="197667"/>
                  <a:pt x="286967" y="206697"/>
                </a:cubicBezTo>
                <a:cubicBezTo>
                  <a:pt x="298005" y="215728"/>
                  <a:pt x="298005" y="215728"/>
                  <a:pt x="298005" y="215728"/>
                </a:cubicBezTo>
                <a:cubicBezTo>
                  <a:pt x="298005" y="215728"/>
                  <a:pt x="317069" y="213720"/>
                  <a:pt x="323089" y="218738"/>
                </a:cubicBezTo>
                <a:cubicBezTo>
                  <a:pt x="329110" y="223754"/>
                  <a:pt x="340147" y="226764"/>
                  <a:pt x="340147" y="226764"/>
                </a:cubicBezTo>
                <a:cubicBezTo>
                  <a:pt x="340147" y="226764"/>
                  <a:pt x="332120" y="239809"/>
                  <a:pt x="348174" y="245829"/>
                </a:cubicBezTo>
                <a:cubicBezTo>
                  <a:pt x="364228" y="251849"/>
                  <a:pt x="373258" y="235795"/>
                  <a:pt x="369245" y="229775"/>
                </a:cubicBezTo>
                <a:cubicBezTo>
                  <a:pt x="364228" y="223754"/>
                  <a:pt x="382289" y="226764"/>
                  <a:pt x="380282" y="215728"/>
                </a:cubicBezTo>
                <a:cubicBezTo>
                  <a:pt x="378276" y="204690"/>
                  <a:pt x="374262" y="194656"/>
                  <a:pt x="374262" y="194656"/>
                </a:cubicBezTo>
                <a:lnTo>
                  <a:pt x="380282" y="173585"/>
                </a:lnTo>
                <a:cubicBezTo>
                  <a:pt x="380282" y="173585"/>
                  <a:pt x="396337" y="165558"/>
                  <a:pt x="404364" y="173585"/>
                </a:cubicBezTo>
                <a:cubicBezTo>
                  <a:pt x="412390" y="181612"/>
                  <a:pt x="410384" y="190643"/>
                  <a:pt x="423428" y="195659"/>
                </a:cubicBezTo>
                <a:cubicBezTo>
                  <a:pt x="436472" y="200677"/>
                  <a:pt x="444499" y="189639"/>
                  <a:pt x="444499" y="189639"/>
                </a:cubicBezTo>
                <a:cubicBezTo>
                  <a:pt x="444499" y="189639"/>
                  <a:pt x="461557" y="187632"/>
                  <a:pt x="465570" y="200677"/>
                </a:cubicBezTo>
                <a:cubicBezTo>
                  <a:pt x="468580" y="213720"/>
                  <a:pt x="470587" y="219740"/>
                  <a:pt x="478614" y="222751"/>
                </a:cubicBezTo>
                <a:cubicBezTo>
                  <a:pt x="486641" y="225761"/>
                  <a:pt x="480620" y="233788"/>
                  <a:pt x="480620" y="233788"/>
                </a:cubicBezTo>
                <a:cubicBezTo>
                  <a:pt x="480620" y="233788"/>
                  <a:pt x="496675" y="212717"/>
                  <a:pt x="497678" y="235795"/>
                </a:cubicBezTo>
                <a:cubicBezTo>
                  <a:pt x="499685" y="257870"/>
                  <a:pt x="486641" y="264893"/>
                  <a:pt x="500689" y="265897"/>
                </a:cubicBezTo>
                <a:cubicBezTo>
                  <a:pt x="514736" y="267903"/>
                  <a:pt x="516742" y="273923"/>
                  <a:pt x="516742" y="278941"/>
                </a:cubicBezTo>
                <a:cubicBezTo>
                  <a:pt x="516742" y="283957"/>
                  <a:pt x="500689" y="276933"/>
                  <a:pt x="500689" y="276933"/>
                </a:cubicBezTo>
                <a:cubicBezTo>
                  <a:pt x="481624" y="268907"/>
                  <a:pt x="481624" y="268907"/>
                  <a:pt x="481624" y="268907"/>
                </a:cubicBezTo>
                <a:cubicBezTo>
                  <a:pt x="481624" y="268907"/>
                  <a:pt x="492661" y="254860"/>
                  <a:pt x="481624" y="254860"/>
                </a:cubicBezTo>
                <a:cubicBezTo>
                  <a:pt x="470587" y="254860"/>
                  <a:pt x="443496" y="252852"/>
                  <a:pt x="443496" y="252852"/>
                </a:cubicBezTo>
                <a:cubicBezTo>
                  <a:pt x="443496" y="252852"/>
                  <a:pt x="411388" y="266900"/>
                  <a:pt x="411388" y="274927"/>
                </a:cubicBezTo>
                <a:cubicBezTo>
                  <a:pt x="411388" y="274927"/>
                  <a:pt x="447509" y="261883"/>
                  <a:pt x="446506" y="268907"/>
                </a:cubicBezTo>
                <a:cubicBezTo>
                  <a:pt x="444499" y="274927"/>
                  <a:pt x="438479" y="273923"/>
                  <a:pt x="444499" y="274927"/>
                </a:cubicBezTo>
                <a:cubicBezTo>
                  <a:pt x="450519" y="276933"/>
                  <a:pt x="453529" y="288974"/>
                  <a:pt x="453529" y="288974"/>
                </a:cubicBezTo>
                <a:cubicBezTo>
                  <a:pt x="453529" y="288974"/>
                  <a:pt x="450519" y="285964"/>
                  <a:pt x="437475" y="290981"/>
                </a:cubicBezTo>
                <a:cubicBezTo>
                  <a:pt x="424431" y="295998"/>
                  <a:pt x="410384" y="305029"/>
                  <a:pt x="412390" y="312052"/>
                </a:cubicBezTo>
                <a:cubicBezTo>
                  <a:pt x="414398" y="318072"/>
                  <a:pt x="387306" y="317069"/>
                  <a:pt x="382289" y="329110"/>
                </a:cubicBezTo>
                <a:cubicBezTo>
                  <a:pt x="377272" y="342153"/>
                  <a:pt x="392323" y="345163"/>
                  <a:pt x="379279" y="354194"/>
                </a:cubicBezTo>
                <a:cubicBezTo>
                  <a:pt x="366235" y="363224"/>
                  <a:pt x="343157" y="381285"/>
                  <a:pt x="346167" y="393326"/>
                </a:cubicBezTo>
                <a:cubicBezTo>
                  <a:pt x="349177" y="406370"/>
                  <a:pt x="351184" y="420417"/>
                  <a:pt x="351184" y="420417"/>
                </a:cubicBezTo>
                <a:lnTo>
                  <a:pt x="338140" y="420417"/>
                </a:lnTo>
                <a:cubicBezTo>
                  <a:pt x="338140" y="420417"/>
                  <a:pt x="338140" y="393326"/>
                  <a:pt x="317069" y="395333"/>
                </a:cubicBezTo>
                <a:cubicBezTo>
                  <a:pt x="297001" y="397340"/>
                  <a:pt x="288975" y="403360"/>
                  <a:pt x="288975" y="403360"/>
                </a:cubicBezTo>
                <a:cubicBezTo>
                  <a:pt x="288975" y="403360"/>
                  <a:pt x="253856" y="390316"/>
                  <a:pt x="252853" y="419414"/>
                </a:cubicBezTo>
                <a:cubicBezTo>
                  <a:pt x="252853" y="419414"/>
                  <a:pt x="246832" y="471590"/>
                  <a:pt x="266900" y="471590"/>
                </a:cubicBezTo>
                <a:cubicBezTo>
                  <a:pt x="287971" y="471590"/>
                  <a:pt x="288975" y="462560"/>
                  <a:pt x="288975" y="462560"/>
                </a:cubicBezTo>
                <a:cubicBezTo>
                  <a:pt x="288975" y="462560"/>
                  <a:pt x="298005" y="449515"/>
                  <a:pt x="305028" y="452525"/>
                </a:cubicBezTo>
                <a:cubicBezTo>
                  <a:pt x="311049" y="455536"/>
                  <a:pt x="299008" y="488647"/>
                  <a:pt x="299008" y="488647"/>
                </a:cubicBezTo>
                <a:cubicBezTo>
                  <a:pt x="310046" y="490655"/>
                  <a:pt x="329110" y="488647"/>
                  <a:pt x="329110" y="488647"/>
                </a:cubicBezTo>
                <a:cubicBezTo>
                  <a:pt x="329110" y="488647"/>
                  <a:pt x="331117" y="502695"/>
                  <a:pt x="331117" y="510722"/>
                </a:cubicBezTo>
                <a:cubicBezTo>
                  <a:pt x="331117" y="518749"/>
                  <a:pt x="331117" y="529786"/>
                  <a:pt x="342154" y="529786"/>
                </a:cubicBezTo>
                <a:cubicBezTo>
                  <a:pt x="353191" y="529786"/>
                  <a:pt x="353191" y="529786"/>
                  <a:pt x="353191" y="529786"/>
                </a:cubicBezTo>
                <a:lnTo>
                  <a:pt x="353191" y="537814"/>
                </a:lnTo>
                <a:cubicBezTo>
                  <a:pt x="353191" y="537814"/>
                  <a:pt x="337137" y="531793"/>
                  <a:pt x="328106" y="524769"/>
                </a:cubicBezTo>
                <a:cubicBezTo>
                  <a:pt x="318073" y="518749"/>
                  <a:pt x="309042" y="503698"/>
                  <a:pt x="309042" y="503698"/>
                </a:cubicBezTo>
                <a:cubicBezTo>
                  <a:pt x="309042" y="503698"/>
                  <a:pt x="288975" y="501692"/>
                  <a:pt x="281951" y="495671"/>
                </a:cubicBezTo>
                <a:cubicBezTo>
                  <a:pt x="275930" y="489651"/>
                  <a:pt x="281951" y="481624"/>
                  <a:pt x="267904" y="484634"/>
                </a:cubicBezTo>
                <a:cubicBezTo>
                  <a:pt x="253856" y="487644"/>
                  <a:pt x="231782" y="474600"/>
                  <a:pt x="223754" y="470586"/>
                </a:cubicBezTo>
                <a:cubicBezTo>
                  <a:pt x="215727" y="465570"/>
                  <a:pt x="210711" y="446505"/>
                  <a:pt x="210711" y="446505"/>
                </a:cubicBezTo>
                <a:cubicBezTo>
                  <a:pt x="210711" y="446505"/>
                  <a:pt x="191646" y="425434"/>
                  <a:pt x="182615" y="411387"/>
                </a:cubicBezTo>
                <a:cubicBezTo>
                  <a:pt x="173585" y="397340"/>
                  <a:pt x="177599" y="390316"/>
                  <a:pt x="166562" y="387306"/>
                </a:cubicBezTo>
                <a:cubicBezTo>
                  <a:pt x="155524" y="384295"/>
                  <a:pt x="149504" y="379279"/>
                  <a:pt x="144487" y="358208"/>
                </a:cubicBezTo>
                <a:cubicBezTo>
                  <a:pt x="139470" y="337137"/>
                  <a:pt x="157531" y="304025"/>
                  <a:pt x="150507" y="292988"/>
                </a:cubicBezTo>
                <a:cubicBezTo>
                  <a:pt x="144487" y="281951"/>
                  <a:pt x="147497" y="260880"/>
                  <a:pt x="136460" y="257870"/>
                </a:cubicBezTo>
                <a:cubicBezTo>
                  <a:pt x="133450" y="256866"/>
                  <a:pt x="130440" y="255862"/>
                  <a:pt x="128433" y="253856"/>
                </a:cubicBezTo>
                <a:cubicBezTo>
                  <a:pt x="94318" y="310045"/>
                  <a:pt x="75254" y="376269"/>
                  <a:pt x="75254" y="446505"/>
                </a:cubicBezTo>
                <a:cubicBezTo>
                  <a:pt x="75254" y="628118"/>
                  <a:pt x="204690" y="779629"/>
                  <a:pt x="376268" y="813744"/>
                </a:cubicBezTo>
                <a:cubicBezTo>
                  <a:pt x="378276" y="810733"/>
                  <a:pt x="380282" y="804713"/>
                  <a:pt x="380282" y="793676"/>
                </a:cubicBezTo>
                <a:cubicBezTo>
                  <a:pt x="380282" y="776619"/>
                  <a:pt x="380282" y="760564"/>
                  <a:pt x="386303" y="735480"/>
                </a:cubicBezTo>
                <a:cubicBezTo>
                  <a:pt x="392323" y="710395"/>
                  <a:pt x="391319" y="703371"/>
                  <a:pt x="391319" y="703371"/>
                </a:cubicBezTo>
                <a:cubicBezTo>
                  <a:pt x="391319" y="703371"/>
                  <a:pt x="361218" y="692335"/>
                  <a:pt x="356201" y="682300"/>
                </a:cubicBezTo>
                <a:cubicBezTo>
                  <a:pt x="351184" y="672267"/>
                  <a:pt x="321083" y="636145"/>
                  <a:pt x="321083" y="619088"/>
                </a:cubicBezTo>
                <a:cubicBezTo>
                  <a:pt x="321083" y="602030"/>
                  <a:pt x="334127" y="597013"/>
                  <a:pt x="334127" y="597013"/>
                </a:cubicBezTo>
                <a:cubicBezTo>
                  <a:pt x="334127" y="597013"/>
                  <a:pt x="342154" y="582966"/>
                  <a:pt x="342154" y="563901"/>
                </a:cubicBezTo>
                <a:cubicBezTo>
                  <a:pt x="342154" y="544837"/>
                  <a:pt x="359211" y="539820"/>
                  <a:pt x="359211" y="539820"/>
                </a:cubicBezTo>
                <a:lnTo>
                  <a:pt x="373258" y="550857"/>
                </a:lnTo>
                <a:lnTo>
                  <a:pt x="386303" y="537814"/>
                </a:lnTo>
                <a:cubicBezTo>
                  <a:pt x="386303" y="537814"/>
                  <a:pt x="407374" y="539820"/>
                  <a:pt x="421421" y="542830"/>
                </a:cubicBezTo>
                <a:cubicBezTo>
                  <a:pt x="435468" y="545840"/>
                  <a:pt x="440485" y="552864"/>
                  <a:pt x="440485" y="552864"/>
                </a:cubicBezTo>
                <a:cubicBezTo>
                  <a:pt x="440485" y="552864"/>
                  <a:pt x="459549" y="565908"/>
                  <a:pt x="467577" y="569922"/>
                </a:cubicBezTo>
                <a:cubicBezTo>
                  <a:pt x="475604" y="574938"/>
                  <a:pt x="499685" y="578952"/>
                  <a:pt x="499685" y="578952"/>
                </a:cubicBezTo>
                <a:cubicBezTo>
                  <a:pt x="499685" y="578952"/>
                  <a:pt x="502695" y="589989"/>
                  <a:pt x="507712" y="595007"/>
                </a:cubicBezTo>
                <a:cubicBezTo>
                  <a:pt x="511726" y="599020"/>
                  <a:pt x="501691" y="606044"/>
                  <a:pt x="496675" y="609054"/>
                </a:cubicBezTo>
                <a:lnTo>
                  <a:pt x="506709" y="603033"/>
                </a:lnTo>
                <a:cubicBezTo>
                  <a:pt x="506709" y="603033"/>
                  <a:pt x="528783" y="614070"/>
                  <a:pt x="536810" y="620091"/>
                </a:cubicBezTo>
                <a:cubicBezTo>
                  <a:pt x="544837" y="626111"/>
                  <a:pt x="572932" y="622098"/>
                  <a:pt x="572932" y="622098"/>
                </a:cubicBezTo>
                <a:cubicBezTo>
                  <a:pt x="572932" y="622098"/>
                  <a:pt x="589990" y="630125"/>
                  <a:pt x="585976" y="641162"/>
                </a:cubicBezTo>
                <a:cubicBezTo>
                  <a:pt x="580959" y="652199"/>
                  <a:pt x="568919" y="670260"/>
                  <a:pt x="568919" y="670260"/>
                </a:cubicBezTo>
                <a:cubicBezTo>
                  <a:pt x="568919" y="670260"/>
                  <a:pt x="560891" y="703371"/>
                  <a:pt x="547847" y="714409"/>
                </a:cubicBezTo>
                <a:cubicBezTo>
                  <a:pt x="534803" y="725446"/>
                  <a:pt x="534803" y="717419"/>
                  <a:pt x="523766" y="722436"/>
                </a:cubicBezTo>
                <a:cubicBezTo>
                  <a:pt x="512729" y="727453"/>
                  <a:pt x="506709" y="733473"/>
                  <a:pt x="495671" y="749528"/>
                </a:cubicBezTo>
                <a:cubicBezTo>
                  <a:pt x="484634" y="765581"/>
                  <a:pt x="476607" y="768591"/>
                  <a:pt x="463563" y="770599"/>
                </a:cubicBezTo>
                <a:cubicBezTo>
                  <a:pt x="450519" y="772605"/>
                  <a:pt x="458546" y="781636"/>
                  <a:pt x="458546" y="781636"/>
                </a:cubicBezTo>
                <a:lnTo>
                  <a:pt x="436472" y="786652"/>
                </a:lnTo>
                <a:cubicBezTo>
                  <a:pt x="436472" y="786652"/>
                  <a:pt x="428445" y="792673"/>
                  <a:pt x="419414" y="805717"/>
                </a:cubicBezTo>
                <a:cubicBezTo>
                  <a:pt x="415400" y="810733"/>
                  <a:pt x="414398" y="815751"/>
                  <a:pt x="414398" y="819764"/>
                </a:cubicBezTo>
                <a:cubicBezTo>
                  <a:pt x="426438" y="820768"/>
                  <a:pt x="438479" y="821771"/>
                  <a:pt x="450519" y="821771"/>
                </a:cubicBezTo>
                <a:cubicBezTo>
                  <a:pt x="582966" y="821771"/>
                  <a:pt x="698355" y="753541"/>
                  <a:pt x="765582" y="650192"/>
                </a:cubicBezTo>
                <a:cubicBezTo>
                  <a:pt x="766585" y="642166"/>
                  <a:pt x="770598" y="610057"/>
                  <a:pt x="774612" y="592999"/>
                </a:cubicBezTo>
                <a:cubicBezTo>
                  <a:pt x="777622" y="573936"/>
                  <a:pt x="781636" y="551861"/>
                  <a:pt x="778626" y="537814"/>
                </a:cubicBezTo>
                <a:close/>
                <a:moveTo>
                  <a:pt x="444499" y="311049"/>
                </a:moveTo>
                <a:lnTo>
                  <a:pt x="441489" y="300011"/>
                </a:lnTo>
                <a:cubicBezTo>
                  <a:pt x="441489" y="300011"/>
                  <a:pt x="447509" y="288974"/>
                  <a:pt x="460553" y="285964"/>
                </a:cubicBezTo>
                <a:cubicBezTo>
                  <a:pt x="473597" y="282954"/>
                  <a:pt x="474600" y="276933"/>
                  <a:pt x="474600" y="276933"/>
                </a:cubicBezTo>
                <a:lnTo>
                  <a:pt x="476607" y="290981"/>
                </a:lnTo>
                <a:cubicBezTo>
                  <a:pt x="476607" y="290981"/>
                  <a:pt x="447509" y="292988"/>
                  <a:pt x="444499" y="311049"/>
                </a:cubicBezTo>
                <a:close/>
                <a:moveTo>
                  <a:pt x="628118" y="158534"/>
                </a:moveTo>
                <a:cubicBezTo>
                  <a:pt x="619088" y="155524"/>
                  <a:pt x="616077" y="151510"/>
                  <a:pt x="609053" y="143484"/>
                </a:cubicBezTo>
                <a:cubicBezTo>
                  <a:pt x="605041" y="141477"/>
                  <a:pt x="604037" y="138467"/>
                  <a:pt x="604037" y="138467"/>
                </a:cubicBezTo>
                <a:cubicBezTo>
                  <a:pt x="606043" y="140474"/>
                  <a:pt x="608051" y="142480"/>
                  <a:pt x="609053" y="143484"/>
                </a:cubicBezTo>
                <a:cubicBezTo>
                  <a:pt x="611061" y="144487"/>
                  <a:pt x="614071" y="145490"/>
                  <a:pt x="618084" y="145490"/>
                </a:cubicBezTo>
                <a:cubicBezTo>
                  <a:pt x="629122" y="145490"/>
                  <a:pt x="646179" y="147498"/>
                  <a:pt x="648185" y="153518"/>
                </a:cubicBezTo>
                <a:cubicBezTo>
                  <a:pt x="650193" y="160541"/>
                  <a:pt x="639155" y="162548"/>
                  <a:pt x="628118" y="15853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nvGrpSpPr>
          <p:cNvPr id="71" name="Group 70">
            <a:extLst>
              <a:ext uri="{FF2B5EF4-FFF2-40B4-BE49-F238E27FC236}">
                <a16:creationId xmlns:a16="http://schemas.microsoft.com/office/drawing/2014/main" id="{81C20CC7-52F1-2088-01C7-C674231B4B3C}"/>
              </a:ext>
            </a:extLst>
          </p:cNvPr>
          <p:cNvGrpSpPr/>
          <p:nvPr/>
        </p:nvGrpSpPr>
        <p:grpSpPr>
          <a:xfrm>
            <a:off x="4842518" y="4525511"/>
            <a:ext cx="260001" cy="340575"/>
            <a:chOff x="5020299" y="4396784"/>
            <a:chExt cx="260001" cy="340575"/>
          </a:xfrm>
        </p:grpSpPr>
        <p:sp>
          <p:nvSpPr>
            <p:cNvPr id="68" name="Freeform: Shape 377">
              <a:extLst>
                <a:ext uri="{FF2B5EF4-FFF2-40B4-BE49-F238E27FC236}">
                  <a16:creationId xmlns:a16="http://schemas.microsoft.com/office/drawing/2014/main" id="{8FE35E79-21B5-33F7-1BA3-481751B36806}"/>
                </a:ext>
              </a:extLst>
            </p:cNvPr>
            <p:cNvSpPr/>
            <p:nvPr/>
          </p:nvSpPr>
          <p:spPr>
            <a:xfrm>
              <a:off x="5087528" y="4472392"/>
              <a:ext cx="111429" cy="68115"/>
            </a:xfrm>
            <a:custGeom>
              <a:avLst/>
              <a:gdLst>
                <a:gd name="connsiteX0" fmla="*/ 178603 w 301015"/>
                <a:gd name="connsiteY0" fmla="*/ 177599 h 200676"/>
                <a:gd name="connsiteX1" fmla="*/ 197667 w 301015"/>
                <a:gd name="connsiteY1" fmla="*/ 156528 h 200676"/>
                <a:gd name="connsiteX2" fmla="*/ 281951 w 301015"/>
                <a:gd name="connsiteY2" fmla="*/ 75254 h 200676"/>
                <a:gd name="connsiteX3" fmla="*/ 75254 w 301015"/>
                <a:gd name="connsiteY3" fmla="*/ 75254 h 200676"/>
                <a:gd name="connsiteX4" fmla="*/ 159538 w 301015"/>
                <a:gd name="connsiteY4" fmla="*/ 156528 h 200676"/>
                <a:gd name="connsiteX5" fmla="*/ 178603 w 301015"/>
                <a:gd name="connsiteY5" fmla="*/ 177599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15" h="200676">
                  <a:moveTo>
                    <a:pt x="178603" y="177599"/>
                  </a:moveTo>
                  <a:cubicBezTo>
                    <a:pt x="184623" y="169572"/>
                    <a:pt x="190643" y="162548"/>
                    <a:pt x="197667" y="156528"/>
                  </a:cubicBezTo>
                  <a:cubicBezTo>
                    <a:pt x="234792" y="126427"/>
                    <a:pt x="261883" y="100338"/>
                    <a:pt x="281951" y="75254"/>
                  </a:cubicBezTo>
                  <a:lnTo>
                    <a:pt x="75254" y="75254"/>
                  </a:lnTo>
                  <a:cubicBezTo>
                    <a:pt x="95322" y="100338"/>
                    <a:pt x="121410" y="126427"/>
                    <a:pt x="159538" y="156528"/>
                  </a:cubicBezTo>
                  <a:cubicBezTo>
                    <a:pt x="166562" y="163551"/>
                    <a:pt x="173585" y="169572"/>
                    <a:pt x="178603" y="177599"/>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69" name="Freeform: Shape 378">
              <a:extLst>
                <a:ext uri="{FF2B5EF4-FFF2-40B4-BE49-F238E27FC236}">
                  <a16:creationId xmlns:a16="http://schemas.microsoft.com/office/drawing/2014/main" id="{CC42396A-6449-1C85-79D7-B65355C99AF8}"/>
                </a:ext>
              </a:extLst>
            </p:cNvPr>
            <p:cNvSpPr/>
            <p:nvPr/>
          </p:nvSpPr>
          <p:spPr>
            <a:xfrm>
              <a:off x="5070071" y="4586825"/>
              <a:ext cx="148572" cy="102172"/>
            </a:xfrm>
            <a:custGeom>
              <a:avLst/>
              <a:gdLst>
                <a:gd name="connsiteX0" fmla="*/ 364228 w 401353"/>
                <a:gd name="connsiteY0" fmla="*/ 187632 h 301015"/>
                <a:gd name="connsiteX1" fmla="*/ 279944 w 401353"/>
                <a:gd name="connsiteY1" fmla="*/ 75254 h 301015"/>
                <a:gd name="connsiteX2" fmla="*/ 172582 w 401353"/>
                <a:gd name="connsiteY2" fmla="*/ 75254 h 301015"/>
                <a:gd name="connsiteX3" fmla="*/ 87294 w 401353"/>
                <a:gd name="connsiteY3" fmla="*/ 187632 h 301015"/>
                <a:gd name="connsiteX4" fmla="*/ 75254 w 401353"/>
                <a:gd name="connsiteY4" fmla="*/ 243822 h 301015"/>
                <a:gd name="connsiteX5" fmla="*/ 375265 w 401353"/>
                <a:gd name="connsiteY5" fmla="*/ 243822 h 301015"/>
                <a:gd name="connsiteX6" fmla="*/ 364228 w 401353"/>
                <a:gd name="connsiteY6" fmla="*/ 187632 h 30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353" h="301015">
                  <a:moveTo>
                    <a:pt x="364228" y="187632"/>
                  </a:moveTo>
                  <a:cubicBezTo>
                    <a:pt x="351184" y="150508"/>
                    <a:pt x="325096" y="116392"/>
                    <a:pt x="279944" y="75254"/>
                  </a:cubicBezTo>
                  <a:lnTo>
                    <a:pt x="172582" y="75254"/>
                  </a:lnTo>
                  <a:cubicBezTo>
                    <a:pt x="126426" y="116392"/>
                    <a:pt x="101342" y="151511"/>
                    <a:pt x="87294" y="187632"/>
                  </a:cubicBezTo>
                  <a:cubicBezTo>
                    <a:pt x="83281" y="198670"/>
                    <a:pt x="79267" y="217734"/>
                    <a:pt x="75254" y="243822"/>
                  </a:cubicBezTo>
                  <a:lnTo>
                    <a:pt x="375265" y="243822"/>
                  </a:lnTo>
                  <a:cubicBezTo>
                    <a:pt x="372255" y="217734"/>
                    <a:pt x="368242" y="198670"/>
                    <a:pt x="364228" y="187632"/>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0" name="Freeform: Shape 379">
              <a:extLst>
                <a:ext uri="{FF2B5EF4-FFF2-40B4-BE49-F238E27FC236}">
                  <a16:creationId xmlns:a16="http://schemas.microsoft.com/office/drawing/2014/main" id="{5E4B9906-4EBF-399B-680A-2FB894154DEB}"/>
                </a:ext>
              </a:extLst>
            </p:cNvPr>
            <p:cNvSpPr/>
            <p:nvPr/>
          </p:nvSpPr>
          <p:spPr>
            <a:xfrm>
              <a:off x="5020299" y="4396784"/>
              <a:ext cx="260001" cy="340575"/>
            </a:xfrm>
            <a:custGeom>
              <a:avLst/>
              <a:gdLst>
                <a:gd name="connsiteX0" fmla="*/ 602030 w 702368"/>
                <a:gd name="connsiteY0" fmla="*/ 834815 h 1003383"/>
                <a:gd name="connsiteX1" fmla="*/ 599020 w 702368"/>
                <a:gd name="connsiteY1" fmla="*/ 805717 h 1003383"/>
                <a:gd name="connsiteX2" fmla="*/ 591996 w 702368"/>
                <a:gd name="connsiteY2" fmla="*/ 753541 h 1003383"/>
                <a:gd name="connsiteX3" fmla="*/ 580959 w 702368"/>
                <a:gd name="connsiteY3" fmla="*/ 705379 h 1003383"/>
                <a:gd name="connsiteX4" fmla="*/ 529786 w 702368"/>
                <a:gd name="connsiteY4" fmla="*/ 613067 h 1003383"/>
                <a:gd name="connsiteX5" fmla="*/ 447509 w 702368"/>
                <a:gd name="connsiteY5" fmla="*/ 529786 h 1003383"/>
                <a:gd name="connsiteX6" fmla="*/ 443495 w 702368"/>
                <a:gd name="connsiteY6" fmla="*/ 516743 h 1003383"/>
                <a:gd name="connsiteX7" fmla="*/ 441489 w 702368"/>
                <a:gd name="connsiteY7" fmla="*/ 500688 h 1003383"/>
                <a:gd name="connsiteX8" fmla="*/ 444499 w 702368"/>
                <a:gd name="connsiteY8" fmla="*/ 482627 h 1003383"/>
                <a:gd name="connsiteX9" fmla="*/ 447509 w 702368"/>
                <a:gd name="connsiteY9" fmla="*/ 473597 h 1003383"/>
                <a:gd name="connsiteX10" fmla="*/ 447509 w 702368"/>
                <a:gd name="connsiteY10" fmla="*/ 473597 h 1003383"/>
                <a:gd name="connsiteX11" fmla="*/ 529786 w 702368"/>
                <a:gd name="connsiteY11" fmla="*/ 390316 h 1003383"/>
                <a:gd name="connsiteX12" fmla="*/ 580959 w 702368"/>
                <a:gd name="connsiteY12" fmla="*/ 298005 h 1003383"/>
                <a:gd name="connsiteX13" fmla="*/ 591996 w 702368"/>
                <a:gd name="connsiteY13" fmla="*/ 249842 h 1003383"/>
                <a:gd name="connsiteX14" fmla="*/ 602030 w 702368"/>
                <a:gd name="connsiteY14" fmla="*/ 168568 h 1003383"/>
                <a:gd name="connsiteX15" fmla="*/ 643169 w 702368"/>
                <a:gd name="connsiteY15" fmla="*/ 122413 h 1003383"/>
                <a:gd name="connsiteX16" fmla="*/ 596010 w 702368"/>
                <a:gd name="connsiteY16" fmla="*/ 75254 h 1003383"/>
                <a:gd name="connsiteX17" fmla="*/ 123416 w 702368"/>
                <a:gd name="connsiteY17" fmla="*/ 75254 h 1003383"/>
                <a:gd name="connsiteX18" fmla="*/ 76257 w 702368"/>
                <a:gd name="connsiteY18" fmla="*/ 122413 h 1003383"/>
                <a:gd name="connsiteX19" fmla="*/ 117396 w 702368"/>
                <a:gd name="connsiteY19" fmla="*/ 168568 h 1003383"/>
                <a:gd name="connsiteX20" fmla="*/ 120406 w 702368"/>
                <a:gd name="connsiteY20" fmla="*/ 197667 h 1003383"/>
                <a:gd name="connsiteX21" fmla="*/ 127430 w 702368"/>
                <a:gd name="connsiteY21" fmla="*/ 249842 h 1003383"/>
                <a:gd name="connsiteX22" fmla="*/ 138467 w 702368"/>
                <a:gd name="connsiteY22" fmla="*/ 298005 h 1003383"/>
                <a:gd name="connsiteX23" fmla="*/ 189639 w 702368"/>
                <a:gd name="connsiteY23" fmla="*/ 390316 h 1003383"/>
                <a:gd name="connsiteX24" fmla="*/ 271917 w 702368"/>
                <a:gd name="connsiteY24" fmla="*/ 473597 h 1003383"/>
                <a:gd name="connsiteX25" fmla="*/ 274927 w 702368"/>
                <a:gd name="connsiteY25" fmla="*/ 486641 h 1003383"/>
                <a:gd name="connsiteX26" fmla="*/ 276934 w 702368"/>
                <a:gd name="connsiteY26" fmla="*/ 500688 h 1003383"/>
                <a:gd name="connsiteX27" fmla="*/ 273924 w 702368"/>
                <a:gd name="connsiteY27" fmla="*/ 520756 h 1003383"/>
                <a:gd name="connsiteX28" fmla="*/ 270913 w 702368"/>
                <a:gd name="connsiteY28" fmla="*/ 529786 h 1003383"/>
                <a:gd name="connsiteX29" fmla="*/ 270913 w 702368"/>
                <a:gd name="connsiteY29" fmla="*/ 529786 h 1003383"/>
                <a:gd name="connsiteX30" fmla="*/ 188636 w 702368"/>
                <a:gd name="connsiteY30" fmla="*/ 613067 h 1003383"/>
                <a:gd name="connsiteX31" fmla="*/ 137463 w 702368"/>
                <a:gd name="connsiteY31" fmla="*/ 705379 h 1003383"/>
                <a:gd name="connsiteX32" fmla="*/ 126426 w 702368"/>
                <a:gd name="connsiteY32" fmla="*/ 753541 h 1003383"/>
                <a:gd name="connsiteX33" fmla="*/ 116392 w 702368"/>
                <a:gd name="connsiteY33" fmla="*/ 834815 h 1003383"/>
                <a:gd name="connsiteX34" fmla="*/ 75254 w 702368"/>
                <a:gd name="connsiteY34" fmla="*/ 880971 h 1003383"/>
                <a:gd name="connsiteX35" fmla="*/ 122413 w 702368"/>
                <a:gd name="connsiteY35" fmla="*/ 928130 h 1003383"/>
                <a:gd name="connsiteX36" fmla="*/ 595007 w 702368"/>
                <a:gd name="connsiteY36" fmla="*/ 928130 h 1003383"/>
                <a:gd name="connsiteX37" fmla="*/ 642165 w 702368"/>
                <a:gd name="connsiteY37" fmla="*/ 880971 h 1003383"/>
                <a:gd name="connsiteX38" fmla="*/ 602030 w 702368"/>
                <a:gd name="connsiteY38" fmla="*/ 834815 h 1003383"/>
                <a:gd name="connsiteX39" fmla="*/ 176595 w 702368"/>
                <a:gd name="connsiteY39" fmla="*/ 723439 h 1003383"/>
                <a:gd name="connsiteX40" fmla="*/ 222751 w 702368"/>
                <a:gd name="connsiteY40" fmla="*/ 648186 h 1003383"/>
                <a:gd name="connsiteX41" fmla="*/ 297001 w 702368"/>
                <a:gd name="connsiteY41" fmla="*/ 571928 h 1003383"/>
                <a:gd name="connsiteX42" fmla="*/ 312052 w 702368"/>
                <a:gd name="connsiteY42" fmla="*/ 552865 h 1003383"/>
                <a:gd name="connsiteX43" fmla="*/ 321082 w 702368"/>
                <a:gd name="connsiteY43" fmla="*/ 522763 h 1003383"/>
                <a:gd name="connsiteX44" fmla="*/ 323089 w 702368"/>
                <a:gd name="connsiteY44" fmla="*/ 500688 h 1003383"/>
                <a:gd name="connsiteX45" fmla="*/ 318072 w 702368"/>
                <a:gd name="connsiteY45" fmla="*/ 470587 h 1003383"/>
                <a:gd name="connsiteX46" fmla="*/ 311049 w 702368"/>
                <a:gd name="connsiteY46" fmla="*/ 450519 h 1003383"/>
                <a:gd name="connsiteX47" fmla="*/ 295998 w 702368"/>
                <a:gd name="connsiteY47" fmla="*/ 431455 h 1003383"/>
                <a:gd name="connsiteX48" fmla="*/ 221748 w 702368"/>
                <a:gd name="connsiteY48" fmla="*/ 355198 h 1003383"/>
                <a:gd name="connsiteX49" fmla="*/ 175592 w 702368"/>
                <a:gd name="connsiteY49" fmla="*/ 279944 h 1003383"/>
                <a:gd name="connsiteX50" fmla="*/ 165558 w 702368"/>
                <a:gd name="connsiteY50" fmla="*/ 239809 h 1003383"/>
                <a:gd name="connsiteX51" fmla="*/ 155524 w 702368"/>
                <a:gd name="connsiteY51" fmla="*/ 168568 h 1003383"/>
                <a:gd name="connsiteX52" fmla="*/ 563901 w 702368"/>
                <a:gd name="connsiteY52" fmla="*/ 168568 h 1003383"/>
                <a:gd name="connsiteX53" fmla="*/ 559888 w 702368"/>
                <a:gd name="connsiteY53" fmla="*/ 202684 h 1003383"/>
                <a:gd name="connsiteX54" fmla="*/ 543834 w 702368"/>
                <a:gd name="connsiteY54" fmla="*/ 278941 h 1003383"/>
                <a:gd name="connsiteX55" fmla="*/ 497678 w 702368"/>
                <a:gd name="connsiteY55" fmla="*/ 354194 h 1003383"/>
                <a:gd name="connsiteX56" fmla="*/ 423428 w 702368"/>
                <a:gd name="connsiteY56" fmla="*/ 430452 h 1003383"/>
                <a:gd name="connsiteX57" fmla="*/ 408377 w 702368"/>
                <a:gd name="connsiteY57" fmla="*/ 449516 h 1003383"/>
                <a:gd name="connsiteX58" fmla="*/ 399347 w 702368"/>
                <a:gd name="connsiteY58" fmla="*/ 479617 h 1003383"/>
                <a:gd name="connsiteX59" fmla="*/ 397340 w 702368"/>
                <a:gd name="connsiteY59" fmla="*/ 498682 h 1003383"/>
                <a:gd name="connsiteX60" fmla="*/ 402357 w 702368"/>
                <a:gd name="connsiteY60" fmla="*/ 530790 h 1003383"/>
                <a:gd name="connsiteX61" fmla="*/ 409380 w 702368"/>
                <a:gd name="connsiteY61" fmla="*/ 549855 h 1003383"/>
                <a:gd name="connsiteX62" fmla="*/ 424431 w 702368"/>
                <a:gd name="connsiteY62" fmla="*/ 568918 h 1003383"/>
                <a:gd name="connsiteX63" fmla="*/ 424431 w 702368"/>
                <a:gd name="connsiteY63" fmla="*/ 568918 h 1003383"/>
                <a:gd name="connsiteX64" fmla="*/ 498681 w 702368"/>
                <a:gd name="connsiteY64" fmla="*/ 645176 h 1003383"/>
                <a:gd name="connsiteX65" fmla="*/ 544837 w 702368"/>
                <a:gd name="connsiteY65" fmla="*/ 720429 h 1003383"/>
                <a:gd name="connsiteX66" fmla="*/ 554871 w 702368"/>
                <a:gd name="connsiteY66" fmla="*/ 760565 h 1003383"/>
                <a:gd name="connsiteX67" fmla="*/ 564905 w 702368"/>
                <a:gd name="connsiteY67" fmla="*/ 831805 h 1003383"/>
                <a:gd name="connsiteX68" fmla="*/ 156528 w 702368"/>
                <a:gd name="connsiteY68" fmla="*/ 831805 h 1003383"/>
                <a:gd name="connsiteX69" fmla="*/ 160541 w 702368"/>
                <a:gd name="connsiteY69" fmla="*/ 797690 h 1003383"/>
                <a:gd name="connsiteX70" fmla="*/ 176595 w 702368"/>
                <a:gd name="connsiteY70" fmla="*/ 723439 h 100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2368" h="1003383">
                  <a:moveTo>
                    <a:pt x="602030" y="834815"/>
                  </a:moveTo>
                  <a:cubicBezTo>
                    <a:pt x="601027" y="825785"/>
                    <a:pt x="600023" y="816754"/>
                    <a:pt x="599020" y="805717"/>
                  </a:cubicBezTo>
                  <a:cubicBezTo>
                    <a:pt x="597013" y="788660"/>
                    <a:pt x="595007" y="770599"/>
                    <a:pt x="591996" y="753541"/>
                  </a:cubicBezTo>
                  <a:cubicBezTo>
                    <a:pt x="588986" y="736484"/>
                    <a:pt x="585976" y="719426"/>
                    <a:pt x="580959" y="705379"/>
                  </a:cubicBezTo>
                  <a:cubicBezTo>
                    <a:pt x="569922" y="672267"/>
                    <a:pt x="552864" y="641162"/>
                    <a:pt x="529786" y="613067"/>
                  </a:cubicBezTo>
                  <a:cubicBezTo>
                    <a:pt x="507712" y="584973"/>
                    <a:pt x="480620" y="557881"/>
                    <a:pt x="447509" y="529786"/>
                  </a:cubicBezTo>
                  <a:cubicBezTo>
                    <a:pt x="446505" y="528784"/>
                    <a:pt x="445502" y="523766"/>
                    <a:pt x="443495" y="516743"/>
                  </a:cubicBezTo>
                  <a:cubicBezTo>
                    <a:pt x="442492" y="508715"/>
                    <a:pt x="441489" y="509719"/>
                    <a:pt x="441489" y="500688"/>
                  </a:cubicBezTo>
                  <a:cubicBezTo>
                    <a:pt x="441489" y="489651"/>
                    <a:pt x="442492" y="490655"/>
                    <a:pt x="444499" y="482627"/>
                  </a:cubicBezTo>
                  <a:cubicBezTo>
                    <a:pt x="445502" y="478614"/>
                    <a:pt x="446505" y="475604"/>
                    <a:pt x="447509" y="473597"/>
                  </a:cubicBezTo>
                  <a:lnTo>
                    <a:pt x="447509" y="473597"/>
                  </a:lnTo>
                  <a:cubicBezTo>
                    <a:pt x="479617" y="445503"/>
                    <a:pt x="507712" y="419414"/>
                    <a:pt x="529786" y="390316"/>
                  </a:cubicBezTo>
                  <a:cubicBezTo>
                    <a:pt x="552864" y="361218"/>
                    <a:pt x="569922" y="331117"/>
                    <a:pt x="580959" y="298005"/>
                  </a:cubicBezTo>
                  <a:cubicBezTo>
                    <a:pt x="585976" y="283958"/>
                    <a:pt x="588986" y="266900"/>
                    <a:pt x="591996" y="249842"/>
                  </a:cubicBezTo>
                  <a:cubicBezTo>
                    <a:pt x="597013" y="221748"/>
                    <a:pt x="600023" y="190643"/>
                    <a:pt x="602030" y="168568"/>
                  </a:cubicBezTo>
                  <a:cubicBezTo>
                    <a:pt x="625108" y="165558"/>
                    <a:pt x="643169" y="146494"/>
                    <a:pt x="643169" y="122413"/>
                  </a:cubicBezTo>
                  <a:cubicBezTo>
                    <a:pt x="643169" y="96325"/>
                    <a:pt x="622098" y="75254"/>
                    <a:pt x="596010" y="75254"/>
                  </a:cubicBezTo>
                  <a:lnTo>
                    <a:pt x="123416" y="75254"/>
                  </a:lnTo>
                  <a:cubicBezTo>
                    <a:pt x="97328" y="75254"/>
                    <a:pt x="76257" y="96325"/>
                    <a:pt x="76257" y="122413"/>
                  </a:cubicBezTo>
                  <a:cubicBezTo>
                    <a:pt x="76257" y="146494"/>
                    <a:pt x="94318" y="166562"/>
                    <a:pt x="117396" y="168568"/>
                  </a:cubicBezTo>
                  <a:cubicBezTo>
                    <a:pt x="118399" y="177599"/>
                    <a:pt x="119403" y="186629"/>
                    <a:pt x="120406" y="197667"/>
                  </a:cubicBezTo>
                  <a:cubicBezTo>
                    <a:pt x="122413" y="213720"/>
                    <a:pt x="124419" y="232785"/>
                    <a:pt x="127430" y="249842"/>
                  </a:cubicBezTo>
                  <a:cubicBezTo>
                    <a:pt x="130440" y="266900"/>
                    <a:pt x="133450" y="283958"/>
                    <a:pt x="138467" y="298005"/>
                  </a:cubicBezTo>
                  <a:cubicBezTo>
                    <a:pt x="149504" y="331117"/>
                    <a:pt x="166562" y="362222"/>
                    <a:pt x="189639" y="390316"/>
                  </a:cubicBezTo>
                  <a:cubicBezTo>
                    <a:pt x="211714" y="418411"/>
                    <a:pt x="238805" y="445503"/>
                    <a:pt x="271917" y="473597"/>
                  </a:cubicBezTo>
                  <a:cubicBezTo>
                    <a:pt x="272920" y="475604"/>
                    <a:pt x="273924" y="479617"/>
                    <a:pt x="274927" y="486641"/>
                  </a:cubicBezTo>
                  <a:cubicBezTo>
                    <a:pt x="275930" y="494668"/>
                    <a:pt x="276934" y="490655"/>
                    <a:pt x="276934" y="500688"/>
                  </a:cubicBezTo>
                  <a:cubicBezTo>
                    <a:pt x="276934" y="511725"/>
                    <a:pt x="275930" y="512729"/>
                    <a:pt x="273924" y="520756"/>
                  </a:cubicBezTo>
                  <a:cubicBezTo>
                    <a:pt x="272920" y="524770"/>
                    <a:pt x="271917" y="527780"/>
                    <a:pt x="270913" y="529786"/>
                  </a:cubicBezTo>
                  <a:lnTo>
                    <a:pt x="270913" y="529786"/>
                  </a:lnTo>
                  <a:cubicBezTo>
                    <a:pt x="238805" y="557881"/>
                    <a:pt x="210710" y="584973"/>
                    <a:pt x="188636" y="613067"/>
                  </a:cubicBezTo>
                  <a:cubicBezTo>
                    <a:pt x="165558" y="642166"/>
                    <a:pt x="148501" y="672267"/>
                    <a:pt x="137463" y="705379"/>
                  </a:cubicBezTo>
                  <a:cubicBezTo>
                    <a:pt x="132447" y="719426"/>
                    <a:pt x="129436" y="736484"/>
                    <a:pt x="126426" y="753541"/>
                  </a:cubicBezTo>
                  <a:cubicBezTo>
                    <a:pt x="121409" y="781636"/>
                    <a:pt x="118399" y="811738"/>
                    <a:pt x="116392" y="834815"/>
                  </a:cubicBezTo>
                  <a:cubicBezTo>
                    <a:pt x="93315" y="836822"/>
                    <a:pt x="75254" y="856890"/>
                    <a:pt x="75254" y="880971"/>
                  </a:cubicBezTo>
                  <a:cubicBezTo>
                    <a:pt x="75254" y="907059"/>
                    <a:pt x="96325" y="928130"/>
                    <a:pt x="122413" y="928130"/>
                  </a:cubicBezTo>
                  <a:lnTo>
                    <a:pt x="595007" y="928130"/>
                  </a:lnTo>
                  <a:cubicBezTo>
                    <a:pt x="621094" y="928130"/>
                    <a:pt x="642165" y="907059"/>
                    <a:pt x="642165" y="880971"/>
                  </a:cubicBezTo>
                  <a:cubicBezTo>
                    <a:pt x="644172" y="856890"/>
                    <a:pt x="626111" y="836822"/>
                    <a:pt x="602030" y="834815"/>
                  </a:cubicBezTo>
                  <a:close/>
                  <a:moveTo>
                    <a:pt x="176595" y="723439"/>
                  </a:moveTo>
                  <a:cubicBezTo>
                    <a:pt x="186629" y="696348"/>
                    <a:pt x="201680" y="672267"/>
                    <a:pt x="222751" y="648186"/>
                  </a:cubicBezTo>
                  <a:cubicBezTo>
                    <a:pt x="243822" y="624105"/>
                    <a:pt x="261883" y="599020"/>
                    <a:pt x="297001" y="571928"/>
                  </a:cubicBezTo>
                  <a:cubicBezTo>
                    <a:pt x="305028" y="565908"/>
                    <a:pt x="309042" y="558885"/>
                    <a:pt x="312052" y="552865"/>
                  </a:cubicBezTo>
                  <a:cubicBezTo>
                    <a:pt x="317069" y="543834"/>
                    <a:pt x="319076" y="533800"/>
                    <a:pt x="321082" y="522763"/>
                  </a:cubicBezTo>
                  <a:cubicBezTo>
                    <a:pt x="323089" y="512729"/>
                    <a:pt x="323089" y="511725"/>
                    <a:pt x="323089" y="500688"/>
                  </a:cubicBezTo>
                  <a:cubicBezTo>
                    <a:pt x="323089" y="485638"/>
                    <a:pt x="322086" y="484634"/>
                    <a:pt x="318072" y="470587"/>
                  </a:cubicBezTo>
                  <a:cubicBezTo>
                    <a:pt x="316066" y="463563"/>
                    <a:pt x="314059" y="457543"/>
                    <a:pt x="311049" y="450519"/>
                  </a:cubicBezTo>
                  <a:cubicBezTo>
                    <a:pt x="308039" y="444499"/>
                    <a:pt x="304025" y="437475"/>
                    <a:pt x="295998" y="431455"/>
                  </a:cubicBezTo>
                  <a:cubicBezTo>
                    <a:pt x="260880" y="404363"/>
                    <a:pt x="242819" y="379279"/>
                    <a:pt x="221748" y="355198"/>
                  </a:cubicBezTo>
                  <a:cubicBezTo>
                    <a:pt x="200677" y="331117"/>
                    <a:pt x="185626" y="307035"/>
                    <a:pt x="175592" y="279944"/>
                  </a:cubicBezTo>
                  <a:cubicBezTo>
                    <a:pt x="172582" y="270913"/>
                    <a:pt x="168568" y="255863"/>
                    <a:pt x="165558" y="239809"/>
                  </a:cubicBezTo>
                  <a:cubicBezTo>
                    <a:pt x="161545" y="216731"/>
                    <a:pt x="157531" y="189639"/>
                    <a:pt x="155524" y="168568"/>
                  </a:cubicBezTo>
                  <a:lnTo>
                    <a:pt x="563901" y="168568"/>
                  </a:lnTo>
                  <a:cubicBezTo>
                    <a:pt x="562898" y="178602"/>
                    <a:pt x="561895" y="190643"/>
                    <a:pt x="559888" y="202684"/>
                  </a:cubicBezTo>
                  <a:cubicBezTo>
                    <a:pt x="555874" y="230779"/>
                    <a:pt x="549854" y="262887"/>
                    <a:pt x="543834" y="278941"/>
                  </a:cubicBezTo>
                  <a:cubicBezTo>
                    <a:pt x="533800" y="306032"/>
                    <a:pt x="518749" y="330113"/>
                    <a:pt x="497678" y="354194"/>
                  </a:cubicBezTo>
                  <a:cubicBezTo>
                    <a:pt x="476607" y="378276"/>
                    <a:pt x="458546" y="403361"/>
                    <a:pt x="423428" y="430452"/>
                  </a:cubicBezTo>
                  <a:cubicBezTo>
                    <a:pt x="415401" y="436472"/>
                    <a:pt x="411387" y="443495"/>
                    <a:pt x="408377" y="449516"/>
                  </a:cubicBezTo>
                  <a:cubicBezTo>
                    <a:pt x="403360" y="459550"/>
                    <a:pt x="401353" y="468580"/>
                    <a:pt x="399347" y="479617"/>
                  </a:cubicBezTo>
                  <a:cubicBezTo>
                    <a:pt x="397340" y="489651"/>
                    <a:pt x="397340" y="487644"/>
                    <a:pt x="397340" y="498682"/>
                  </a:cubicBezTo>
                  <a:cubicBezTo>
                    <a:pt x="397340" y="512729"/>
                    <a:pt x="398343" y="517746"/>
                    <a:pt x="402357" y="530790"/>
                  </a:cubicBezTo>
                  <a:cubicBezTo>
                    <a:pt x="404363" y="537814"/>
                    <a:pt x="406370" y="543834"/>
                    <a:pt x="409380" y="549855"/>
                  </a:cubicBezTo>
                  <a:cubicBezTo>
                    <a:pt x="412391" y="555875"/>
                    <a:pt x="416404" y="562898"/>
                    <a:pt x="424431" y="568918"/>
                  </a:cubicBezTo>
                  <a:lnTo>
                    <a:pt x="424431" y="568918"/>
                  </a:lnTo>
                  <a:cubicBezTo>
                    <a:pt x="459549" y="596010"/>
                    <a:pt x="477610" y="621095"/>
                    <a:pt x="498681" y="645176"/>
                  </a:cubicBezTo>
                  <a:cubicBezTo>
                    <a:pt x="519753" y="669257"/>
                    <a:pt x="534803" y="694341"/>
                    <a:pt x="544837" y="720429"/>
                  </a:cubicBezTo>
                  <a:cubicBezTo>
                    <a:pt x="548851" y="730463"/>
                    <a:pt x="551861" y="744510"/>
                    <a:pt x="554871" y="760565"/>
                  </a:cubicBezTo>
                  <a:cubicBezTo>
                    <a:pt x="558885" y="783642"/>
                    <a:pt x="562898" y="810734"/>
                    <a:pt x="564905" y="831805"/>
                  </a:cubicBezTo>
                  <a:lnTo>
                    <a:pt x="156528" y="831805"/>
                  </a:lnTo>
                  <a:cubicBezTo>
                    <a:pt x="157531" y="821771"/>
                    <a:pt x="158534" y="809731"/>
                    <a:pt x="160541" y="797690"/>
                  </a:cubicBezTo>
                  <a:cubicBezTo>
                    <a:pt x="163551" y="771602"/>
                    <a:pt x="169572" y="739494"/>
                    <a:pt x="176595" y="723439"/>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grpSp>
        <p:nvGrpSpPr>
          <p:cNvPr id="84" name="Group 83">
            <a:extLst>
              <a:ext uri="{FF2B5EF4-FFF2-40B4-BE49-F238E27FC236}">
                <a16:creationId xmlns:a16="http://schemas.microsoft.com/office/drawing/2014/main" id="{9445B359-6214-8850-68D4-E54DADEE81CF}"/>
              </a:ext>
            </a:extLst>
          </p:cNvPr>
          <p:cNvGrpSpPr/>
          <p:nvPr/>
        </p:nvGrpSpPr>
        <p:grpSpPr>
          <a:xfrm>
            <a:off x="4428135" y="3628232"/>
            <a:ext cx="336516" cy="367140"/>
            <a:chOff x="4592411" y="3623679"/>
            <a:chExt cx="336516" cy="367140"/>
          </a:xfrm>
        </p:grpSpPr>
        <p:grpSp>
          <p:nvGrpSpPr>
            <p:cNvPr id="79" name="Group 78">
              <a:extLst>
                <a:ext uri="{FF2B5EF4-FFF2-40B4-BE49-F238E27FC236}">
                  <a16:creationId xmlns:a16="http://schemas.microsoft.com/office/drawing/2014/main" id="{06B7DC7A-3551-2CB2-ADA5-ABDECD4989E3}"/>
                </a:ext>
              </a:extLst>
            </p:cNvPr>
            <p:cNvGrpSpPr/>
            <p:nvPr/>
          </p:nvGrpSpPr>
          <p:grpSpPr>
            <a:xfrm>
              <a:off x="4592411" y="3623679"/>
              <a:ext cx="336516" cy="344321"/>
              <a:chOff x="4592411" y="3623679"/>
              <a:chExt cx="336516" cy="344321"/>
            </a:xfrm>
          </p:grpSpPr>
          <p:sp>
            <p:nvSpPr>
              <p:cNvPr id="72" name="Freeform: Shape 363">
                <a:extLst>
                  <a:ext uri="{FF2B5EF4-FFF2-40B4-BE49-F238E27FC236}">
                    <a16:creationId xmlns:a16="http://schemas.microsoft.com/office/drawing/2014/main" id="{A5B159D6-F3C5-6DF5-7863-9E9E6AE6B9FB}"/>
                  </a:ext>
                </a:extLst>
              </p:cNvPr>
              <p:cNvSpPr/>
              <p:nvPr/>
            </p:nvSpPr>
            <p:spPr>
              <a:xfrm>
                <a:off x="4634661" y="3662419"/>
                <a:ext cx="74286" cy="68115"/>
              </a:xfrm>
              <a:custGeom>
                <a:avLst/>
                <a:gdLst>
                  <a:gd name="connsiteX0" fmla="*/ 153768 w 200676"/>
                  <a:gd name="connsiteY0" fmla="*/ 192901 h 200676"/>
                  <a:gd name="connsiteX1" fmla="*/ 191897 w 200676"/>
                  <a:gd name="connsiteY1" fmla="*/ 152765 h 200676"/>
                  <a:gd name="connsiteX2" fmla="*/ 122664 w 200676"/>
                  <a:gd name="connsiteY2" fmla="*/ 83532 h 200676"/>
                  <a:gd name="connsiteX3" fmla="*/ 83531 w 200676"/>
                  <a:gd name="connsiteY3" fmla="*/ 83532 h 200676"/>
                  <a:gd name="connsiteX4" fmla="*/ 83531 w 200676"/>
                  <a:gd name="connsiteY4" fmla="*/ 122664 h 200676"/>
                  <a:gd name="connsiteX5" fmla="*/ 153768 w 200676"/>
                  <a:gd name="connsiteY5" fmla="*/ 192901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76" h="200676">
                    <a:moveTo>
                      <a:pt x="153768" y="192901"/>
                    </a:moveTo>
                    <a:cubicBezTo>
                      <a:pt x="165809" y="177850"/>
                      <a:pt x="177850" y="164806"/>
                      <a:pt x="191897" y="152765"/>
                    </a:cubicBezTo>
                    <a:lnTo>
                      <a:pt x="122664" y="83532"/>
                    </a:lnTo>
                    <a:cubicBezTo>
                      <a:pt x="111626" y="72494"/>
                      <a:pt x="94569" y="72494"/>
                      <a:pt x="83531" y="83532"/>
                    </a:cubicBezTo>
                    <a:cubicBezTo>
                      <a:pt x="72495" y="94569"/>
                      <a:pt x="72495" y="111626"/>
                      <a:pt x="83531" y="122664"/>
                    </a:cubicBezTo>
                    <a:lnTo>
                      <a:pt x="153768" y="192901"/>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3" name="Freeform: Shape 364">
                <a:extLst>
                  <a:ext uri="{FF2B5EF4-FFF2-40B4-BE49-F238E27FC236}">
                    <a16:creationId xmlns:a16="http://schemas.microsoft.com/office/drawing/2014/main" id="{8E658828-4E4B-8FDC-BC7D-55E9CB891C73}"/>
                  </a:ext>
                </a:extLst>
              </p:cNvPr>
              <p:cNvSpPr/>
              <p:nvPr/>
            </p:nvSpPr>
            <p:spPr>
              <a:xfrm>
                <a:off x="4736897" y="3623679"/>
                <a:ext cx="74286" cy="68115"/>
              </a:xfrm>
              <a:custGeom>
                <a:avLst/>
                <a:gdLst>
                  <a:gd name="connsiteX0" fmla="*/ 103348 w 200676"/>
                  <a:gd name="connsiteY0" fmla="*/ 195660 h 200676"/>
                  <a:gd name="connsiteX1" fmla="*/ 103348 w 200676"/>
                  <a:gd name="connsiteY1" fmla="*/ 195660 h 200676"/>
                  <a:gd name="connsiteX2" fmla="*/ 131443 w 200676"/>
                  <a:gd name="connsiteY2" fmla="*/ 197667 h 200676"/>
                  <a:gd name="connsiteX3" fmla="*/ 131443 w 200676"/>
                  <a:gd name="connsiteY3" fmla="*/ 103349 h 200676"/>
                  <a:gd name="connsiteX4" fmla="*/ 103348 w 200676"/>
                  <a:gd name="connsiteY4" fmla="*/ 75254 h 200676"/>
                  <a:gd name="connsiteX5" fmla="*/ 75254 w 200676"/>
                  <a:gd name="connsiteY5" fmla="*/ 103349 h 200676"/>
                  <a:gd name="connsiteX6" fmla="*/ 75254 w 200676"/>
                  <a:gd name="connsiteY6" fmla="*/ 197667 h 200676"/>
                  <a:gd name="connsiteX7" fmla="*/ 103348 w 200676"/>
                  <a:gd name="connsiteY7" fmla="*/ 195660 h 200676"/>
                  <a:gd name="connsiteX8" fmla="*/ 103348 w 200676"/>
                  <a:gd name="connsiteY8" fmla="*/ 195660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6" h="200676">
                    <a:moveTo>
                      <a:pt x="103348" y="195660"/>
                    </a:moveTo>
                    <a:cubicBezTo>
                      <a:pt x="103348" y="195660"/>
                      <a:pt x="103348" y="195660"/>
                      <a:pt x="103348" y="195660"/>
                    </a:cubicBezTo>
                    <a:cubicBezTo>
                      <a:pt x="113382" y="195660"/>
                      <a:pt x="122413" y="196663"/>
                      <a:pt x="131443" y="197667"/>
                    </a:cubicBezTo>
                    <a:lnTo>
                      <a:pt x="131443" y="103349"/>
                    </a:lnTo>
                    <a:cubicBezTo>
                      <a:pt x="131443" y="88298"/>
                      <a:pt x="119403" y="75254"/>
                      <a:pt x="103348" y="75254"/>
                    </a:cubicBezTo>
                    <a:cubicBezTo>
                      <a:pt x="88298" y="75254"/>
                      <a:pt x="75254" y="88298"/>
                      <a:pt x="75254" y="103349"/>
                    </a:cubicBezTo>
                    <a:lnTo>
                      <a:pt x="75254" y="197667"/>
                    </a:lnTo>
                    <a:cubicBezTo>
                      <a:pt x="84284" y="195660"/>
                      <a:pt x="93315" y="195660"/>
                      <a:pt x="103348" y="195660"/>
                    </a:cubicBezTo>
                    <a:cubicBezTo>
                      <a:pt x="102345" y="195660"/>
                      <a:pt x="102345" y="195660"/>
                      <a:pt x="103348" y="195660"/>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4" name="Freeform: Shape 365">
                <a:extLst>
                  <a:ext uri="{FF2B5EF4-FFF2-40B4-BE49-F238E27FC236}">
                    <a16:creationId xmlns:a16="http://schemas.microsoft.com/office/drawing/2014/main" id="{C8326544-6829-73B5-A731-C034AF6642D8}"/>
                  </a:ext>
                </a:extLst>
              </p:cNvPr>
              <p:cNvSpPr/>
              <p:nvPr/>
            </p:nvSpPr>
            <p:spPr>
              <a:xfrm>
                <a:off x="4816384" y="3662419"/>
                <a:ext cx="74286" cy="68115"/>
              </a:xfrm>
              <a:custGeom>
                <a:avLst/>
                <a:gdLst>
                  <a:gd name="connsiteX0" fmla="*/ 113382 w 200676"/>
                  <a:gd name="connsiteY0" fmla="*/ 192901 h 200676"/>
                  <a:gd name="connsiteX1" fmla="*/ 183619 w 200676"/>
                  <a:gd name="connsiteY1" fmla="*/ 122664 h 200676"/>
                  <a:gd name="connsiteX2" fmla="*/ 183619 w 200676"/>
                  <a:gd name="connsiteY2" fmla="*/ 83532 h 200676"/>
                  <a:gd name="connsiteX3" fmla="*/ 144487 w 200676"/>
                  <a:gd name="connsiteY3" fmla="*/ 83532 h 200676"/>
                  <a:gd name="connsiteX4" fmla="*/ 75254 w 200676"/>
                  <a:gd name="connsiteY4" fmla="*/ 152765 h 200676"/>
                  <a:gd name="connsiteX5" fmla="*/ 113382 w 200676"/>
                  <a:gd name="connsiteY5" fmla="*/ 192901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76" h="200676">
                    <a:moveTo>
                      <a:pt x="113382" y="192901"/>
                    </a:moveTo>
                    <a:lnTo>
                      <a:pt x="183619" y="122664"/>
                    </a:lnTo>
                    <a:cubicBezTo>
                      <a:pt x="194656" y="111626"/>
                      <a:pt x="194656" y="93565"/>
                      <a:pt x="183619" y="83532"/>
                    </a:cubicBezTo>
                    <a:cubicBezTo>
                      <a:pt x="172582" y="72494"/>
                      <a:pt x="155524" y="72494"/>
                      <a:pt x="144487" y="83532"/>
                    </a:cubicBezTo>
                    <a:lnTo>
                      <a:pt x="75254" y="152765"/>
                    </a:lnTo>
                    <a:cubicBezTo>
                      <a:pt x="89301" y="164806"/>
                      <a:pt x="102345" y="177850"/>
                      <a:pt x="113382" y="192901"/>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5" name="Freeform: Shape 366">
                <a:extLst>
                  <a:ext uri="{FF2B5EF4-FFF2-40B4-BE49-F238E27FC236}">
                    <a16:creationId xmlns:a16="http://schemas.microsoft.com/office/drawing/2014/main" id="{826D5A54-EAED-FE99-D2A4-304475CA570C}"/>
                  </a:ext>
                </a:extLst>
              </p:cNvPr>
              <p:cNvSpPr/>
              <p:nvPr/>
            </p:nvSpPr>
            <p:spPr>
              <a:xfrm>
                <a:off x="4592411" y="3756163"/>
                <a:ext cx="74286" cy="68115"/>
              </a:xfrm>
              <a:custGeom>
                <a:avLst/>
                <a:gdLst>
                  <a:gd name="connsiteX0" fmla="*/ 199673 w 200676"/>
                  <a:gd name="connsiteY0" fmla="*/ 114386 h 200676"/>
                  <a:gd name="connsiteX1" fmla="*/ 202684 w 200676"/>
                  <a:gd name="connsiteY1" fmla="*/ 75254 h 200676"/>
                  <a:gd name="connsiteX2" fmla="*/ 103348 w 200676"/>
                  <a:gd name="connsiteY2" fmla="*/ 75254 h 200676"/>
                  <a:gd name="connsiteX3" fmla="*/ 75254 w 200676"/>
                  <a:gd name="connsiteY3" fmla="*/ 103348 h 200676"/>
                  <a:gd name="connsiteX4" fmla="*/ 103348 w 200676"/>
                  <a:gd name="connsiteY4" fmla="*/ 131443 h 200676"/>
                  <a:gd name="connsiteX5" fmla="*/ 199673 w 200676"/>
                  <a:gd name="connsiteY5" fmla="*/ 131443 h 200676"/>
                  <a:gd name="connsiteX6" fmla="*/ 199673 w 200676"/>
                  <a:gd name="connsiteY6" fmla="*/ 114386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76" h="200676">
                    <a:moveTo>
                      <a:pt x="199673" y="114386"/>
                    </a:moveTo>
                    <a:cubicBezTo>
                      <a:pt x="199673" y="101342"/>
                      <a:pt x="200677" y="87294"/>
                      <a:pt x="202684" y="75254"/>
                    </a:cubicBezTo>
                    <a:lnTo>
                      <a:pt x="103348" y="75254"/>
                    </a:lnTo>
                    <a:cubicBezTo>
                      <a:pt x="88298" y="75254"/>
                      <a:pt x="75254" y="87294"/>
                      <a:pt x="75254" y="103348"/>
                    </a:cubicBezTo>
                    <a:cubicBezTo>
                      <a:pt x="75254" y="118399"/>
                      <a:pt x="87294" y="131443"/>
                      <a:pt x="103348" y="131443"/>
                    </a:cubicBezTo>
                    <a:lnTo>
                      <a:pt x="199673" y="131443"/>
                    </a:lnTo>
                    <a:cubicBezTo>
                      <a:pt x="199673" y="125423"/>
                      <a:pt x="199673" y="119403"/>
                      <a:pt x="199673" y="114386"/>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6" name="Freeform: Shape 367">
                <a:extLst>
                  <a:ext uri="{FF2B5EF4-FFF2-40B4-BE49-F238E27FC236}">
                    <a16:creationId xmlns:a16="http://schemas.microsoft.com/office/drawing/2014/main" id="{858D9739-C0D6-6BCA-2D3F-5D48C17A19EF}"/>
                  </a:ext>
                </a:extLst>
              </p:cNvPr>
              <p:cNvSpPr/>
              <p:nvPr/>
            </p:nvSpPr>
            <p:spPr>
              <a:xfrm>
                <a:off x="4854641" y="3755822"/>
                <a:ext cx="74286" cy="68115"/>
              </a:xfrm>
              <a:custGeom>
                <a:avLst/>
                <a:gdLst>
                  <a:gd name="connsiteX0" fmla="*/ 174589 w 200676"/>
                  <a:gd name="connsiteY0" fmla="*/ 75254 h 200676"/>
                  <a:gd name="connsiteX1" fmla="*/ 75254 w 200676"/>
                  <a:gd name="connsiteY1" fmla="*/ 75254 h 200676"/>
                  <a:gd name="connsiteX2" fmla="*/ 78264 w 200676"/>
                  <a:gd name="connsiteY2" fmla="*/ 114386 h 200676"/>
                  <a:gd name="connsiteX3" fmla="*/ 78264 w 200676"/>
                  <a:gd name="connsiteY3" fmla="*/ 130440 h 200676"/>
                  <a:gd name="connsiteX4" fmla="*/ 174589 w 200676"/>
                  <a:gd name="connsiteY4" fmla="*/ 130440 h 200676"/>
                  <a:gd name="connsiteX5" fmla="*/ 202684 w 200676"/>
                  <a:gd name="connsiteY5" fmla="*/ 102345 h 200676"/>
                  <a:gd name="connsiteX6" fmla="*/ 174589 w 200676"/>
                  <a:gd name="connsiteY6" fmla="*/ 7525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76" h="200676">
                    <a:moveTo>
                      <a:pt x="174589" y="75254"/>
                    </a:moveTo>
                    <a:lnTo>
                      <a:pt x="75254" y="75254"/>
                    </a:lnTo>
                    <a:cubicBezTo>
                      <a:pt x="77261" y="88298"/>
                      <a:pt x="78264" y="101342"/>
                      <a:pt x="78264" y="114386"/>
                    </a:cubicBezTo>
                    <a:cubicBezTo>
                      <a:pt x="78264" y="119403"/>
                      <a:pt x="78264" y="125423"/>
                      <a:pt x="78264" y="130440"/>
                    </a:cubicBezTo>
                    <a:lnTo>
                      <a:pt x="174589" y="130440"/>
                    </a:lnTo>
                    <a:cubicBezTo>
                      <a:pt x="189640" y="130440"/>
                      <a:pt x="202684" y="117396"/>
                      <a:pt x="202684" y="102345"/>
                    </a:cubicBezTo>
                    <a:cubicBezTo>
                      <a:pt x="202684" y="88298"/>
                      <a:pt x="190643" y="75254"/>
                      <a:pt x="174589"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7" name="Freeform: Shape 373">
                <a:extLst>
                  <a:ext uri="{FF2B5EF4-FFF2-40B4-BE49-F238E27FC236}">
                    <a16:creationId xmlns:a16="http://schemas.microsoft.com/office/drawing/2014/main" id="{F771BF12-E380-3A85-1FAF-C6FFE81CC537}"/>
                  </a:ext>
                </a:extLst>
              </p:cNvPr>
              <p:cNvSpPr/>
              <p:nvPr/>
            </p:nvSpPr>
            <p:spPr>
              <a:xfrm>
                <a:off x="4710897" y="3899885"/>
                <a:ext cx="111429" cy="68115"/>
              </a:xfrm>
              <a:custGeom>
                <a:avLst/>
                <a:gdLst>
                  <a:gd name="connsiteX0" fmla="*/ 243822 w 301015"/>
                  <a:gd name="connsiteY0" fmla="*/ 75254 h 200676"/>
                  <a:gd name="connsiteX1" fmla="*/ 102345 w 301015"/>
                  <a:gd name="connsiteY1" fmla="*/ 75254 h 200676"/>
                  <a:gd name="connsiteX2" fmla="*/ 75254 w 301015"/>
                  <a:gd name="connsiteY2" fmla="*/ 102345 h 200676"/>
                  <a:gd name="connsiteX3" fmla="*/ 102345 w 301015"/>
                  <a:gd name="connsiteY3" fmla="*/ 129436 h 200676"/>
                  <a:gd name="connsiteX4" fmla="*/ 243822 w 301015"/>
                  <a:gd name="connsiteY4" fmla="*/ 129436 h 200676"/>
                  <a:gd name="connsiteX5" fmla="*/ 270914 w 301015"/>
                  <a:gd name="connsiteY5" fmla="*/ 102345 h 200676"/>
                  <a:gd name="connsiteX6" fmla="*/ 243822 w 301015"/>
                  <a:gd name="connsiteY6" fmla="*/ 7525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200676">
                    <a:moveTo>
                      <a:pt x="243822" y="75254"/>
                    </a:moveTo>
                    <a:lnTo>
                      <a:pt x="102345" y="75254"/>
                    </a:lnTo>
                    <a:cubicBezTo>
                      <a:pt x="87294" y="75254"/>
                      <a:pt x="75254" y="87294"/>
                      <a:pt x="75254" y="102345"/>
                    </a:cubicBezTo>
                    <a:cubicBezTo>
                      <a:pt x="75254" y="117396"/>
                      <a:pt x="87294" y="129436"/>
                      <a:pt x="102345" y="129436"/>
                    </a:cubicBezTo>
                    <a:lnTo>
                      <a:pt x="243822" y="129436"/>
                    </a:lnTo>
                    <a:cubicBezTo>
                      <a:pt x="258873" y="129436"/>
                      <a:pt x="270914" y="117396"/>
                      <a:pt x="270914" y="102345"/>
                    </a:cubicBezTo>
                    <a:cubicBezTo>
                      <a:pt x="270914" y="87294"/>
                      <a:pt x="258873" y="75254"/>
                      <a:pt x="243822"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78" name="Freeform: Shape 376">
                <a:extLst>
                  <a:ext uri="{FF2B5EF4-FFF2-40B4-BE49-F238E27FC236}">
                    <a16:creationId xmlns:a16="http://schemas.microsoft.com/office/drawing/2014/main" id="{106472F3-5D68-39E2-8FA8-2AA8268D37AC}"/>
                  </a:ext>
                </a:extLst>
              </p:cNvPr>
              <p:cNvSpPr/>
              <p:nvPr/>
            </p:nvSpPr>
            <p:spPr>
              <a:xfrm>
                <a:off x="4702666" y="3712229"/>
                <a:ext cx="111429" cy="170288"/>
              </a:xfrm>
              <a:custGeom>
                <a:avLst/>
                <a:gdLst>
                  <a:gd name="connsiteX0" fmla="*/ 212878 w 301015"/>
                  <a:gd name="connsiteY0" fmla="*/ 261883 h 501691"/>
                  <a:gd name="connsiteX1" fmla="*/ 212878 w 301015"/>
                  <a:gd name="connsiteY1" fmla="*/ 149504 h 501691"/>
                  <a:gd name="connsiteX2" fmla="*/ 223915 w 301015"/>
                  <a:gd name="connsiteY2" fmla="*/ 152514 h 501691"/>
                  <a:gd name="connsiteX3" fmla="*/ 257026 w 301015"/>
                  <a:gd name="connsiteY3" fmla="*/ 173585 h 501691"/>
                  <a:gd name="connsiteX4" fmla="*/ 261040 w 301015"/>
                  <a:gd name="connsiteY4" fmla="*/ 177599 h 501691"/>
                  <a:gd name="connsiteX5" fmla="*/ 263047 w 301015"/>
                  <a:gd name="connsiteY5" fmla="*/ 179606 h 501691"/>
                  <a:gd name="connsiteX6" fmla="*/ 265054 w 301015"/>
                  <a:gd name="connsiteY6" fmla="*/ 182616 h 501691"/>
                  <a:gd name="connsiteX7" fmla="*/ 300172 w 301015"/>
                  <a:gd name="connsiteY7" fmla="*/ 155524 h 501691"/>
                  <a:gd name="connsiteX8" fmla="*/ 235955 w 301015"/>
                  <a:gd name="connsiteY8" fmla="*/ 112379 h 501691"/>
                  <a:gd name="connsiteX9" fmla="*/ 212878 w 301015"/>
                  <a:gd name="connsiteY9" fmla="*/ 108365 h 501691"/>
                  <a:gd name="connsiteX10" fmla="*/ 212878 w 301015"/>
                  <a:gd name="connsiteY10" fmla="*/ 83281 h 501691"/>
                  <a:gd name="connsiteX11" fmla="*/ 204850 w 301015"/>
                  <a:gd name="connsiteY11" fmla="*/ 75254 h 501691"/>
                  <a:gd name="connsiteX12" fmla="*/ 176756 w 301015"/>
                  <a:gd name="connsiteY12" fmla="*/ 75254 h 501691"/>
                  <a:gd name="connsiteX13" fmla="*/ 168728 w 301015"/>
                  <a:gd name="connsiteY13" fmla="*/ 83281 h 501691"/>
                  <a:gd name="connsiteX14" fmla="*/ 168728 w 301015"/>
                  <a:gd name="connsiteY14" fmla="*/ 109369 h 501691"/>
                  <a:gd name="connsiteX15" fmla="*/ 104512 w 301015"/>
                  <a:gd name="connsiteY15" fmla="*/ 139470 h 501691"/>
                  <a:gd name="connsiteX16" fmla="*/ 86451 w 301015"/>
                  <a:gd name="connsiteY16" fmla="*/ 231781 h 501691"/>
                  <a:gd name="connsiteX17" fmla="*/ 118559 w 301015"/>
                  <a:gd name="connsiteY17" fmla="*/ 265896 h 501691"/>
                  <a:gd name="connsiteX18" fmla="*/ 168728 w 301015"/>
                  <a:gd name="connsiteY18" fmla="*/ 289978 h 501691"/>
                  <a:gd name="connsiteX19" fmla="*/ 168728 w 301015"/>
                  <a:gd name="connsiteY19" fmla="*/ 401353 h 501691"/>
                  <a:gd name="connsiteX20" fmla="*/ 153678 w 301015"/>
                  <a:gd name="connsiteY20" fmla="*/ 397340 h 501691"/>
                  <a:gd name="connsiteX21" fmla="*/ 120566 w 301015"/>
                  <a:gd name="connsiteY21" fmla="*/ 378275 h 501691"/>
                  <a:gd name="connsiteX22" fmla="*/ 116553 w 301015"/>
                  <a:gd name="connsiteY22" fmla="*/ 374262 h 501691"/>
                  <a:gd name="connsiteX23" fmla="*/ 114546 w 301015"/>
                  <a:gd name="connsiteY23" fmla="*/ 372255 h 501691"/>
                  <a:gd name="connsiteX24" fmla="*/ 112539 w 301015"/>
                  <a:gd name="connsiteY24" fmla="*/ 369245 h 501691"/>
                  <a:gd name="connsiteX25" fmla="*/ 77421 w 301015"/>
                  <a:gd name="connsiteY25" fmla="*/ 396336 h 501691"/>
                  <a:gd name="connsiteX26" fmla="*/ 168728 w 301015"/>
                  <a:gd name="connsiteY26" fmla="*/ 444499 h 501691"/>
                  <a:gd name="connsiteX27" fmla="*/ 168728 w 301015"/>
                  <a:gd name="connsiteY27" fmla="*/ 468580 h 501691"/>
                  <a:gd name="connsiteX28" fmla="*/ 176756 w 301015"/>
                  <a:gd name="connsiteY28" fmla="*/ 476607 h 501691"/>
                  <a:gd name="connsiteX29" fmla="*/ 204850 w 301015"/>
                  <a:gd name="connsiteY29" fmla="*/ 476607 h 501691"/>
                  <a:gd name="connsiteX30" fmla="*/ 212878 w 301015"/>
                  <a:gd name="connsiteY30" fmla="*/ 468580 h 501691"/>
                  <a:gd name="connsiteX31" fmla="*/ 212878 w 301015"/>
                  <a:gd name="connsiteY31" fmla="*/ 445503 h 501691"/>
                  <a:gd name="connsiteX32" fmla="*/ 283115 w 301015"/>
                  <a:gd name="connsiteY32" fmla="*/ 421421 h 501691"/>
                  <a:gd name="connsiteX33" fmla="*/ 308199 w 301015"/>
                  <a:gd name="connsiteY33" fmla="*/ 331116 h 501691"/>
                  <a:gd name="connsiteX34" fmla="*/ 212878 w 301015"/>
                  <a:gd name="connsiteY34" fmla="*/ 261883 h 501691"/>
                  <a:gd name="connsiteX35" fmla="*/ 167725 w 301015"/>
                  <a:gd name="connsiteY35" fmla="*/ 241815 h 501691"/>
                  <a:gd name="connsiteX36" fmla="*/ 134613 w 301015"/>
                  <a:gd name="connsiteY36" fmla="*/ 217734 h 501691"/>
                  <a:gd name="connsiteX37" fmla="*/ 140634 w 301015"/>
                  <a:gd name="connsiteY37" fmla="*/ 166562 h 501691"/>
                  <a:gd name="connsiteX38" fmla="*/ 169732 w 301015"/>
                  <a:gd name="connsiteY38" fmla="*/ 150508 h 501691"/>
                  <a:gd name="connsiteX39" fmla="*/ 169732 w 301015"/>
                  <a:gd name="connsiteY39" fmla="*/ 242819 h 501691"/>
                  <a:gd name="connsiteX40" fmla="*/ 167725 w 301015"/>
                  <a:gd name="connsiteY40" fmla="*/ 241815 h 501691"/>
                  <a:gd name="connsiteX41" fmla="*/ 245989 w 301015"/>
                  <a:gd name="connsiteY41" fmla="*/ 393326 h 501691"/>
                  <a:gd name="connsiteX42" fmla="*/ 212878 w 301015"/>
                  <a:gd name="connsiteY42" fmla="*/ 405367 h 501691"/>
                  <a:gd name="connsiteX43" fmla="*/ 212878 w 301015"/>
                  <a:gd name="connsiteY43" fmla="*/ 312052 h 501691"/>
                  <a:gd name="connsiteX44" fmla="*/ 225921 w 301015"/>
                  <a:gd name="connsiteY44" fmla="*/ 318072 h 501691"/>
                  <a:gd name="connsiteX45" fmla="*/ 255019 w 301015"/>
                  <a:gd name="connsiteY45" fmla="*/ 343157 h 501691"/>
                  <a:gd name="connsiteX46" fmla="*/ 245989 w 301015"/>
                  <a:gd name="connsiteY46" fmla="*/ 393326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1015" h="501691">
                    <a:moveTo>
                      <a:pt x="212878" y="261883"/>
                    </a:moveTo>
                    <a:lnTo>
                      <a:pt x="212878" y="149504"/>
                    </a:lnTo>
                    <a:cubicBezTo>
                      <a:pt x="216891" y="150508"/>
                      <a:pt x="220904" y="151511"/>
                      <a:pt x="223915" y="152514"/>
                    </a:cubicBezTo>
                    <a:cubicBezTo>
                      <a:pt x="234952" y="156528"/>
                      <a:pt x="248999" y="166562"/>
                      <a:pt x="257026" y="173585"/>
                    </a:cubicBezTo>
                    <a:cubicBezTo>
                      <a:pt x="258030" y="174589"/>
                      <a:pt x="260036" y="176595"/>
                      <a:pt x="261040" y="177599"/>
                    </a:cubicBezTo>
                    <a:cubicBezTo>
                      <a:pt x="264050" y="180609"/>
                      <a:pt x="262043" y="178602"/>
                      <a:pt x="263047" y="179606"/>
                    </a:cubicBezTo>
                    <a:cubicBezTo>
                      <a:pt x="264050" y="180609"/>
                      <a:pt x="265054" y="181612"/>
                      <a:pt x="265054" y="182616"/>
                    </a:cubicBezTo>
                    <a:cubicBezTo>
                      <a:pt x="277094" y="201680"/>
                      <a:pt x="311209" y="172582"/>
                      <a:pt x="300172" y="155524"/>
                    </a:cubicBezTo>
                    <a:cubicBezTo>
                      <a:pt x="288131" y="135457"/>
                      <a:pt x="258030" y="118399"/>
                      <a:pt x="235955" y="112379"/>
                    </a:cubicBezTo>
                    <a:cubicBezTo>
                      <a:pt x="228932" y="110372"/>
                      <a:pt x="220904" y="109369"/>
                      <a:pt x="212878" y="108365"/>
                    </a:cubicBezTo>
                    <a:lnTo>
                      <a:pt x="212878" y="83281"/>
                    </a:lnTo>
                    <a:cubicBezTo>
                      <a:pt x="212878" y="79267"/>
                      <a:pt x="208864" y="75254"/>
                      <a:pt x="204850" y="75254"/>
                    </a:cubicBezTo>
                    <a:lnTo>
                      <a:pt x="176756" y="75254"/>
                    </a:lnTo>
                    <a:cubicBezTo>
                      <a:pt x="172742" y="75254"/>
                      <a:pt x="168728" y="79267"/>
                      <a:pt x="168728" y="83281"/>
                    </a:cubicBezTo>
                    <a:lnTo>
                      <a:pt x="168728" y="109369"/>
                    </a:lnTo>
                    <a:cubicBezTo>
                      <a:pt x="144647" y="113382"/>
                      <a:pt x="121570" y="122413"/>
                      <a:pt x="104512" y="139470"/>
                    </a:cubicBezTo>
                    <a:cubicBezTo>
                      <a:pt x="78424" y="164555"/>
                      <a:pt x="71401" y="201680"/>
                      <a:pt x="86451" y="231781"/>
                    </a:cubicBezTo>
                    <a:cubicBezTo>
                      <a:pt x="93475" y="245829"/>
                      <a:pt x="104512" y="257870"/>
                      <a:pt x="118559" y="265896"/>
                    </a:cubicBezTo>
                    <a:cubicBezTo>
                      <a:pt x="125583" y="268907"/>
                      <a:pt x="146654" y="279944"/>
                      <a:pt x="168728" y="289978"/>
                    </a:cubicBezTo>
                    <a:lnTo>
                      <a:pt x="168728" y="401353"/>
                    </a:lnTo>
                    <a:cubicBezTo>
                      <a:pt x="163712" y="400350"/>
                      <a:pt x="157692" y="398343"/>
                      <a:pt x="153678" y="397340"/>
                    </a:cubicBezTo>
                    <a:cubicBezTo>
                      <a:pt x="142641" y="393326"/>
                      <a:pt x="128593" y="385299"/>
                      <a:pt x="120566" y="378275"/>
                    </a:cubicBezTo>
                    <a:cubicBezTo>
                      <a:pt x="119563" y="377272"/>
                      <a:pt x="117556" y="375265"/>
                      <a:pt x="116553" y="374262"/>
                    </a:cubicBezTo>
                    <a:cubicBezTo>
                      <a:pt x="113542" y="371252"/>
                      <a:pt x="115549" y="374262"/>
                      <a:pt x="114546" y="372255"/>
                    </a:cubicBezTo>
                    <a:cubicBezTo>
                      <a:pt x="113542" y="371252"/>
                      <a:pt x="112539" y="370249"/>
                      <a:pt x="112539" y="369245"/>
                    </a:cubicBezTo>
                    <a:cubicBezTo>
                      <a:pt x="100498" y="350181"/>
                      <a:pt x="66384" y="379279"/>
                      <a:pt x="77421" y="396336"/>
                    </a:cubicBezTo>
                    <a:cubicBezTo>
                      <a:pt x="93475" y="422424"/>
                      <a:pt x="129597" y="438479"/>
                      <a:pt x="168728" y="444499"/>
                    </a:cubicBezTo>
                    <a:lnTo>
                      <a:pt x="168728" y="468580"/>
                    </a:lnTo>
                    <a:cubicBezTo>
                      <a:pt x="168728" y="472594"/>
                      <a:pt x="172742" y="476607"/>
                      <a:pt x="176756" y="476607"/>
                    </a:cubicBezTo>
                    <a:lnTo>
                      <a:pt x="204850" y="476607"/>
                    </a:lnTo>
                    <a:cubicBezTo>
                      <a:pt x="208864" y="476607"/>
                      <a:pt x="212878" y="472594"/>
                      <a:pt x="212878" y="468580"/>
                    </a:cubicBezTo>
                    <a:lnTo>
                      <a:pt x="212878" y="445503"/>
                    </a:lnTo>
                    <a:cubicBezTo>
                      <a:pt x="240972" y="443495"/>
                      <a:pt x="267060" y="435468"/>
                      <a:pt x="283115" y="421421"/>
                    </a:cubicBezTo>
                    <a:cubicBezTo>
                      <a:pt x="309202" y="398343"/>
                      <a:pt x="319236" y="363225"/>
                      <a:pt x="308199" y="331116"/>
                    </a:cubicBezTo>
                    <a:cubicBezTo>
                      <a:pt x="297162" y="297001"/>
                      <a:pt x="247996" y="276934"/>
                      <a:pt x="212878" y="261883"/>
                    </a:cubicBezTo>
                    <a:close/>
                    <a:moveTo>
                      <a:pt x="167725" y="241815"/>
                    </a:moveTo>
                    <a:cubicBezTo>
                      <a:pt x="153678" y="234792"/>
                      <a:pt x="142641" y="230778"/>
                      <a:pt x="134613" y="217734"/>
                    </a:cubicBezTo>
                    <a:cubicBezTo>
                      <a:pt x="124580" y="201680"/>
                      <a:pt x="127590" y="177599"/>
                      <a:pt x="140634" y="166562"/>
                    </a:cubicBezTo>
                    <a:cubicBezTo>
                      <a:pt x="149664" y="158534"/>
                      <a:pt x="159698" y="153518"/>
                      <a:pt x="169732" y="150508"/>
                    </a:cubicBezTo>
                    <a:lnTo>
                      <a:pt x="169732" y="242819"/>
                    </a:lnTo>
                    <a:cubicBezTo>
                      <a:pt x="167725" y="242819"/>
                      <a:pt x="167725" y="241815"/>
                      <a:pt x="167725" y="241815"/>
                    </a:cubicBezTo>
                    <a:close/>
                    <a:moveTo>
                      <a:pt x="245989" y="393326"/>
                    </a:moveTo>
                    <a:cubicBezTo>
                      <a:pt x="236959" y="400350"/>
                      <a:pt x="225921" y="404363"/>
                      <a:pt x="212878" y="405367"/>
                    </a:cubicBezTo>
                    <a:lnTo>
                      <a:pt x="212878" y="312052"/>
                    </a:lnTo>
                    <a:cubicBezTo>
                      <a:pt x="219901" y="315062"/>
                      <a:pt x="223915" y="317069"/>
                      <a:pt x="225921" y="318072"/>
                    </a:cubicBezTo>
                    <a:cubicBezTo>
                      <a:pt x="236959" y="323090"/>
                      <a:pt x="248999" y="332120"/>
                      <a:pt x="255019" y="343157"/>
                    </a:cubicBezTo>
                    <a:cubicBezTo>
                      <a:pt x="264050" y="359212"/>
                      <a:pt x="260036" y="382289"/>
                      <a:pt x="245989" y="393326"/>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80" name="Freeform: Shape 370">
              <a:extLst>
                <a:ext uri="{FF2B5EF4-FFF2-40B4-BE49-F238E27FC236}">
                  <a16:creationId xmlns:a16="http://schemas.microsoft.com/office/drawing/2014/main" id="{E05715A3-8558-1E53-433A-D6E416DFDBC7}"/>
                </a:ext>
              </a:extLst>
            </p:cNvPr>
            <p:cNvSpPr/>
            <p:nvPr/>
          </p:nvSpPr>
          <p:spPr>
            <a:xfrm>
              <a:off x="4652954" y="3682939"/>
              <a:ext cx="222858" cy="238402"/>
            </a:xfrm>
            <a:custGeom>
              <a:avLst/>
              <a:gdLst>
                <a:gd name="connsiteX0" fmla="*/ 584972 w 602030"/>
                <a:gd name="connsiteY0" fmla="*/ 330113 h 702368"/>
                <a:gd name="connsiteX1" fmla="*/ 533800 w 602030"/>
                <a:gd name="connsiteY1" fmla="*/ 175592 h 702368"/>
                <a:gd name="connsiteX2" fmla="*/ 422424 w 602030"/>
                <a:gd name="connsiteY2" fmla="*/ 91308 h 702368"/>
                <a:gd name="connsiteX3" fmla="*/ 422424 w 602030"/>
                <a:gd name="connsiteY3" fmla="*/ 90305 h 702368"/>
                <a:gd name="connsiteX4" fmla="*/ 403360 w 602030"/>
                <a:gd name="connsiteY4" fmla="*/ 85287 h 702368"/>
                <a:gd name="connsiteX5" fmla="*/ 357204 w 602030"/>
                <a:gd name="connsiteY5" fmla="*/ 76257 h 702368"/>
                <a:gd name="connsiteX6" fmla="*/ 355198 w 602030"/>
                <a:gd name="connsiteY6" fmla="*/ 76257 h 702368"/>
                <a:gd name="connsiteX7" fmla="*/ 355198 w 602030"/>
                <a:gd name="connsiteY7" fmla="*/ 76257 h 702368"/>
                <a:gd name="connsiteX8" fmla="*/ 355198 w 602030"/>
                <a:gd name="connsiteY8" fmla="*/ 76257 h 702368"/>
                <a:gd name="connsiteX9" fmla="*/ 331117 w 602030"/>
                <a:gd name="connsiteY9" fmla="*/ 75254 h 702368"/>
                <a:gd name="connsiteX10" fmla="*/ 330113 w 602030"/>
                <a:gd name="connsiteY10" fmla="*/ 75254 h 702368"/>
                <a:gd name="connsiteX11" fmla="*/ 330113 w 602030"/>
                <a:gd name="connsiteY11" fmla="*/ 75254 h 702368"/>
                <a:gd name="connsiteX12" fmla="*/ 329110 w 602030"/>
                <a:gd name="connsiteY12" fmla="*/ 75254 h 702368"/>
                <a:gd name="connsiteX13" fmla="*/ 305028 w 602030"/>
                <a:gd name="connsiteY13" fmla="*/ 76257 h 702368"/>
                <a:gd name="connsiteX14" fmla="*/ 305028 w 602030"/>
                <a:gd name="connsiteY14" fmla="*/ 76257 h 702368"/>
                <a:gd name="connsiteX15" fmla="*/ 303022 w 602030"/>
                <a:gd name="connsiteY15" fmla="*/ 76257 h 702368"/>
                <a:gd name="connsiteX16" fmla="*/ 256866 w 602030"/>
                <a:gd name="connsiteY16" fmla="*/ 85287 h 702368"/>
                <a:gd name="connsiteX17" fmla="*/ 238805 w 602030"/>
                <a:gd name="connsiteY17" fmla="*/ 90305 h 702368"/>
                <a:gd name="connsiteX18" fmla="*/ 238805 w 602030"/>
                <a:gd name="connsiteY18" fmla="*/ 91308 h 702368"/>
                <a:gd name="connsiteX19" fmla="*/ 126426 w 602030"/>
                <a:gd name="connsiteY19" fmla="*/ 175592 h 702368"/>
                <a:gd name="connsiteX20" fmla="*/ 75254 w 602030"/>
                <a:gd name="connsiteY20" fmla="*/ 330113 h 702368"/>
                <a:gd name="connsiteX21" fmla="*/ 93314 w 602030"/>
                <a:gd name="connsiteY21" fmla="*/ 433462 h 702368"/>
                <a:gd name="connsiteX22" fmla="*/ 156528 w 602030"/>
                <a:gd name="connsiteY22" fmla="*/ 525773 h 702368"/>
                <a:gd name="connsiteX23" fmla="*/ 181612 w 602030"/>
                <a:gd name="connsiteY23" fmla="*/ 553867 h 702368"/>
                <a:gd name="connsiteX24" fmla="*/ 191646 w 602030"/>
                <a:gd name="connsiteY24" fmla="*/ 572932 h 702368"/>
                <a:gd name="connsiteX25" fmla="*/ 196663 w 602030"/>
                <a:gd name="connsiteY25" fmla="*/ 634138 h 702368"/>
                <a:gd name="connsiteX26" fmla="*/ 196663 w 602030"/>
                <a:gd name="connsiteY26" fmla="*/ 636145 h 702368"/>
                <a:gd name="connsiteX27" fmla="*/ 196663 w 602030"/>
                <a:gd name="connsiteY27" fmla="*/ 636145 h 702368"/>
                <a:gd name="connsiteX28" fmla="*/ 196663 w 602030"/>
                <a:gd name="connsiteY28" fmla="*/ 636145 h 702368"/>
                <a:gd name="connsiteX29" fmla="*/ 196663 w 602030"/>
                <a:gd name="connsiteY29" fmla="*/ 636145 h 702368"/>
                <a:gd name="connsiteX30" fmla="*/ 258873 w 602030"/>
                <a:gd name="connsiteY30" fmla="*/ 698355 h 702368"/>
                <a:gd name="connsiteX31" fmla="*/ 402357 w 602030"/>
                <a:gd name="connsiteY31" fmla="*/ 698355 h 702368"/>
                <a:gd name="connsiteX32" fmla="*/ 464566 w 602030"/>
                <a:gd name="connsiteY32" fmla="*/ 636145 h 702368"/>
                <a:gd name="connsiteX33" fmla="*/ 464566 w 602030"/>
                <a:gd name="connsiteY33" fmla="*/ 636145 h 702368"/>
                <a:gd name="connsiteX34" fmla="*/ 464566 w 602030"/>
                <a:gd name="connsiteY34" fmla="*/ 636145 h 702368"/>
                <a:gd name="connsiteX35" fmla="*/ 464566 w 602030"/>
                <a:gd name="connsiteY35" fmla="*/ 636145 h 702368"/>
                <a:gd name="connsiteX36" fmla="*/ 464566 w 602030"/>
                <a:gd name="connsiteY36" fmla="*/ 635142 h 702368"/>
                <a:gd name="connsiteX37" fmla="*/ 469583 w 602030"/>
                <a:gd name="connsiteY37" fmla="*/ 573936 h 702368"/>
                <a:gd name="connsiteX38" fmla="*/ 474600 w 602030"/>
                <a:gd name="connsiteY38" fmla="*/ 561895 h 702368"/>
                <a:gd name="connsiteX39" fmla="*/ 500688 w 602030"/>
                <a:gd name="connsiteY39" fmla="*/ 531794 h 702368"/>
                <a:gd name="connsiteX40" fmla="*/ 556878 w 602030"/>
                <a:gd name="connsiteY40" fmla="*/ 458546 h 702368"/>
                <a:gd name="connsiteX41" fmla="*/ 584972 w 602030"/>
                <a:gd name="connsiteY41" fmla="*/ 330113 h 702368"/>
                <a:gd name="connsiteX42" fmla="*/ 526776 w 602030"/>
                <a:gd name="connsiteY42" fmla="*/ 417407 h 702368"/>
                <a:gd name="connsiteX43" fmla="*/ 472594 w 602030"/>
                <a:gd name="connsiteY43" fmla="*/ 495672 h 702368"/>
                <a:gd name="connsiteX44" fmla="*/ 444499 w 602030"/>
                <a:gd name="connsiteY44" fmla="*/ 526776 h 702368"/>
                <a:gd name="connsiteX45" fmla="*/ 425434 w 602030"/>
                <a:gd name="connsiteY45" fmla="*/ 564905 h 702368"/>
                <a:gd name="connsiteX46" fmla="*/ 419414 w 602030"/>
                <a:gd name="connsiteY46" fmla="*/ 634138 h 702368"/>
                <a:gd name="connsiteX47" fmla="*/ 419414 w 602030"/>
                <a:gd name="connsiteY47" fmla="*/ 636145 h 702368"/>
                <a:gd name="connsiteX48" fmla="*/ 400350 w 602030"/>
                <a:gd name="connsiteY48" fmla="*/ 655209 h 702368"/>
                <a:gd name="connsiteX49" fmla="*/ 257870 w 602030"/>
                <a:gd name="connsiteY49" fmla="*/ 655209 h 702368"/>
                <a:gd name="connsiteX50" fmla="*/ 244825 w 602030"/>
                <a:gd name="connsiteY50" fmla="*/ 650193 h 702368"/>
                <a:gd name="connsiteX51" fmla="*/ 239809 w 602030"/>
                <a:gd name="connsiteY51" fmla="*/ 637148 h 702368"/>
                <a:gd name="connsiteX52" fmla="*/ 239809 w 602030"/>
                <a:gd name="connsiteY52" fmla="*/ 635142 h 702368"/>
                <a:gd name="connsiteX53" fmla="*/ 233788 w 602030"/>
                <a:gd name="connsiteY53" fmla="*/ 565908 h 702368"/>
                <a:gd name="connsiteX54" fmla="*/ 222751 w 602030"/>
                <a:gd name="connsiteY54" fmla="*/ 539820 h 702368"/>
                <a:gd name="connsiteX55" fmla="*/ 191646 w 602030"/>
                <a:gd name="connsiteY55" fmla="*/ 502695 h 702368"/>
                <a:gd name="connsiteX56" fmla="*/ 142480 w 602030"/>
                <a:gd name="connsiteY56" fmla="*/ 439482 h 702368"/>
                <a:gd name="connsiteX57" fmla="*/ 117396 w 602030"/>
                <a:gd name="connsiteY57" fmla="*/ 331117 h 702368"/>
                <a:gd name="connsiteX58" fmla="*/ 160541 w 602030"/>
                <a:gd name="connsiteY58" fmla="*/ 202684 h 702368"/>
                <a:gd name="connsiteX59" fmla="*/ 268906 w 602030"/>
                <a:gd name="connsiteY59" fmla="*/ 127430 h 702368"/>
                <a:gd name="connsiteX60" fmla="*/ 273924 w 602030"/>
                <a:gd name="connsiteY60" fmla="*/ 125423 h 702368"/>
                <a:gd name="connsiteX61" fmla="*/ 306032 w 602030"/>
                <a:gd name="connsiteY61" fmla="*/ 119403 h 702368"/>
                <a:gd name="connsiteX62" fmla="*/ 306032 w 602030"/>
                <a:gd name="connsiteY62" fmla="*/ 119403 h 702368"/>
                <a:gd name="connsiteX63" fmla="*/ 308039 w 602030"/>
                <a:gd name="connsiteY63" fmla="*/ 119403 h 702368"/>
                <a:gd name="connsiteX64" fmla="*/ 327103 w 602030"/>
                <a:gd name="connsiteY64" fmla="*/ 118399 h 702368"/>
                <a:gd name="connsiteX65" fmla="*/ 328106 w 602030"/>
                <a:gd name="connsiteY65" fmla="*/ 118399 h 702368"/>
                <a:gd name="connsiteX66" fmla="*/ 329110 w 602030"/>
                <a:gd name="connsiteY66" fmla="*/ 118399 h 702368"/>
                <a:gd name="connsiteX67" fmla="*/ 348174 w 602030"/>
                <a:gd name="connsiteY67" fmla="*/ 119403 h 702368"/>
                <a:gd name="connsiteX68" fmla="*/ 348174 w 602030"/>
                <a:gd name="connsiteY68" fmla="*/ 119403 h 702368"/>
                <a:gd name="connsiteX69" fmla="*/ 350181 w 602030"/>
                <a:gd name="connsiteY69" fmla="*/ 119403 h 702368"/>
                <a:gd name="connsiteX70" fmla="*/ 350181 w 602030"/>
                <a:gd name="connsiteY70" fmla="*/ 119403 h 702368"/>
                <a:gd name="connsiteX71" fmla="*/ 382289 w 602030"/>
                <a:gd name="connsiteY71" fmla="*/ 125423 h 702368"/>
                <a:gd name="connsiteX72" fmla="*/ 387306 w 602030"/>
                <a:gd name="connsiteY72" fmla="*/ 127430 h 702368"/>
                <a:gd name="connsiteX73" fmla="*/ 495671 w 602030"/>
                <a:gd name="connsiteY73" fmla="*/ 202684 h 702368"/>
                <a:gd name="connsiteX74" fmla="*/ 538817 w 602030"/>
                <a:gd name="connsiteY74" fmla="*/ 331117 h 702368"/>
                <a:gd name="connsiteX75" fmla="*/ 526776 w 602030"/>
                <a:gd name="connsiteY75" fmla="*/ 417407 h 7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2030" h="702368">
                  <a:moveTo>
                    <a:pt x="584972" y="330113"/>
                  </a:moveTo>
                  <a:cubicBezTo>
                    <a:pt x="584972" y="271917"/>
                    <a:pt x="565908" y="218738"/>
                    <a:pt x="533800" y="175592"/>
                  </a:cubicBezTo>
                  <a:cubicBezTo>
                    <a:pt x="505705" y="137463"/>
                    <a:pt x="466573" y="108365"/>
                    <a:pt x="422424" y="91308"/>
                  </a:cubicBezTo>
                  <a:lnTo>
                    <a:pt x="422424" y="90305"/>
                  </a:lnTo>
                  <a:lnTo>
                    <a:pt x="403360" y="85287"/>
                  </a:lnTo>
                  <a:cubicBezTo>
                    <a:pt x="388309" y="81274"/>
                    <a:pt x="373258" y="78264"/>
                    <a:pt x="357204" y="76257"/>
                  </a:cubicBezTo>
                  <a:lnTo>
                    <a:pt x="355198" y="76257"/>
                  </a:lnTo>
                  <a:lnTo>
                    <a:pt x="355198" y="76257"/>
                  </a:lnTo>
                  <a:lnTo>
                    <a:pt x="355198" y="76257"/>
                  </a:lnTo>
                  <a:cubicBezTo>
                    <a:pt x="347171" y="75254"/>
                    <a:pt x="339143" y="75254"/>
                    <a:pt x="331117" y="75254"/>
                  </a:cubicBezTo>
                  <a:lnTo>
                    <a:pt x="330113" y="75254"/>
                  </a:lnTo>
                  <a:lnTo>
                    <a:pt x="330113" y="75254"/>
                  </a:lnTo>
                  <a:lnTo>
                    <a:pt x="329110" y="75254"/>
                  </a:lnTo>
                  <a:cubicBezTo>
                    <a:pt x="321082" y="75254"/>
                    <a:pt x="313056" y="76257"/>
                    <a:pt x="305028" y="76257"/>
                  </a:cubicBezTo>
                  <a:lnTo>
                    <a:pt x="305028" y="76257"/>
                  </a:lnTo>
                  <a:lnTo>
                    <a:pt x="303022" y="76257"/>
                  </a:lnTo>
                  <a:cubicBezTo>
                    <a:pt x="286967" y="78264"/>
                    <a:pt x="271917" y="81274"/>
                    <a:pt x="256866" y="85287"/>
                  </a:cubicBezTo>
                  <a:lnTo>
                    <a:pt x="238805" y="90305"/>
                  </a:lnTo>
                  <a:lnTo>
                    <a:pt x="238805" y="91308"/>
                  </a:lnTo>
                  <a:cubicBezTo>
                    <a:pt x="193653" y="108365"/>
                    <a:pt x="154521" y="138467"/>
                    <a:pt x="126426" y="175592"/>
                  </a:cubicBezTo>
                  <a:cubicBezTo>
                    <a:pt x="94318" y="218738"/>
                    <a:pt x="75254" y="271917"/>
                    <a:pt x="75254" y="330113"/>
                  </a:cubicBezTo>
                  <a:cubicBezTo>
                    <a:pt x="75254" y="371252"/>
                    <a:pt x="82277" y="405367"/>
                    <a:pt x="93314" y="433462"/>
                  </a:cubicBezTo>
                  <a:cubicBezTo>
                    <a:pt x="110372" y="475604"/>
                    <a:pt x="135457" y="504702"/>
                    <a:pt x="156528" y="525773"/>
                  </a:cubicBezTo>
                  <a:cubicBezTo>
                    <a:pt x="166562" y="536810"/>
                    <a:pt x="175592" y="545841"/>
                    <a:pt x="181612" y="553867"/>
                  </a:cubicBezTo>
                  <a:cubicBezTo>
                    <a:pt x="187633" y="561895"/>
                    <a:pt x="190643" y="567915"/>
                    <a:pt x="191646" y="572932"/>
                  </a:cubicBezTo>
                  <a:cubicBezTo>
                    <a:pt x="196663" y="596010"/>
                    <a:pt x="196663" y="626111"/>
                    <a:pt x="196663" y="634138"/>
                  </a:cubicBezTo>
                  <a:lnTo>
                    <a:pt x="196663" y="636145"/>
                  </a:lnTo>
                  <a:lnTo>
                    <a:pt x="196663" y="636145"/>
                  </a:lnTo>
                  <a:lnTo>
                    <a:pt x="196663" y="636145"/>
                  </a:lnTo>
                  <a:lnTo>
                    <a:pt x="196663" y="636145"/>
                  </a:lnTo>
                  <a:cubicBezTo>
                    <a:pt x="196663" y="670260"/>
                    <a:pt x="224758" y="698355"/>
                    <a:pt x="258873" y="698355"/>
                  </a:cubicBezTo>
                  <a:lnTo>
                    <a:pt x="402357" y="698355"/>
                  </a:lnTo>
                  <a:cubicBezTo>
                    <a:pt x="436472" y="698355"/>
                    <a:pt x="464566" y="670260"/>
                    <a:pt x="464566" y="636145"/>
                  </a:cubicBezTo>
                  <a:lnTo>
                    <a:pt x="464566" y="636145"/>
                  </a:lnTo>
                  <a:lnTo>
                    <a:pt x="464566" y="636145"/>
                  </a:lnTo>
                  <a:lnTo>
                    <a:pt x="464566" y="636145"/>
                  </a:lnTo>
                  <a:lnTo>
                    <a:pt x="464566" y="635142"/>
                  </a:lnTo>
                  <a:cubicBezTo>
                    <a:pt x="464566" y="627115"/>
                    <a:pt x="464566" y="598017"/>
                    <a:pt x="469583" y="573936"/>
                  </a:cubicBezTo>
                  <a:cubicBezTo>
                    <a:pt x="470587" y="570926"/>
                    <a:pt x="471590" y="566912"/>
                    <a:pt x="474600" y="561895"/>
                  </a:cubicBezTo>
                  <a:cubicBezTo>
                    <a:pt x="479617" y="553867"/>
                    <a:pt x="488648" y="543834"/>
                    <a:pt x="500688" y="531794"/>
                  </a:cubicBezTo>
                  <a:cubicBezTo>
                    <a:pt x="517746" y="513733"/>
                    <a:pt x="539820" y="490655"/>
                    <a:pt x="556878" y="458546"/>
                  </a:cubicBezTo>
                  <a:cubicBezTo>
                    <a:pt x="571928" y="426438"/>
                    <a:pt x="584972" y="384296"/>
                    <a:pt x="584972" y="330113"/>
                  </a:cubicBezTo>
                  <a:close/>
                  <a:moveTo>
                    <a:pt x="526776" y="417407"/>
                  </a:moveTo>
                  <a:cubicBezTo>
                    <a:pt x="512729" y="451523"/>
                    <a:pt x="492661" y="474601"/>
                    <a:pt x="472594" y="495672"/>
                  </a:cubicBezTo>
                  <a:cubicBezTo>
                    <a:pt x="462560" y="506709"/>
                    <a:pt x="453529" y="515739"/>
                    <a:pt x="444499" y="526776"/>
                  </a:cubicBezTo>
                  <a:cubicBezTo>
                    <a:pt x="436472" y="537814"/>
                    <a:pt x="428444" y="549855"/>
                    <a:pt x="425434" y="564905"/>
                  </a:cubicBezTo>
                  <a:cubicBezTo>
                    <a:pt x="420418" y="594003"/>
                    <a:pt x="419414" y="625108"/>
                    <a:pt x="419414" y="634138"/>
                  </a:cubicBezTo>
                  <a:cubicBezTo>
                    <a:pt x="419414" y="635142"/>
                    <a:pt x="419414" y="636145"/>
                    <a:pt x="419414" y="636145"/>
                  </a:cubicBezTo>
                  <a:cubicBezTo>
                    <a:pt x="419414" y="646179"/>
                    <a:pt x="411387" y="655209"/>
                    <a:pt x="400350" y="655209"/>
                  </a:cubicBezTo>
                  <a:lnTo>
                    <a:pt x="257870" y="655209"/>
                  </a:lnTo>
                  <a:cubicBezTo>
                    <a:pt x="252852" y="655209"/>
                    <a:pt x="247835" y="653203"/>
                    <a:pt x="244825" y="650193"/>
                  </a:cubicBezTo>
                  <a:cubicBezTo>
                    <a:pt x="241815" y="646179"/>
                    <a:pt x="239809" y="642166"/>
                    <a:pt x="239809" y="637148"/>
                  </a:cubicBezTo>
                  <a:cubicBezTo>
                    <a:pt x="239809" y="637148"/>
                    <a:pt x="239809" y="636145"/>
                    <a:pt x="239809" y="635142"/>
                  </a:cubicBezTo>
                  <a:cubicBezTo>
                    <a:pt x="239809" y="626111"/>
                    <a:pt x="239809" y="595007"/>
                    <a:pt x="233788" y="565908"/>
                  </a:cubicBezTo>
                  <a:cubicBezTo>
                    <a:pt x="231781" y="555875"/>
                    <a:pt x="227768" y="546844"/>
                    <a:pt x="222751" y="539820"/>
                  </a:cubicBezTo>
                  <a:cubicBezTo>
                    <a:pt x="213720" y="525773"/>
                    <a:pt x="202683" y="514736"/>
                    <a:pt x="191646" y="502695"/>
                  </a:cubicBezTo>
                  <a:cubicBezTo>
                    <a:pt x="174589" y="484634"/>
                    <a:pt x="156528" y="465570"/>
                    <a:pt x="142480" y="439482"/>
                  </a:cubicBezTo>
                  <a:cubicBezTo>
                    <a:pt x="128433" y="413394"/>
                    <a:pt x="117396" y="379279"/>
                    <a:pt x="117396" y="331117"/>
                  </a:cubicBezTo>
                  <a:cubicBezTo>
                    <a:pt x="117396" y="282954"/>
                    <a:pt x="133450" y="238805"/>
                    <a:pt x="160541" y="202684"/>
                  </a:cubicBezTo>
                  <a:cubicBezTo>
                    <a:pt x="187633" y="166562"/>
                    <a:pt x="225761" y="140474"/>
                    <a:pt x="268906" y="127430"/>
                  </a:cubicBezTo>
                  <a:lnTo>
                    <a:pt x="273924" y="125423"/>
                  </a:lnTo>
                  <a:cubicBezTo>
                    <a:pt x="283957" y="122413"/>
                    <a:pt x="294995" y="120406"/>
                    <a:pt x="306032" y="119403"/>
                  </a:cubicBezTo>
                  <a:lnTo>
                    <a:pt x="306032" y="119403"/>
                  </a:lnTo>
                  <a:lnTo>
                    <a:pt x="308039" y="119403"/>
                  </a:lnTo>
                  <a:cubicBezTo>
                    <a:pt x="314059" y="118399"/>
                    <a:pt x="321082" y="118399"/>
                    <a:pt x="327103" y="118399"/>
                  </a:cubicBezTo>
                  <a:lnTo>
                    <a:pt x="328106" y="118399"/>
                  </a:lnTo>
                  <a:lnTo>
                    <a:pt x="329110" y="118399"/>
                  </a:lnTo>
                  <a:cubicBezTo>
                    <a:pt x="335130" y="118399"/>
                    <a:pt x="342154" y="118399"/>
                    <a:pt x="348174" y="119403"/>
                  </a:cubicBezTo>
                  <a:lnTo>
                    <a:pt x="348174" y="119403"/>
                  </a:lnTo>
                  <a:lnTo>
                    <a:pt x="350181" y="119403"/>
                  </a:lnTo>
                  <a:lnTo>
                    <a:pt x="350181" y="119403"/>
                  </a:lnTo>
                  <a:cubicBezTo>
                    <a:pt x="361218" y="120406"/>
                    <a:pt x="372255" y="122413"/>
                    <a:pt x="382289" y="125423"/>
                  </a:cubicBezTo>
                  <a:lnTo>
                    <a:pt x="387306" y="127430"/>
                  </a:lnTo>
                  <a:cubicBezTo>
                    <a:pt x="431455" y="140474"/>
                    <a:pt x="468580" y="167565"/>
                    <a:pt x="495671" y="202684"/>
                  </a:cubicBezTo>
                  <a:cubicBezTo>
                    <a:pt x="522763" y="238805"/>
                    <a:pt x="538817" y="282954"/>
                    <a:pt x="538817" y="331117"/>
                  </a:cubicBezTo>
                  <a:cubicBezTo>
                    <a:pt x="541827" y="366235"/>
                    <a:pt x="535806" y="394330"/>
                    <a:pt x="526776" y="417407"/>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81" name="Freeform: Shape 373">
              <a:extLst>
                <a:ext uri="{FF2B5EF4-FFF2-40B4-BE49-F238E27FC236}">
                  <a16:creationId xmlns:a16="http://schemas.microsoft.com/office/drawing/2014/main" id="{4A817A5B-6A55-A730-FF82-75E9913920EE}"/>
                </a:ext>
              </a:extLst>
            </p:cNvPr>
            <p:cNvSpPr/>
            <p:nvPr/>
          </p:nvSpPr>
          <p:spPr>
            <a:xfrm>
              <a:off x="4710897" y="3899885"/>
              <a:ext cx="111429" cy="68115"/>
            </a:xfrm>
            <a:custGeom>
              <a:avLst/>
              <a:gdLst>
                <a:gd name="connsiteX0" fmla="*/ 243822 w 301015"/>
                <a:gd name="connsiteY0" fmla="*/ 75254 h 200676"/>
                <a:gd name="connsiteX1" fmla="*/ 102345 w 301015"/>
                <a:gd name="connsiteY1" fmla="*/ 75254 h 200676"/>
                <a:gd name="connsiteX2" fmla="*/ 75254 w 301015"/>
                <a:gd name="connsiteY2" fmla="*/ 102345 h 200676"/>
                <a:gd name="connsiteX3" fmla="*/ 102345 w 301015"/>
                <a:gd name="connsiteY3" fmla="*/ 129436 h 200676"/>
                <a:gd name="connsiteX4" fmla="*/ 243822 w 301015"/>
                <a:gd name="connsiteY4" fmla="*/ 129436 h 200676"/>
                <a:gd name="connsiteX5" fmla="*/ 270914 w 301015"/>
                <a:gd name="connsiteY5" fmla="*/ 102345 h 200676"/>
                <a:gd name="connsiteX6" fmla="*/ 243822 w 301015"/>
                <a:gd name="connsiteY6" fmla="*/ 7525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200676">
                  <a:moveTo>
                    <a:pt x="243822" y="75254"/>
                  </a:moveTo>
                  <a:lnTo>
                    <a:pt x="102345" y="75254"/>
                  </a:lnTo>
                  <a:cubicBezTo>
                    <a:pt x="87294" y="75254"/>
                    <a:pt x="75254" y="87294"/>
                    <a:pt x="75254" y="102345"/>
                  </a:cubicBezTo>
                  <a:cubicBezTo>
                    <a:pt x="75254" y="117396"/>
                    <a:pt x="87294" y="129436"/>
                    <a:pt x="102345" y="129436"/>
                  </a:cubicBezTo>
                  <a:lnTo>
                    <a:pt x="243822" y="129436"/>
                  </a:lnTo>
                  <a:cubicBezTo>
                    <a:pt x="258873" y="129436"/>
                    <a:pt x="270914" y="117396"/>
                    <a:pt x="270914" y="102345"/>
                  </a:cubicBezTo>
                  <a:cubicBezTo>
                    <a:pt x="270914" y="87294"/>
                    <a:pt x="258873" y="75254"/>
                    <a:pt x="243822"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82" name="Freeform: Shape 374">
              <a:extLst>
                <a:ext uri="{FF2B5EF4-FFF2-40B4-BE49-F238E27FC236}">
                  <a16:creationId xmlns:a16="http://schemas.microsoft.com/office/drawing/2014/main" id="{6C1E17D0-A4B1-4930-DB04-3D62EE3ADC34}"/>
                </a:ext>
              </a:extLst>
            </p:cNvPr>
            <p:cNvSpPr/>
            <p:nvPr/>
          </p:nvSpPr>
          <p:spPr>
            <a:xfrm>
              <a:off x="4710897" y="3922704"/>
              <a:ext cx="111429" cy="68115"/>
            </a:xfrm>
            <a:custGeom>
              <a:avLst/>
              <a:gdLst>
                <a:gd name="connsiteX0" fmla="*/ 243822 w 301015"/>
                <a:gd name="connsiteY0" fmla="*/ 75254 h 200676"/>
                <a:gd name="connsiteX1" fmla="*/ 102345 w 301015"/>
                <a:gd name="connsiteY1" fmla="*/ 75254 h 200676"/>
                <a:gd name="connsiteX2" fmla="*/ 75254 w 301015"/>
                <a:gd name="connsiteY2" fmla="*/ 102345 h 200676"/>
                <a:gd name="connsiteX3" fmla="*/ 102345 w 301015"/>
                <a:gd name="connsiteY3" fmla="*/ 129437 h 200676"/>
                <a:gd name="connsiteX4" fmla="*/ 243822 w 301015"/>
                <a:gd name="connsiteY4" fmla="*/ 129437 h 200676"/>
                <a:gd name="connsiteX5" fmla="*/ 270914 w 301015"/>
                <a:gd name="connsiteY5" fmla="*/ 102345 h 200676"/>
                <a:gd name="connsiteX6" fmla="*/ 243822 w 301015"/>
                <a:gd name="connsiteY6" fmla="*/ 75254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15" h="200676">
                  <a:moveTo>
                    <a:pt x="243822" y="75254"/>
                  </a:moveTo>
                  <a:lnTo>
                    <a:pt x="102345" y="75254"/>
                  </a:lnTo>
                  <a:cubicBezTo>
                    <a:pt x="87294" y="75254"/>
                    <a:pt x="75254" y="87294"/>
                    <a:pt x="75254" y="102345"/>
                  </a:cubicBezTo>
                  <a:cubicBezTo>
                    <a:pt x="75254" y="117396"/>
                    <a:pt x="87294" y="129437"/>
                    <a:pt x="102345" y="129437"/>
                  </a:cubicBezTo>
                  <a:lnTo>
                    <a:pt x="243822" y="129437"/>
                  </a:lnTo>
                  <a:cubicBezTo>
                    <a:pt x="258873" y="129437"/>
                    <a:pt x="270914" y="117396"/>
                    <a:pt x="270914" y="102345"/>
                  </a:cubicBezTo>
                  <a:cubicBezTo>
                    <a:pt x="270914" y="87294"/>
                    <a:pt x="258873" y="75254"/>
                    <a:pt x="243822" y="75254"/>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83" name="Freeform: Shape 375">
              <a:extLst>
                <a:ext uri="{FF2B5EF4-FFF2-40B4-BE49-F238E27FC236}">
                  <a16:creationId xmlns:a16="http://schemas.microsoft.com/office/drawing/2014/main" id="{5E44C93A-1B33-BC24-DAC5-E0DA475522FD}"/>
                </a:ext>
              </a:extLst>
            </p:cNvPr>
            <p:cNvSpPr/>
            <p:nvPr/>
          </p:nvSpPr>
          <p:spPr>
            <a:xfrm>
              <a:off x="4724640" y="3945863"/>
              <a:ext cx="74286" cy="34057"/>
            </a:xfrm>
            <a:custGeom>
              <a:avLst/>
              <a:gdLst>
                <a:gd name="connsiteX0" fmla="*/ 148501 w 200676"/>
                <a:gd name="connsiteY0" fmla="*/ 75254 h 100338"/>
                <a:gd name="connsiteX1" fmla="*/ 123417 w 200676"/>
                <a:gd name="connsiteY1" fmla="*/ 75254 h 100338"/>
                <a:gd name="connsiteX2" fmla="*/ 75254 w 200676"/>
                <a:gd name="connsiteY2" fmla="*/ 75254 h 100338"/>
                <a:gd name="connsiteX3" fmla="*/ 75254 w 200676"/>
                <a:gd name="connsiteY3" fmla="*/ 77260 h 100338"/>
                <a:gd name="connsiteX4" fmla="*/ 118399 w 200676"/>
                <a:gd name="connsiteY4" fmla="*/ 104352 h 100338"/>
                <a:gd name="connsiteX5" fmla="*/ 122413 w 200676"/>
                <a:gd name="connsiteY5" fmla="*/ 104352 h 100338"/>
                <a:gd name="connsiteX6" fmla="*/ 149504 w 200676"/>
                <a:gd name="connsiteY6" fmla="*/ 104352 h 100338"/>
                <a:gd name="connsiteX7" fmla="*/ 153518 w 200676"/>
                <a:gd name="connsiteY7" fmla="*/ 104352 h 100338"/>
                <a:gd name="connsiteX8" fmla="*/ 196663 w 200676"/>
                <a:gd name="connsiteY8" fmla="*/ 77260 h 100338"/>
                <a:gd name="connsiteX9" fmla="*/ 196663 w 200676"/>
                <a:gd name="connsiteY9" fmla="*/ 75254 h 100338"/>
                <a:gd name="connsiteX10" fmla="*/ 148501 w 200676"/>
                <a:gd name="connsiteY10" fmla="*/ 75254 h 1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676" h="100338">
                  <a:moveTo>
                    <a:pt x="148501" y="75254"/>
                  </a:moveTo>
                  <a:lnTo>
                    <a:pt x="123417" y="75254"/>
                  </a:lnTo>
                  <a:lnTo>
                    <a:pt x="75254" y="75254"/>
                  </a:lnTo>
                  <a:cubicBezTo>
                    <a:pt x="75254" y="76257"/>
                    <a:pt x="75254" y="77260"/>
                    <a:pt x="75254" y="77260"/>
                  </a:cubicBezTo>
                  <a:cubicBezTo>
                    <a:pt x="75254" y="92311"/>
                    <a:pt x="98332" y="104352"/>
                    <a:pt x="118399" y="104352"/>
                  </a:cubicBezTo>
                  <a:lnTo>
                    <a:pt x="122413" y="104352"/>
                  </a:lnTo>
                  <a:lnTo>
                    <a:pt x="149504" y="104352"/>
                  </a:lnTo>
                  <a:lnTo>
                    <a:pt x="153518" y="104352"/>
                  </a:lnTo>
                  <a:cubicBezTo>
                    <a:pt x="174589" y="104352"/>
                    <a:pt x="196663" y="92311"/>
                    <a:pt x="196663" y="77260"/>
                  </a:cubicBezTo>
                  <a:cubicBezTo>
                    <a:pt x="196663" y="76257"/>
                    <a:pt x="196663" y="75254"/>
                    <a:pt x="196663" y="75254"/>
                  </a:cubicBezTo>
                  <a:lnTo>
                    <a:pt x="148501" y="75254"/>
                  </a:ln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grpSp>
        <p:nvGrpSpPr>
          <p:cNvPr id="87" name="Group 86">
            <a:extLst>
              <a:ext uri="{FF2B5EF4-FFF2-40B4-BE49-F238E27FC236}">
                <a16:creationId xmlns:a16="http://schemas.microsoft.com/office/drawing/2014/main" id="{3534FA4D-105D-8E2B-19F9-9A684D60265A}"/>
              </a:ext>
            </a:extLst>
          </p:cNvPr>
          <p:cNvGrpSpPr/>
          <p:nvPr/>
        </p:nvGrpSpPr>
        <p:grpSpPr>
          <a:xfrm>
            <a:off x="4855165" y="2807320"/>
            <a:ext cx="297144" cy="319118"/>
            <a:chOff x="5007299" y="2915625"/>
            <a:chExt cx="297144" cy="319118"/>
          </a:xfrm>
        </p:grpSpPr>
        <p:sp>
          <p:nvSpPr>
            <p:cNvPr id="85" name="Freeform: Shape 386">
              <a:extLst>
                <a:ext uri="{FF2B5EF4-FFF2-40B4-BE49-F238E27FC236}">
                  <a16:creationId xmlns:a16="http://schemas.microsoft.com/office/drawing/2014/main" id="{6F5FA1BA-B9D2-7BEC-77AC-BB19ABB3F223}"/>
                </a:ext>
              </a:extLst>
            </p:cNvPr>
            <p:cNvSpPr/>
            <p:nvPr/>
          </p:nvSpPr>
          <p:spPr>
            <a:xfrm>
              <a:off x="5007299" y="3064456"/>
              <a:ext cx="297144" cy="170287"/>
            </a:xfrm>
            <a:custGeom>
              <a:avLst/>
              <a:gdLst>
                <a:gd name="connsiteX0" fmla="*/ 767589 w 802706"/>
                <a:gd name="connsiteY0" fmla="*/ 299008 h 501691"/>
                <a:gd name="connsiteX1" fmla="*/ 710396 w 802706"/>
                <a:gd name="connsiteY1" fmla="*/ 144487 h 501691"/>
                <a:gd name="connsiteX2" fmla="*/ 533800 w 802706"/>
                <a:gd name="connsiteY2" fmla="*/ 77261 h 501691"/>
                <a:gd name="connsiteX3" fmla="*/ 530790 w 802706"/>
                <a:gd name="connsiteY3" fmla="*/ 76257 h 501691"/>
                <a:gd name="connsiteX4" fmla="*/ 528783 w 802706"/>
                <a:gd name="connsiteY4" fmla="*/ 75254 h 501691"/>
                <a:gd name="connsiteX5" fmla="*/ 473597 w 802706"/>
                <a:gd name="connsiteY5" fmla="*/ 337137 h 501691"/>
                <a:gd name="connsiteX6" fmla="*/ 443496 w 802706"/>
                <a:gd name="connsiteY6" fmla="*/ 159538 h 501691"/>
                <a:gd name="connsiteX7" fmla="*/ 461557 w 802706"/>
                <a:gd name="connsiteY7" fmla="*/ 117396 h 501691"/>
                <a:gd name="connsiteX8" fmla="*/ 432458 w 802706"/>
                <a:gd name="connsiteY8" fmla="*/ 89301 h 501691"/>
                <a:gd name="connsiteX9" fmla="*/ 423428 w 802706"/>
                <a:gd name="connsiteY9" fmla="*/ 89301 h 501691"/>
                <a:gd name="connsiteX10" fmla="*/ 421421 w 802706"/>
                <a:gd name="connsiteY10" fmla="*/ 89301 h 501691"/>
                <a:gd name="connsiteX11" fmla="*/ 412391 w 802706"/>
                <a:gd name="connsiteY11" fmla="*/ 89301 h 501691"/>
                <a:gd name="connsiteX12" fmla="*/ 383293 w 802706"/>
                <a:gd name="connsiteY12" fmla="*/ 117396 h 501691"/>
                <a:gd name="connsiteX13" fmla="*/ 401353 w 802706"/>
                <a:gd name="connsiteY13" fmla="*/ 159538 h 501691"/>
                <a:gd name="connsiteX14" fmla="*/ 371252 w 802706"/>
                <a:gd name="connsiteY14" fmla="*/ 337137 h 501691"/>
                <a:gd name="connsiteX15" fmla="*/ 316066 w 802706"/>
                <a:gd name="connsiteY15" fmla="*/ 75254 h 501691"/>
                <a:gd name="connsiteX16" fmla="*/ 314059 w 802706"/>
                <a:gd name="connsiteY16" fmla="*/ 76257 h 501691"/>
                <a:gd name="connsiteX17" fmla="*/ 311049 w 802706"/>
                <a:gd name="connsiteY17" fmla="*/ 77261 h 501691"/>
                <a:gd name="connsiteX18" fmla="*/ 134453 w 802706"/>
                <a:gd name="connsiteY18" fmla="*/ 144487 h 501691"/>
                <a:gd name="connsiteX19" fmla="*/ 77261 w 802706"/>
                <a:gd name="connsiteY19" fmla="*/ 299008 h 501691"/>
                <a:gd name="connsiteX20" fmla="*/ 75254 w 802706"/>
                <a:gd name="connsiteY20" fmla="*/ 465570 h 501691"/>
                <a:gd name="connsiteX21" fmla="*/ 198670 w 802706"/>
                <a:gd name="connsiteY21" fmla="*/ 479617 h 501691"/>
                <a:gd name="connsiteX22" fmla="*/ 199674 w 802706"/>
                <a:gd name="connsiteY22" fmla="*/ 338140 h 501691"/>
                <a:gd name="connsiteX23" fmla="*/ 216731 w 802706"/>
                <a:gd name="connsiteY23" fmla="*/ 282954 h 501691"/>
                <a:gd name="connsiteX24" fmla="*/ 216731 w 802706"/>
                <a:gd name="connsiteY24" fmla="*/ 480621 h 501691"/>
                <a:gd name="connsiteX25" fmla="*/ 423428 w 802706"/>
                <a:gd name="connsiteY25" fmla="*/ 487644 h 501691"/>
                <a:gd name="connsiteX26" fmla="*/ 628118 w 802706"/>
                <a:gd name="connsiteY26" fmla="*/ 480621 h 501691"/>
                <a:gd name="connsiteX27" fmla="*/ 628118 w 802706"/>
                <a:gd name="connsiteY27" fmla="*/ 283957 h 501691"/>
                <a:gd name="connsiteX28" fmla="*/ 643169 w 802706"/>
                <a:gd name="connsiteY28" fmla="*/ 337137 h 501691"/>
                <a:gd name="connsiteX29" fmla="*/ 644172 w 802706"/>
                <a:gd name="connsiteY29" fmla="*/ 478614 h 501691"/>
                <a:gd name="connsiteX30" fmla="*/ 771602 w 802706"/>
                <a:gd name="connsiteY30" fmla="*/ 466573 h 501691"/>
                <a:gd name="connsiteX31" fmla="*/ 767589 w 802706"/>
                <a:gd name="connsiteY31" fmla="*/ 299008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2706" h="501691">
                  <a:moveTo>
                    <a:pt x="767589" y="299008"/>
                  </a:moveTo>
                  <a:cubicBezTo>
                    <a:pt x="758558" y="193653"/>
                    <a:pt x="727453" y="162548"/>
                    <a:pt x="710396" y="144487"/>
                  </a:cubicBezTo>
                  <a:cubicBezTo>
                    <a:pt x="663237" y="118399"/>
                    <a:pt x="569922" y="88298"/>
                    <a:pt x="533800" y="77261"/>
                  </a:cubicBezTo>
                  <a:cubicBezTo>
                    <a:pt x="532797" y="77261"/>
                    <a:pt x="531793" y="77261"/>
                    <a:pt x="530790" y="76257"/>
                  </a:cubicBezTo>
                  <a:cubicBezTo>
                    <a:pt x="529787" y="76257"/>
                    <a:pt x="529787" y="76257"/>
                    <a:pt x="528783" y="75254"/>
                  </a:cubicBezTo>
                  <a:cubicBezTo>
                    <a:pt x="525773" y="111376"/>
                    <a:pt x="473597" y="337137"/>
                    <a:pt x="473597" y="337137"/>
                  </a:cubicBezTo>
                  <a:cubicBezTo>
                    <a:pt x="473597" y="337137"/>
                    <a:pt x="443496" y="159538"/>
                    <a:pt x="443496" y="159538"/>
                  </a:cubicBezTo>
                  <a:cubicBezTo>
                    <a:pt x="442492" y="159538"/>
                    <a:pt x="461557" y="117396"/>
                    <a:pt x="461557" y="117396"/>
                  </a:cubicBezTo>
                  <a:lnTo>
                    <a:pt x="432458" y="89301"/>
                  </a:lnTo>
                  <a:lnTo>
                    <a:pt x="423428" y="89301"/>
                  </a:lnTo>
                  <a:lnTo>
                    <a:pt x="421421" y="89301"/>
                  </a:lnTo>
                  <a:lnTo>
                    <a:pt x="412391" y="89301"/>
                  </a:lnTo>
                  <a:lnTo>
                    <a:pt x="383293" y="117396"/>
                  </a:lnTo>
                  <a:lnTo>
                    <a:pt x="401353" y="159538"/>
                  </a:lnTo>
                  <a:lnTo>
                    <a:pt x="371252" y="337137"/>
                  </a:lnTo>
                  <a:cubicBezTo>
                    <a:pt x="371252" y="337137"/>
                    <a:pt x="320080" y="111376"/>
                    <a:pt x="316066" y="75254"/>
                  </a:cubicBezTo>
                  <a:cubicBezTo>
                    <a:pt x="315062" y="75254"/>
                    <a:pt x="315062" y="75254"/>
                    <a:pt x="314059" y="76257"/>
                  </a:cubicBezTo>
                  <a:cubicBezTo>
                    <a:pt x="313056" y="76257"/>
                    <a:pt x="312052" y="77261"/>
                    <a:pt x="311049" y="77261"/>
                  </a:cubicBezTo>
                  <a:cubicBezTo>
                    <a:pt x="274927" y="88298"/>
                    <a:pt x="181613" y="118399"/>
                    <a:pt x="134453" y="144487"/>
                  </a:cubicBezTo>
                  <a:cubicBezTo>
                    <a:pt x="117396" y="161545"/>
                    <a:pt x="85288" y="192649"/>
                    <a:pt x="77261" y="299008"/>
                  </a:cubicBezTo>
                  <a:cubicBezTo>
                    <a:pt x="76257" y="309042"/>
                    <a:pt x="75254" y="397340"/>
                    <a:pt x="75254" y="465570"/>
                  </a:cubicBezTo>
                  <a:cubicBezTo>
                    <a:pt x="117396" y="471590"/>
                    <a:pt x="151511" y="476607"/>
                    <a:pt x="198670" y="479617"/>
                  </a:cubicBezTo>
                  <a:cubicBezTo>
                    <a:pt x="198670" y="431455"/>
                    <a:pt x="199674" y="355198"/>
                    <a:pt x="199674" y="338140"/>
                  </a:cubicBezTo>
                  <a:cubicBezTo>
                    <a:pt x="199674" y="315062"/>
                    <a:pt x="210711" y="297001"/>
                    <a:pt x="216731" y="282954"/>
                  </a:cubicBezTo>
                  <a:lnTo>
                    <a:pt x="216731" y="480621"/>
                  </a:lnTo>
                  <a:cubicBezTo>
                    <a:pt x="277937" y="484634"/>
                    <a:pt x="355198" y="487644"/>
                    <a:pt x="423428" y="487644"/>
                  </a:cubicBezTo>
                  <a:cubicBezTo>
                    <a:pt x="490655" y="487644"/>
                    <a:pt x="566912" y="485638"/>
                    <a:pt x="628118" y="480621"/>
                  </a:cubicBezTo>
                  <a:lnTo>
                    <a:pt x="628118" y="283957"/>
                  </a:lnTo>
                  <a:cubicBezTo>
                    <a:pt x="636145" y="297001"/>
                    <a:pt x="643169" y="314059"/>
                    <a:pt x="643169" y="337137"/>
                  </a:cubicBezTo>
                  <a:cubicBezTo>
                    <a:pt x="643169" y="354194"/>
                    <a:pt x="643169" y="429448"/>
                    <a:pt x="644172" y="478614"/>
                  </a:cubicBezTo>
                  <a:cubicBezTo>
                    <a:pt x="691331" y="474600"/>
                    <a:pt x="729460" y="471590"/>
                    <a:pt x="771602" y="466573"/>
                  </a:cubicBezTo>
                  <a:cubicBezTo>
                    <a:pt x="769595" y="398343"/>
                    <a:pt x="768592" y="309042"/>
                    <a:pt x="767589" y="299008"/>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sp>
          <p:nvSpPr>
            <p:cNvPr id="86" name="Freeform: Shape 387">
              <a:extLst>
                <a:ext uri="{FF2B5EF4-FFF2-40B4-BE49-F238E27FC236}">
                  <a16:creationId xmlns:a16="http://schemas.microsoft.com/office/drawing/2014/main" id="{FF881AC9-875E-9FAF-FD0D-800EB9659A63}"/>
                </a:ext>
              </a:extLst>
            </p:cNvPr>
            <p:cNvSpPr/>
            <p:nvPr/>
          </p:nvSpPr>
          <p:spPr>
            <a:xfrm>
              <a:off x="5071044" y="2915625"/>
              <a:ext cx="148572" cy="170287"/>
            </a:xfrm>
            <a:custGeom>
              <a:avLst/>
              <a:gdLst>
                <a:gd name="connsiteX0" fmla="*/ 111757 w 401353"/>
                <a:gd name="connsiteY0" fmla="*/ 344161 h 501691"/>
                <a:gd name="connsiteX1" fmla="*/ 252231 w 401353"/>
                <a:gd name="connsiteY1" fmla="*/ 490655 h 501691"/>
                <a:gd name="connsiteX2" fmla="*/ 393708 w 401353"/>
                <a:gd name="connsiteY2" fmla="*/ 343157 h 501691"/>
                <a:gd name="connsiteX3" fmla="*/ 424813 w 401353"/>
                <a:gd name="connsiteY3" fmla="*/ 275930 h 501691"/>
                <a:gd name="connsiteX4" fmla="*/ 403742 w 401353"/>
                <a:gd name="connsiteY4" fmla="*/ 246832 h 501691"/>
                <a:gd name="connsiteX5" fmla="*/ 252231 w 401353"/>
                <a:gd name="connsiteY5" fmla="*/ 75254 h 501691"/>
                <a:gd name="connsiteX6" fmla="*/ 100720 w 401353"/>
                <a:gd name="connsiteY6" fmla="*/ 244825 h 501691"/>
                <a:gd name="connsiteX7" fmla="*/ 75635 w 401353"/>
                <a:gd name="connsiteY7" fmla="*/ 274927 h 501691"/>
                <a:gd name="connsiteX8" fmla="*/ 111757 w 401353"/>
                <a:gd name="connsiteY8" fmla="*/ 344161 h 5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53" h="501691">
                  <a:moveTo>
                    <a:pt x="111757" y="344161"/>
                  </a:moveTo>
                  <a:cubicBezTo>
                    <a:pt x="131825" y="421421"/>
                    <a:pt x="177981" y="490655"/>
                    <a:pt x="252231" y="490655"/>
                  </a:cubicBezTo>
                  <a:cubicBezTo>
                    <a:pt x="327485" y="490655"/>
                    <a:pt x="373640" y="420418"/>
                    <a:pt x="393708" y="343157"/>
                  </a:cubicBezTo>
                  <a:cubicBezTo>
                    <a:pt x="414779" y="334127"/>
                    <a:pt x="427823" y="301015"/>
                    <a:pt x="424813" y="275930"/>
                  </a:cubicBezTo>
                  <a:cubicBezTo>
                    <a:pt x="422806" y="259876"/>
                    <a:pt x="414779" y="250846"/>
                    <a:pt x="403742" y="246832"/>
                  </a:cubicBezTo>
                  <a:cubicBezTo>
                    <a:pt x="398725" y="151511"/>
                    <a:pt x="340529" y="75254"/>
                    <a:pt x="252231" y="75254"/>
                  </a:cubicBezTo>
                  <a:cubicBezTo>
                    <a:pt x="164936" y="75254"/>
                    <a:pt x="105737" y="150508"/>
                    <a:pt x="100720" y="244825"/>
                  </a:cubicBezTo>
                  <a:cubicBezTo>
                    <a:pt x="86673" y="247835"/>
                    <a:pt x="77642" y="256866"/>
                    <a:pt x="75635" y="274927"/>
                  </a:cubicBezTo>
                  <a:cubicBezTo>
                    <a:pt x="72625" y="302018"/>
                    <a:pt x="87676" y="337137"/>
                    <a:pt x="111757" y="344161"/>
                  </a:cubicBezTo>
                  <a:close/>
                </a:path>
              </a:pathLst>
            </a:custGeom>
            <a:solidFill>
              <a:schemeClr val="tx1">
                <a:lumMod val="65000"/>
                <a:lumOff val="35000"/>
              </a:schemeClr>
            </a:solidFill>
            <a:ln w="9525"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grpSp>
      <p:sp>
        <p:nvSpPr>
          <p:cNvPr id="88" name="Freeform: Shape 90">
            <a:extLst>
              <a:ext uri="{FF2B5EF4-FFF2-40B4-BE49-F238E27FC236}">
                <a16:creationId xmlns:a16="http://schemas.microsoft.com/office/drawing/2014/main" id="{2D4987BA-F557-6089-03ED-7FEEF64AB5FB}"/>
              </a:ext>
            </a:extLst>
          </p:cNvPr>
          <p:cNvSpPr/>
          <p:nvPr/>
        </p:nvSpPr>
        <p:spPr>
          <a:xfrm>
            <a:off x="6470802" y="2594779"/>
            <a:ext cx="780004" cy="817379"/>
          </a:xfrm>
          <a:custGeom>
            <a:avLst/>
            <a:gdLst>
              <a:gd name="connsiteX0" fmla="*/ 1116283 w 2107105"/>
              <a:gd name="connsiteY0" fmla="*/ 1200047 h 2408120"/>
              <a:gd name="connsiteX1" fmla="*/ 1103239 w 2107105"/>
              <a:gd name="connsiteY1" fmla="*/ 1195030 h 2408120"/>
              <a:gd name="connsiteX2" fmla="*/ 1024976 w 2107105"/>
              <a:gd name="connsiteY2" fmla="*/ 1161918 h 2408120"/>
              <a:gd name="connsiteX3" fmla="*/ 1019958 w 2107105"/>
              <a:gd name="connsiteY3" fmla="*/ 1159911 h 2408120"/>
              <a:gd name="connsiteX4" fmla="*/ 957749 w 2107105"/>
              <a:gd name="connsiteY4" fmla="*/ 1115763 h 2408120"/>
              <a:gd name="connsiteX5" fmla="*/ 966779 w 2107105"/>
              <a:gd name="connsiteY5" fmla="*/ 1030475 h 2408120"/>
              <a:gd name="connsiteX6" fmla="*/ 1068121 w 2107105"/>
              <a:gd name="connsiteY6" fmla="*/ 995357 h 2408120"/>
              <a:gd name="connsiteX7" fmla="*/ 1266791 w 2107105"/>
              <a:gd name="connsiteY7" fmla="*/ 1062583 h 2408120"/>
              <a:gd name="connsiteX8" fmla="*/ 1347062 w 2107105"/>
              <a:gd name="connsiteY8" fmla="*/ 1029471 h 2408120"/>
              <a:gd name="connsiteX9" fmla="*/ 1348065 w 2107105"/>
              <a:gd name="connsiteY9" fmla="*/ 975289 h 2408120"/>
              <a:gd name="connsiteX10" fmla="*/ 1171470 w 2107105"/>
              <a:gd name="connsiteY10" fmla="*/ 886991 h 2408120"/>
              <a:gd name="connsiteX11" fmla="*/ 1118290 w 2107105"/>
              <a:gd name="connsiteY11" fmla="*/ 877961 h 2408120"/>
              <a:gd name="connsiteX12" fmla="*/ 1118290 w 2107105"/>
              <a:gd name="connsiteY12" fmla="*/ 810734 h 2408120"/>
              <a:gd name="connsiteX13" fmla="*/ 1099226 w 2107105"/>
              <a:gd name="connsiteY13" fmla="*/ 792673 h 2408120"/>
              <a:gd name="connsiteX14" fmla="*/ 1033003 w 2107105"/>
              <a:gd name="connsiteY14" fmla="*/ 792673 h 2408120"/>
              <a:gd name="connsiteX15" fmla="*/ 1013938 w 2107105"/>
              <a:gd name="connsiteY15" fmla="*/ 810734 h 2408120"/>
              <a:gd name="connsiteX16" fmla="*/ 1013938 w 2107105"/>
              <a:gd name="connsiteY16" fmla="*/ 879967 h 2408120"/>
              <a:gd name="connsiteX17" fmla="*/ 864434 w 2107105"/>
              <a:gd name="connsiteY17" fmla="*/ 947194 h 2408120"/>
              <a:gd name="connsiteX18" fmla="*/ 820285 w 2107105"/>
              <a:gd name="connsiteY18" fmla="*/ 1163925 h 2408120"/>
              <a:gd name="connsiteX19" fmla="*/ 898549 w 2107105"/>
              <a:gd name="connsiteY19" fmla="*/ 1243192 h 2408120"/>
              <a:gd name="connsiteX20" fmla="*/ 1106249 w 2107105"/>
              <a:gd name="connsiteY20" fmla="*/ 1339517 h 2408120"/>
              <a:gd name="connsiteX21" fmla="*/ 1135348 w 2107105"/>
              <a:gd name="connsiteY21" fmla="*/ 1352561 h 2408120"/>
              <a:gd name="connsiteX22" fmla="*/ 1190534 w 2107105"/>
              <a:gd name="connsiteY22" fmla="*/ 1396710 h 2408120"/>
              <a:gd name="connsiteX23" fmla="*/ 1174480 w 2107105"/>
              <a:gd name="connsiteY23" fmla="*/ 1480994 h 2408120"/>
              <a:gd name="connsiteX24" fmla="*/ 1091199 w 2107105"/>
              <a:gd name="connsiteY24" fmla="*/ 1503069 h 2408120"/>
              <a:gd name="connsiteX25" fmla="*/ 988854 w 2107105"/>
              <a:gd name="connsiteY25" fmla="*/ 1486011 h 2408120"/>
              <a:gd name="connsiteX26" fmla="*/ 922630 w 2107105"/>
              <a:gd name="connsiteY26" fmla="*/ 1448886 h 2408120"/>
              <a:gd name="connsiteX27" fmla="*/ 914604 w 2107105"/>
              <a:gd name="connsiteY27" fmla="*/ 1441862 h 2408120"/>
              <a:gd name="connsiteX28" fmla="*/ 913600 w 2107105"/>
              <a:gd name="connsiteY28" fmla="*/ 1440859 h 2408120"/>
              <a:gd name="connsiteX29" fmla="*/ 912596 w 2107105"/>
              <a:gd name="connsiteY29" fmla="*/ 1439855 h 2408120"/>
              <a:gd name="connsiteX30" fmla="*/ 909586 w 2107105"/>
              <a:gd name="connsiteY30" fmla="*/ 1435842 h 2408120"/>
              <a:gd name="connsiteX31" fmla="*/ 869451 w 2107105"/>
              <a:gd name="connsiteY31" fmla="*/ 1413768 h 2408120"/>
              <a:gd name="connsiteX32" fmla="*/ 801221 w 2107105"/>
              <a:gd name="connsiteY32" fmla="*/ 1456913 h 2408120"/>
              <a:gd name="connsiteX33" fmla="*/ 799214 w 2107105"/>
              <a:gd name="connsiteY33" fmla="*/ 1511096 h 2408120"/>
              <a:gd name="connsiteX34" fmla="*/ 1011931 w 2107105"/>
              <a:gd name="connsiteY34" fmla="*/ 1619461 h 2408120"/>
              <a:gd name="connsiteX35" fmla="*/ 1011931 w 2107105"/>
              <a:gd name="connsiteY35" fmla="*/ 1685684 h 2408120"/>
              <a:gd name="connsiteX36" fmla="*/ 1030996 w 2107105"/>
              <a:gd name="connsiteY36" fmla="*/ 1703745 h 2408120"/>
              <a:gd name="connsiteX37" fmla="*/ 1097219 w 2107105"/>
              <a:gd name="connsiteY37" fmla="*/ 1703745 h 2408120"/>
              <a:gd name="connsiteX38" fmla="*/ 1116283 w 2107105"/>
              <a:gd name="connsiteY38" fmla="*/ 1685684 h 2408120"/>
              <a:gd name="connsiteX39" fmla="*/ 1116283 w 2107105"/>
              <a:gd name="connsiteY39" fmla="*/ 1623475 h 2408120"/>
              <a:gd name="connsiteX40" fmla="*/ 1279835 w 2107105"/>
              <a:gd name="connsiteY40" fmla="*/ 1568289 h 2408120"/>
              <a:gd name="connsiteX41" fmla="*/ 1341042 w 2107105"/>
              <a:gd name="connsiteY41" fmla="*/ 1358582 h 2408120"/>
              <a:gd name="connsiteX42" fmla="*/ 1116283 w 2107105"/>
              <a:gd name="connsiteY42" fmla="*/ 1200047 h 24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07105" h="2408120">
                <a:moveTo>
                  <a:pt x="1116283" y="1200047"/>
                </a:moveTo>
                <a:lnTo>
                  <a:pt x="1103239" y="1195030"/>
                </a:lnTo>
                <a:cubicBezTo>
                  <a:pt x="1076148" y="1182989"/>
                  <a:pt x="1036013" y="1166935"/>
                  <a:pt x="1024976" y="1161918"/>
                </a:cubicBezTo>
                <a:cubicBezTo>
                  <a:pt x="1024976" y="1161918"/>
                  <a:pt x="1019958" y="1159911"/>
                  <a:pt x="1019958" y="1159911"/>
                </a:cubicBezTo>
                <a:cubicBezTo>
                  <a:pt x="990860" y="1146868"/>
                  <a:pt x="971796" y="1138840"/>
                  <a:pt x="957749" y="1115763"/>
                </a:cubicBezTo>
                <a:cubicBezTo>
                  <a:pt x="940691" y="1088671"/>
                  <a:pt x="944705" y="1048536"/>
                  <a:pt x="966779" y="1030475"/>
                </a:cubicBezTo>
                <a:cubicBezTo>
                  <a:pt x="1000895" y="1001377"/>
                  <a:pt x="1040026" y="995357"/>
                  <a:pt x="1068121" y="995357"/>
                </a:cubicBezTo>
                <a:cubicBezTo>
                  <a:pt x="1090196" y="995357"/>
                  <a:pt x="1164446" y="984319"/>
                  <a:pt x="1266791" y="1062583"/>
                </a:cubicBezTo>
                <a:cubicBezTo>
                  <a:pt x="1292879" y="1082651"/>
                  <a:pt x="1335021" y="1050543"/>
                  <a:pt x="1347062" y="1029471"/>
                </a:cubicBezTo>
                <a:cubicBezTo>
                  <a:pt x="1358099" y="1010407"/>
                  <a:pt x="1358099" y="991343"/>
                  <a:pt x="1348065" y="975289"/>
                </a:cubicBezTo>
                <a:cubicBezTo>
                  <a:pt x="1317963" y="929133"/>
                  <a:pt x="1224649" y="901039"/>
                  <a:pt x="1171470" y="886991"/>
                </a:cubicBezTo>
                <a:cubicBezTo>
                  <a:pt x="1154412" y="882978"/>
                  <a:pt x="1136351" y="879967"/>
                  <a:pt x="1118290" y="877961"/>
                </a:cubicBezTo>
                <a:lnTo>
                  <a:pt x="1118290" y="810734"/>
                </a:lnTo>
                <a:cubicBezTo>
                  <a:pt x="1118290" y="800700"/>
                  <a:pt x="1110263" y="792673"/>
                  <a:pt x="1099226" y="792673"/>
                </a:cubicBezTo>
                <a:lnTo>
                  <a:pt x="1033003" y="792673"/>
                </a:lnTo>
                <a:cubicBezTo>
                  <a:pt x="1021966" y="792673"/>
                  <a:pt x="1013938" y="800700"/>
                  <a:pt x="1013938" y="810734"/>
                </a:cubicBezTo>
                <a:lnTo>
                  <a:pt x="1013938" y="879967"/>
                </a:lnTo>
                <a:cubicBezTo>
                  <a:pt x="954738" y="888998"/>
                  <a:pt x="902563" y="913079"/>
                  <a:pt x="864434" y="947194"/>
                </a:cubicBezTo>
                <a:cubicBezTo>
                  <a:pt x="801221" y="1005390"/>
                  <a:pt x="784163" y="1092685"/>
                  <a:pt x="820285" y="1163925"/>
                </a:cubicBezTo>
                <a:cubicBezTo>
                  <a:pt x="838346" y="1198040"/>
                  <a:pt x="865437" y="1227138"/>
                  <a:pt x="898549" y="1243192"/>
                </a:cubicBezTo>
                <a:cubicBezTo>
                  <a:pt x="923634" y="1256236"/>
                  <a:pt x="1047050" y="1312426"/>
                  <a:pt x="1106249" y="1339517"/>
                </a:cubicBezTo>
                <a:lnTo>
                  <a:pt x="1135348" y="1352561"/>
                </a:lnTo>
                <a:cubicBezTo>
                  <a:pt x="1161436" y="1364602"/>
                  <a:pt x="1181503" y="1380656"/>
                  <a:pt x="1190534" y="1396710"/>
                </a:cubicBezTo>
                <a:cubicBezTo>
                  <a:pt x="1206588" y="1423801"/>
                  <a:pt x="1199564" y="1461930"/>
                  <a:pt x="1174480" y="1480994"/>
                </a:cubicBezTo>
                <a:cubicBezTo>
                  <a:pt x="1155415" y="1496045"/>
                  <a:pt x="1127320" y="1503069"/>
                  <a:pt x="1091199" y="1503069"/>
                </a:cubicBezTo>
                <a:cubicBezTo>
                  <a:pt x="1060094" y="1503069"/>
                  <a:pt x="1021966" y="1497048"/>
                  <a:pt x="988854" y="1486011"/>
                </a:cubicBezTo>
                <a:cubicBezTo>
                  <a:pt x="968786" y="1478987"/>
                  <a:pt x="940691" y="1463937"/>
                  <a:pt x="922630" y="1448886"/>
                </a:cubicBezTo>
                <a:cubicBezTo>
                  <a:pt x="919620" y="1446879"/>
                  <a:pt x="917614" y="1444872"/>
                  <a:pt x="914604" y="1441862"/>
                </a:cubicBezTo>
                <a:lnTo>
                  <a:pt x="913600" y="1440859"/>
                </a:lnTo>
                <a:cubicBezTo>
                  <a:pt x="913600" y="1440859"/>
                  <a:pt x="912596" y="1439855"/>
                  <a:pt x="912596" y="1439855"/>
                </a:cubicBezTo>
                <a:cubicBezTo>
                  <a:pt x="911593" y="1438852"/>
                  <a:pt x="910590" y="1436845"/>
                  <a:pt x="909586" y="1435842"/>
                </a:cubicBezTo>
                <a:cubicBezTo>
                  <a:pt x="900556" y="1421794"/>
                  <a:pt x="886508" y="1413768"/>
                  <a:pt x="869451" y="1413768"/>
                </a:cubicBezTo>
                <a:cubicBezTo>
                  <a:pt x="841356" y="1413768"/>
                  <a:pt x="813262" y="1435842"/>
                  <a:pt x="801221" y="1456913"/>
                </a:cubicBezTo>
                <a:cubicBezTo>
                  <a:pt x="790183" y="1475977"/>
                  <a:pt x="790183" y="1495041"/>
                  <a:pt x="799214" y="1511096"/>
                </a:cubicBezTo>
                <a:cubicBezTo>
                  <a:pt x="839350" y="1572302"/>
                  <a:pt x="925641" y="1607421"/>
                  <a:pt x="1011931" y="1619461"/>
                </a:cubicBezTo>
                <a:lnTo>
                  <a:pt x="1011931" y="1685684"/>
                </a:lnTo>
                <a:cubicBezTo>
                  <a:pt x="1011931" y="1695718"/>
                  <a:pt x="1020962" y="1703745"/>
                  <a:pt x="1030996" y="1703745"/>
                </a:cubicBezTo>
                <a:lnTo>
                  <a:pt x="1097219" y="1703745"/>
                </a:lnTo>
                <a:cubicBezTo>
                  <a:pt x="1108257" y="1703745"/>
                  <a:pt x="1116283" y="1695718"/>
                  <a:pt x="1116283" y="1685684"/>
                </a:cubicBezTo>
                <a:lnTo>
                  <a:pt x="1116283" y="1623475"/>
                </a:lnTo>
                <a:cubicBezTo>
                  <a:pt x="1184513" y="1618458"/>
                  <a:pt x="1243713" y="1599393"/>
                  <a:pt x="1279835" y="1568289"/>
                </a:cubicBezTo>
                <a:cubicBezTo>
                  <a:pt x="1343048" y="1514106"/>
                  <a:pt x="1367129" y="1431829"/>
                  <a:pt x="1341042" y="1358582"/>
                </a:cubicBezTo>
                <a:cubicBezTo>
                  <a:pt x="1312946" y="1278311"/>
                  <a:pt x="1199564" y="1233159"/>
                  <a:pt x="1116283" y="1200047"/>
                </a:cubicBezTo>
                <a:close/>
              </a:path>
            </a:pathLst>
          </a:custGeom>
          <a:solidFill>
            <a:schemeClr val="tx1">
              <a:lumMod val="65000"/>
              <a:lumOff val="35000"/>
            </a:schemeClr>
          </a:solidFill>
          <a:ln w="100330" cap="flat">
            <a:no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Montserrat Light"/>
              <a:ea typeface="+mn-ea"/>
              <a:cs typeface="+mn-cs"/>
            </a:endParaRPr>
          </a:p>
        </p:txBody>
      </p:sp>
      <p:pic>
        <p:nvPicPr>
          <p:cNvPr id="89" name="Picture 88">
            <a:extLst>
              <a:ext uri="{FF2B5EF4-FFF2-40B4-BE49-F238E27FC236}">
                <a16:creationId xmlns:a16="http://schemas.microsoft.com/office/drawing/2014/main" id="{61035FFD-264A-E0A4-5B1F-0BDDEDA19944}"/>
              </a:ext>
            </a:extLst>
          </p:cNvPr>
          <p:cNvPicPr>
            <a:picLocks noChangeAspect="1"/>
          </p:cNvPicPr>
          <p:nvPr/>
        </p:nvPicPr>
        <p:blipFill>
          <a:blip r:embed="rId2">
            <a:extLst>
              <a:ext uri="{28A0092B-C50C-407E-A947-70E740481C1C}">
                <a14:useLocalDpi xmlns:a14="http://schemas.microsoft.com/office/drawing/2010/main" val="0"/>
              </a:ext>
            </a:extLst>
          </a:blip>
          <a:srcRect l="8346" t="37771" r="70789" b="33285"/>
          <a:stretch>
            <a:fillRect/>
          </a:stretch>
        </p:blipFill>
        <p:spPr>
          <a:xfrm>
            <a:off x="5705137" y="3458635"/>
            <a:ext cx="514849" cy="706551"/>
          </a:xfrm>
          <a:prstGeom prst="rect">
            <a:avLst/>
          </a:prstGeom>
        </p:spPr>
      </p:pic>
    </p:spTree>
    <p:extLst>
      <p:ext uri="{BB962C8B-B14F-4D97-AF65-F5344CB8AC3E}">
        <p14:creationId xmlns:p14="http://schemas.microsoft.com/office/powerpoint/2010/main" val="94635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9976-EF73-3EF4-5CDC-1A7EC19425DB}"/>
            </a:ext>
          </a:extLst>
        </p:cNvPr>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F4AB76DA-F600-FBE8-311D-CD3DC9C3A40F}"/>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3772" b="13772"/>
          <a:stretch>
            <a:fillRect/>
          </a:stretch>
        </p:blipFill>
        <p:spPr/>
      </p:pic>
      <p:sp>
        <p:nvSpPr>
          <p:cNvPr id="25" name="Title 1">
            <a:extLst>
              <a:ext uri="{FF2B5EF4-FFF2-40B4-BE49-F238E27FC236}">
                <a16:creationId xmlns:a16="http://schemas.microsoft.com/office/drawing/2014/main" id="{440053BA-8880-DF4B-342F-B6B5648D93EF}"/>
              </a:ext>
            </a:extLst>
          </p:cNvPr>
          <p:cNvSpPr>
            <a:spLocks noGrp="1"/>
          </p:cNvSpPr>
          <p:nvPr>
            <p:ph type="ctrTitle"/>
          </p:nvPr>
        </p:nvSpPr>
        <p:spPr>
          <a:xfrm>
            <a:off x="619620" y="3429000"/>
            <a:ext cx="7043923" cy="610820"/>
          </a:xfrm>
        </p:spPr>
        <p:txBody>
          <a:bodyPr anchor="b">
            <a:normAutofit fontScale="90000"/>
          </a:bodyPr>
          <a:lstStyle>
            <a:lvl1pPr algn="l">
              <a:lnSpc>
                <a:spcPct val="80000"/>
              </a:lnSpc>
              <a:defRPr lang="en-US" sz="4000" b="1" kern="1200" smtClean="0">
                <a:solidFill>
                  <a:schemeClr val="bg1"/>
                </a:solidFill>
                <a:latin typeface="Open Sans"/>
                <a:ea typeface="+mj-ea"/>
                <a:cs typeface="+mj-cs"/>
              </a:defRPr>
            </a:lvl1pPr>
          </a:lstStyle>
          <a:p>
            <a:r>
              <a:rPr lang="en-IN" dirty="0"/>
              <a:t>IPO Eligibility and Timelines</a:t>
            </a:r>
          </a:p>
        </p:txBody>
      </p:sp>
      <p:sp>
        <p:nvSpPr>
          <p:cNvPr id="9" name="Freeform 5">
            <a:extLst>
              <a:ext uri="{FF2B5EF4-FFF2-40B4-BE49-F238E27FC236}">
                <a16:creationId xmlns:a16="http://schemas.microsoft.com/office/drawing/2014/main" id="{F9D5D100-FF86-63DD-AD77-299BCBD17AA8}"/>
              </a:ext>
            </a:extLst>
          </p:cNvPr>
          <p:cNvSpPr>
            <a:spLocks/>
          </p:cNvSpPr>
          <p:nvPr/>
        </p:nvSpPr>
        <p:spPr bwMode="auto">
          <a:xfrm>
            <a:off x="6116638" y="4155530"/>
            <a:ext cx="6097270" cy="2009775"/>
          </a:xfrm>
          <a:custGeom>
            <a:avLst/>
            <a:gdLst>
              <a:gd name="T0" fmla="*/ 3857 w 3857"/>
              <a:gd name="T1" fmla="*/ 0 h 1266"/>
              <a:gd name="T2" fmla="*/ 0 w 3857"/>
              <a:gd name="T3" fmla="*/ 878 h 1266"/>
              <a:gd name="T4" fmla="*/ 0 w 3857"/>
              <a:gd name="T5" fmla="*/ 1266 h 1266"/>
              <a:gd name="T6" fmla="*/ 3857 w 3857"/>
              <a:gd name="T7" fmla="*/ 386 h 1266"/>
              <a:gd name="T8" fmla="*/ 3857 w 3857"/>
              <a:gd name="T9" fmla="*/ 0 h 1266"/>
            </a:gdLst>
            <a:ahLst/>
            <a:cxnLst>
              <a:cxn ang="0">
                <a:pos x="T0" y="T1"/>
              </a:cxn>
              <a:cxn ang="0">
                <a:pos x="T2" y="T3"/>
              </a:cxn>
              <a:cxn ang="0">
                <a:pos x="T4" y="T5"/>
              </a:cxn>
              <a:cxn ang="0">
                <a:pos x="T6" y="T7"/>
              </a:cxn>
              <a:cxn ang="0">
                <a:pos x="T8" y="T9"/>
              </a:cxn>
            </a:cxnLst>
            <a:rect l="0" t="0" r="r" b="b"/>
            <a:pathLst>
              <a:path w="3857" h="1266">
                <a:moveTo>
                  <a:pt x="3857" y="0"/>
                </a:moveTo>
                <a:lnTo>
                  <a:pt x="0" y="878"/>
                </a:lnTo>
                <a:lnTo>
                  <a:pt x="0" y="1266"/>
                </a:lnTo>
                <a:lnTo>
                  <a:pt x="3857" y="386"/>
                </a:lnTo>
                <a:lnTo>
                  <a:pt x="3857"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0">
            <a:extLst>
              <a:ext uri="{FF2B5EF4-FFF2-40B4-BE49-F238E27FC236}">
                <a16:creationId xmlns:a16="http://schemas.microsoft.com/office/drawing/2014/main" id="{BF4E3966-C5BC-1083-6934-B0A7BF3FBC43}"/>
              </a:ext>
            </a:extLst>
          </p:cNvPr>
          <p:cNvSpPr>
            <a:spLocks/>
          </p:cNvSpPr>
          <p:nvPr/>
        </p:nvSpPr>
        <p:spPr bwMode="auto">
          <a:xfrm>
            <a:off x="-4762" y="1103610"/>
            <a:ext cx="6220538" cy="1665288"/>
          </a:xfrm>
          <a:custGeom>
            <a:avLst/>
            <a:gdLst>
              <a:gd name="T0" fmla="*/ 0 w 3903"/>
              <a:gd name="T1" fmla="*/ 872 h 1049"/>
              <a:gd name="T2" fmla="*/ 0 w 3903"/>
              <a:gd name="T3" fmla="*/ 1049 h 1049"/>
              <a:gd name="T4" fmla="*/ 3903 w 3903"/>
              <a:gd name="T5" fmla="*/ 178 h 1049"/>
              <a:gd name="T6" fmla="*/ 3903 w 3903"/>
              <a:gd name="T7" fmla="*/ 0 h 1049"/>
              <a:gd name="T8" fmla="*/ 0 w 3903"/>
              <a:gd name="T9" fmla="*/ 872 h 1049"/>
            </a:gdLst>
            <a:ahLst/>
            <a:cxnLst>
              <a:cxn ang="0">
                <a:pos x="T0" y="T1"/>
              </a:cxn>
              <a:cxn ang="0">
                <a:pos x="T2" y="T3"/>
              </a:cxn>
              <a:cxn ang="0">
                <a:pos x="T4" y="T5"/>
              </a:cxn>
              <a:cxn ang="0">
                <a:pos x="T6" y="T7"/>
              </a:cxn>
              <a:cxn ang="0">
                <a:pos x="T8" y="T9"/>
              </a:cxn>
            </a:cxnLst>
            <a:rect l="0" t="0" r="r" b="b"/>
            <a:pathLst>
              <a:path w="3903" h="1049">
                <a:moveTo>
                  <a:pt x="0" y="872"/>
                </a:moveTo>
                <a:lnTo>
                  <a:pt x="0" y="1049"/>
                </a:lnTo>
                <a:lnTo>
                  <a:pt x="3903" y="178"/>
                </a:lnTo>
                <a:lnTo>
                  <a:pt x="3903" y="0"/>
                </a:lnTo>
                <a:lnTo>
                  <a:pt x="0" y="872"/>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3B616F67-18D6-AEAD-6762-6097BA8926F9}"/>
              </a:ext>
            </a:extLst>
          </p:cNvPr>
          <p:cNvSpPr>
            <a:spLocks/>
          </p:cNvSpPr>
          <p:nvPr/>
        </p:nvSpPr>
        <p:spPr bwMode="auto">
          <a:xfrm>
            <a:off x="6224589" y="265411"/>
            <a:ext cx="5965825" cy="1624013"/>
          </a:xfrm>
          <a:custGeom>
            <a:avLst/>
            <a:gdLst>
              <a:gd name="T0" fmla="*/ 0 w 3789"/>
              <a:gd name="T1" fmla="*/ 846 h 1023"/>
              <a:gd name="T2" fmla="*/ 0 w 3789"/>
              <a:gd name="T3" fmla="*/ 1023 h 1023"/>
              <a:gd name="T4" fmla="*/ 3789 w 3789"/>
              <a:gd name="T5" fmla="*/ 177 h 1023"/>
              <a:gd name="T6" fmla="*/ 3789 w 3789"/>
              <a:gd name="T7" fmla="*/ 0 h 1023"/>
              <a:gd name="T8" fmla="*/ 0 w 3789"/>
              <a:gd name="T9" fmla="*/ 846 h 1023"/>
            </a:gdLst>
            <a:ahLst/>
            <a:cxnLst>
              <a:cxn ang="0">
                <a:pos x="T0" y="T1"/>
              </a:cxn>
              <a:cxn ang="0">
                <a:pos x="T2" y="T3"/>
              </a:cxn>
              <a:cxn ang="0">
                <a:pos x="T4" y="T5"/>
              </a:cxn>
              <a:cxn ang="0">
                <a:pos x="T6" y="T7"/>
              </a:cxn>
              <a:cxn ang="0">
                <a:pos x="T8" y="T9"/>
              </a:cxn>
            </a:cxnLst>
            <a:rect l="0" t="0" r="r" b="b"/>
            <a:pathLst>
              <a:path w="3789" h="1023">
                <a:moveTo>
                  <a:pt x="0" y="846"/>
                </a:moveTo>
                <a:lnTo>
                  <a:pt x="0" y="1023"/>
                </a:lnTo>
                <a:lnTo>
                  <a:pt x="3789" y="177"/>
                </a:lnTo>
                <a:lnTo>
                  <a:pt x="3789" y="0"/>
                </a:lnTo>
                <a:lnTo>
                  <a:pt x="0" y="8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9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3066362-B82C-217E-7241-B3AB641E27E2}"/>
              </a:ext>
            </a:extLst>
          </p:cNvPr>
          <p:cNvGraphicFramePr>
            <a:graphicFrameLocks noGrp="1"/>
          </p:cNvGraphicFramePr>
          <p:nvPr>
            <p:extLst>
              <p:ext uri="{D42A27DB-BD31-4B8C-83A1-F6EECF244321}">
                <p14:modId xmlns:p14="http://schemas.microsoft.com/office/powerpoint/2010/main" val="3798417937"/>
              </p:ext>
            </p:extLst>
          </p:nvPr>
        </p:nvGraphicFramePr>
        <p:xfrm>
          <a:off x="654034" y="1055712"/>
          <a:ext cx="10883932" cy="4955004"/>
        </p:xfrm>
        <a:graphic>
          <a:graphicData uri="http://schemas.openxmlformats.org/drawingml/2006/table">
            <a:tbl>
              <a:tblPr/>
              <a:tblGrid>
                <a:gridCol w="2547394">
                  <a:extLst>
                    <a:ext uri="{9D8B030D-6E8A-4147-A177-3AD203B41FA5}">
                      <a16:colId xmlns:a16="http://schemas.microsoft.com/office/drawing/2014/main" val="2757680825"/>
                    </a:ext>
                  </a:extLst>
                </a:gridCol>
                <a:gridCol w="4168269">
                  <a:extLst>
                    <a:ext uri="{9D8B030D-6E8A-4147-A177-3AD203B41FA5}">
                      <a16:colId xmlns:a16="http://schemas.microsoft.com/office/drawing/2014/main" val="229925828"/>
                    </a:ext>
                  </a:extLst>
                </a:gridCol>
                <a:gridCol w="4168269">
                  <a:extLst>
                    <a:ext uri="{9D8B030D-6E8A-4147-A177-3AD203B41FA5}">
                      <a16:colId xmlns:a16="http://schemas.microsoft.com/office/drawing/2014/main" val="361028978"/>
                    </a:ext>
                  </a:extLst>
                </a:gridCol>
              </a:tblGrid>
              <a:tr h="283044">
                <a:tc>
                  <a:txBody>
                    <a:bodyPr/>
                    <a:lstStyle/>
                    <a:p>
                      <a:pPr algn="ctr">
                        <a:buNone/>
                      </a:pPr>
                      <a:r>
                        <a:rPr lang="en-IN" sz="1400" b="1" dirty="0">
                          <a:solidFill>
                            <a:schemeClr val="bg1"/>
                          </a:solidFill>
                          <a:effectLst/>
                        </a:rPr>
                        <a:t>Particulars</a:t>
                      </a:r>
                      <a:endParaRPr lang="en-IN" sz="1400" dirty="0">
                        <a:solidFill>
                          <a:schemeClr val="bg1"/>
                        </a:solidFill>
                        <a:effectLst/>
                      </a:endParaRPr>
                    </a:p>
                  </a:txBody>
                  <a:tcPr marL="55786"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buNone/>
                      </a:pPr>
                      <a:r>
                        <a:rPr lang="en-IN" sz="1400" b="1" dirty="0">
                          <a:solidFill>
                            <a:schemeClr val="bg1"/>
                          </a:solidFill>
                          <a:effectLst/>
                        </a:rPr>
                        <a:t>Main Board IPO</a:t>
                      </a:r>
                      <a:endParaRPr lang="en-IN" sz="1400" dirty="0">
                        <a:solidFill>
                          <a:schemeClr val="bg1"/>
                        </a:solidFill>
                        <a:effectLst/>
                      </a:endParaRPr>
                    </a:p>
                  </a:txBody>
                  <a:tcPr marL="55786"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buNone/>
                      </a:pPr>
                      <a:r>
                        <a:rPr lang="en-IN" sz="1400" b="1" dirty="0">
                          <a:solidFill>
                            <a:schemeClr val="bg1"/>
                          </a:solidFill>
                          <a:effectLst/>
                        </a:rPr>
                        <a:t>SME IPO</a:t>
                      </a:r>
                      <a:endParaRPr lang="en-IN" sz="1400" dirty="0">
                        <a:solidFill>
                          <a:schemeClr val="bg1"/>
                        </a:solidFill>
                        <a:effectLst/>
                      </a:endParaRPr>
                    </a:p>
                  </a:txBody>
                  <a:tcPr marL="55786"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454472825"/>
                  </a:ext>
                </a:extLst>
              </a:tr>
              <a:tr h="467196">
                <a:tc>
                  <a:txBody>
                    <a:bodyPr/>
                    <a:lstStyle/>
                    <a:p>
                      <a:pPr algn="l">
                        <a:buNone/>
                      </a:pPr>
                      <a:r>
                        <a:rPr lang="en-IN" sz="1200" b="1" dirty="0">
                          <a:effectLst/>
                        </a:rPr>
                        <a:t>Issuer Profile</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Established and scaled enterprises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Emerging and growth‑oriented companies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1395313354"/>
                  </a:ext>
                </a:extLst>
              </a:tr>
              <a:tr h="467196">
                <a:tc>
                  <a:txBody>
                    <a:bodyPr/>
                    <a:lstStyle/>
                    <a:p>
                      <a:pPr algn="l">
                        <a:buNone/>
                      </a:pPr>
                      <a:r>
                        <a:rPr lang="en-IN" sz="1200" b="1" dirty="0">
                          <a:effectLst/>
                        </a:rPr>
                        <a:t>Regulatory Framework</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Stringent SEBI eligibility and disclosure requirements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Relatively flexible eligibility and compliance norms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2794766054"/>
                  </a:ext>
                </a:extLst>
              </a:tr>
              <a:tr h="467196">
                <a:tc>
                  <a:txBody>
                    <a:bodyPr/>
                    <a:lstStyle/>
                    <a:p>
                      <a:pPr algn="l">
                        <a:buNone/>
                      </a:pPr>
                      <a:r>
                        <a:rPr lang="en-IN" sz="1200" b="1" dirty="0">
                          <a:effectLst/>
                        </a:rPr>
                        <a:t>Offer Documentation &amp; Review</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DRHP filed with and reviewed by SEBI</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Offer documents reviewed by stock exchange; SEBI vetting not required</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3592587983"/>
                  </a:ext>
                </a:extLst>
              </a:tr>
              <a:tr h="467196">
                <a:tc>
                  <a:txBody>
                    <a:bodyPr/>
                    <a:lstStyle/>
                    <a:p>
                      <a:pPr algn="l">
                        <a:buNone/>
                      </a:pPr>
                      <a:r>
                        <a:rPr lang="en-IN" sz="1200" b="1" dirty="0">
                          <a:effectLst/>
                        </a:rPr>
                        <a:t>Time to Market</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Longer execution timeline (typically ~9-12 months)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Shorter execution timeline (typically around 6 months)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3209954963"/>
                  </a:ext>
                </a:extLst>
              </a:tr>
              <a:tr h="467196">
                <a:tc>
                  <a:txBody>
                    <a:bodyPr/>
                    <a:lstStyle/>
                    <a:p>
                      <a:pPr algn="l">
                        <a:buNone/>
                      </a:pPr>
                      <a:r>
                        <a:rPr lang="en-IN" sz="1200" b="1" dirty="0">
                          <a:effectLst/>
                        </a:rPr>
                        <a:t>Underwriting Requirement</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Hard underwriting not allowed</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100% underwriting mandatory</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2047104588"/>
                  </a:ext>
                </a:extLst>
              </a:tr>
              <a:tr h="467196">
                <a:tc>
                  <a:txBody>
                    <a:bodyPr/>
                    <a:lstStyle/>
                    <a:p>
                      <a:pPr algn="l">
                        <a:buNone/>
                      </a:pPr>
                      <a:r>
                        <a:rPr lang="en-IN" sz="1200" b="1" dirty="0">
                          <a:effectLst/>
                        </a:rPr>
                        <a:t>Listing Platform</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NSE / BSE Main Board</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NSE Emerge / BSE SME</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280657771"/>
                  </a:ext>
                </a:extLst>
              </a:tr>
              <a:tr h="467196">
                <a:tc>
                  <a:txBody>
                    <a:bodyPr/>
                    <a:lstStyle/>
                    <a:p>
                      <a:pPr algn="l">
                        <a:buNone/>
                      </a:pPr>
                      <a:r>
                        <a:rPr lang="en-IN" sz="1200" b="1" dirty="0">
                          <a:effectLst/>
                        </a:rPr>
                        <a:t>Liquidity Framework</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Market making not required</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Market making mandatory to support liquidity</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3622760985"/>
                  </a:ext>
                </a:extLst>
              </a:tr>
              <a:tr h="467196">
                <a:tc>
                  <a:txBody>
                    <a:bodyPr/>
                    <a:lstStyle/>
                    <a:p>
                      <a:pPr algn="l">
                        <a:buNone/>
                      </a:pPr>
                      <a:r>
                        <a:rPr lang="en-IN" sz="1200" b="1" dirty="0">
                          <a:effectLst/>
                        </a:rPr>
                        <a:t>Reporting &amp; Compliance</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Quarterly reporting</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IN" sz="1200" dirty="0">
                          <a:effectLst/>
                        </a:rPr>
                        <a:t>Half yearly reporting</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1316918172"/>
                  </a:ext>
                </a:extLst>
              </a:tr>
              <a:tr h="467196">
                <a:tc>
                  <a:txBody>
                    <a:bodyPr/>
                    <a:lstStyle/>
                    <a:p>
                      <a:pPr algn="l">
                        <a:buNone/>
                      </a:pPr>
                      <a:r>
                        <a:rPr lang="en-IN" sz="1200" b="1" dirty="0">
                          <a:effectLst/>
                        </a:rPr>
                        <a:t>Strategic Progression</a:t>
                      </a:r>
                      <a:endParaRPr lang="en-IN" sz="1200" dirty="0">
                        <a:effectLst/>
                      </a:endParaRP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Part of the Main Board ecosystem</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algn="l">
                        <a:buNone/>
                      </a:pPr>
                      <a:r>
                        <a:rPr lang="en-US" sz="1200" dirty="0">
                          <a:effectLst/>
                        </a:rPr>
                        <a:t>Provides a pathway to migrate to Main Board</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1359638502"/>
                  </a:ext>
                </a:extLst>
              </a:tr>
              <a:tr h="46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Typical range</a:t>
                      </a:r>
                      <a:r>
                        <a:rPr lang="en-IN" sz="1200" b="1" kern="1200" dirty="0">
                          <a:solidFill>
                            <a:schemeClr val="tx1"/>
                          </a:solidFill>
                          <a:effectLst/>
                          <a:latin typeface="+mn-lt"/>
                          <a:ea typeface="+mn-ea"/>
                          <a:cs typeface="+mn-cs"/>
                        </a:rPr>
                        <a:t> of IPOs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200+ crores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tc>
                  <a:txBody>
                    <a:bodyPr/>
                    <a:lstStyle/>
                    <a:p>
                      <a:pPr marL="0" algn="l" defTabSz="914400" rtl="0" eaLnBrk="1" latinLnBrk="0" hangingPunct="1">
                        <a:buNone/>
                      </a:pPr>
                      <a:r>
                        <a:rPr lang="en-US" sz="1200" b="0" kern="1200" dirty="0">
                          <a:solidFill>
                            <a:schemeClr val="tx1"/>
                          </a:solidFill>
                          <a:effectLst/>
                          <a:latin typeface="+mn-lt"/>
                          <a:ea typeface="+mn-ea"/>
                          <a:cs typeface="+mn-cs"/>
                        </a:rPr>
                        <a:t>20-100 crores</a:t>
                      </a:r>
                    </a:p>
                  </a:txBody>
                  <a:tcPr marL="144000" marR="55786" marT="27893" marB="278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2F2"/>
                    </a:solidFill>
                  </a:tcPr>
                </a:tc>
                <a:extLst>
                  <a:ext uri="{0D108BD9-81ED-4DB2-BD59-A6C34878D82A}">
                    <a16:rowId xmlns:a16="http://schemas.microsoft.com/office/drawing/2014/main" val="928825614"/>
                  </a:ext>
                </a:extLst>
              </a:tr>
            </a:tbl>
          </a:graphicData>
        </a:graphic>
      </p:graphicFrame>
      <p:sp>
        <p:nvSpPr>
          <p:cNvPr id="9" name="Slide Number Placeholder 1">
            <a:extLst>
              <a:ext uri="{FF2B5EF4-FFF2-40B4-BE49-F238E27FC236}">
                <a16:creationId xmlns:a16="http://schemas.microsoft.com/office/drawing/2014/main" id="{E6D99B40-C555-E104-F523-3DA137B40E08}"/>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6</a:t>
            </a:fld>
            <a:endParaRPr lang="en-US" dirty="0">
              <a:latin typeface="Aptos" panose="020B0004020202020204" pitchFamily="34" charset="0"/>
            </a:endParaRPr>
          </a:p>
        </p:txBody>
      </p:sp>
      <p:sp>
        <p:nvSpPr>
          <p:cNvPr id="2" name="Rectangle 1">
            <a:extLst>
              <a:ext uri="{FF2B5EF4-FFF2-40B4-BE49-F238E27FC236}">
                <a16:creationId xmlns:a16="http://schemas.microsoft.com/office/drawing/2014/main" id="{9C572F24-53EF-3912-84F9-8F73B59B2BF5}"/>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3" name="Rectangle 2">
            <a:extLst>
              <a:ext uri="{FF2B5EF4-FFF2-40B4-BE49-F238E27FC236}">
                <a16:creationId xmlns:a16="http://schemas.microsoft.com/office/drawing/2014/main" id="{9CF6E98D-986D-2A23-F2A8-2301063E1B0C}"/>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Mainboard IPO &amp; SME IPO</a:t>
            </a:r>
          </a:p>
        </p:txBody>
      </p:sp>
    </p:spTree>
    <p:extLst>
      <p:ext uri="{BB962C8B-B14F-4D97-AF65-F5344CB8AC3E}">
        <p14:creationId xmlns:p14="http://schemas.microsoft.com/office/powerpoint/2010/main" val="98502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or: Elbow 18">
            <a:extLst>
              <a:ext uri="{FF2B5EF4-FFF2-40B4-BE49-F238E27FC236}">
                <a16:creationId xmlns:a16="http://schemas.microsoft.com/office/drawing/2014/main" id="{10DAC29C-FD4F-A825-8FF8-DEAA6A65F9DE}"/>
              </a:ext>
            </a:extLst>
          </p:cNvPr>
          <p:cNvCxnSpPr>
            <a:cxnSpLocks/>
            <a:stCxn id="12" idx="2"/>
            <a:endCxn id="13" idx="0"/>
          </p:cNvCxnSpPr>
          <p:nvPr/>
        </p:nvCxnSpPr>
        <p:spPr>
          <a:xfrm rot="5400000">
            <a:off x="4320852" y="1789839"/>
            <a:ext cx="330852" cy="3317423"/>
          </a:xfrm>
          <a:prstGeom prst="bentConnector3">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6EEB6F5B-1C6E-3C4A-2F52-BE6EF6F8635F}"/>
              </a:ext>
            </a:extLst>
          </p:cNvPr>
          <p:cNvCxnSpPr>
            <a:cxnSpLocks/>
            <a:stCxn id="12" idx="2"/>
            <a:endCxn id="16" idx="0"/>
          </p:cNvCxnSpPr>
          <p:nvPr/>
        </p:nvCxnSpPr>
        <p:spPr>
          <a:xfrm rot="16200000" flipH="1">
            <a:off x="7651880" y="1776233"/>
            <a:ext cx="330852" cy="3344634"/>
          </a:xfrm>
          <a:prstGeom prst="bentConnector3">
            <a:avLst>
              <a:gd name="adj1" fmla="val 50000"/>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6" name="Right Brace 25">
            <a:extLst>
              <a:ext uri="{FF2B5EF4-FFF2-40B4-BE49-F238E27FC236}">
                <a16:creationId xmlns:a16="http://schemas.microsoft.com/office/drawing/2014/main" id="{62A93659-F835-E865-3348-EE6662BC5A66}"/>
              </a:ext>
            </a:extLst>
          </p:cNvPr>
          <p:cNvSpPr/>
          <p:nvPr/>
        </p:nvSpPr>
        <p:spPr>
          <a:xfrm rot="5400000">
            <a:off x="5855026" y="-692742"/>
            <a:ext cx="307776" cy="7053942"/>
          </a:xfrm>
          <a:prstGeom prst="rightBrace">
            <a:avLst>
              <a:gd name="adj1" fmla="val 8333"/>
              <a:gd name="adj2" fmla="val 47932"/>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sp>
        <p:nvSpPr>
          <p:cNvPr id="4" name="TextBox 3">
            <a:extLst>
              <a:ext uri="{FF2B5EF4-FFF2-40B4-BE49-F238E27FC236}">
                <a16:creationId xmlns:a16="http://schemas.microsoft.com/office/drawing/2014/main" id="{89CE9398-5E80-A2AF-59F4-F608FE4F83F1}"/>
              </a:ext>
            </a:extLst>
          </p:cNvPr>
          <p:cNvSpPr txBox="1"/>
          <p:nvPr/>
        </p:nvSpPr>
        <p:spPr>
          <a:xfrm>
            <a:off x="115657" y="951118"/>
            <a:ext cx="11960683" cy="307777"/>
          </a:xfrm>
          <a:prstGeom prst="rect">
            <a:avLst/>
          </a:prstGeom>
          <a:solidFill>
            <a:srgbClr val="002060"/>
          </a:solidFill>
          <a:ln>
            <a:noFill/>
          </a:ln>
        </p:spPr>
        <p:txBody>
          <a:bodyPr wrap="square" rtlCol="0">
            <a:spAutoFit/>
          </a:bodyPr>
          <a:lstStyle/>
          <a:p>
            <a:pPr algn="ctr"/>
            <a:r>
              <a:rPr lang="en-IN" sz="1400" b="1" dirty="0">
                <a:solidFill>
                  <a:schemeClr val="bg1"/>
                </a:solidFill>
              </a:rPr>
              <a:t>IPO Eligibility Requirements</a:t>
            </a:r>
          </a:p>
        </p:txBody>
      </p:sp>
      <p:sp>
        <p:nvSpPr>
          <p:cNvPr id="5" name="TextBox 4">
            <a:extLst>
              <a:ext uri="{FF2B5EF4-FFF2-40B4-BE49-F238E27FC236}">
                <a16:creationId xmlns:a16="http://schemas.microsoft.com/office/drawing/2014/main" id="{4C85EEFE-34FC-5E1E-EEFD-24C11B3232AD}"/>
              </a:ext>
            </a:extLst>
          </p:cNvPr>
          <p:cNvSpPr txBox="1"/>
          <p:nvPr/>
        </p:nvSpPr>
        <p:spPr>
          <a:xfrm>
            <a:off x="115656" y="1399560"/>
            <a:ext cx="5690783" cy="492443"/>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300" dirty="0"/>
              <a:t>Net Tangible Assets of at least Rs.3 Cr. in each of the preceding 3 full years; (of which not more than 50% are held in Monetary Assets)</a:t>
            </a:r>
            <a:endParaRPr lang="en-IN" sz="1300" dirty="0"/>
          </a:p>
        </p:txBody>
      </p:sp>
      <p:sp>
        <p:nvSpPr>
          <p:cNvPr id="7" name="TextBox 6">
            <a:extLst>
              <a:ext uri="{FF2B5EF4-FFF2-40B4-BE49-F238E27FC236}">
                <a16:creationId xmlns:a16="http://schemas.microsoft.com/office/drawing/2014/main" id="{DF45B894-0F3E-B968-6899-495519693E90}"/>
              </a:ext>
            </a:extLst>
          </p:cNvPr>
          <p:cNvSpPr txBox="1"/>
          <p:nvPr/>
        </p:nvSpPr>
        <p:spPr>
          <a:xfrm>
            <a:off x="6385556" y="1399560"/>
            <a:ext cx="5690783" cy="492443"/>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300" dirty="0"/>
              <a:t>Net Worth of at least Rs.1 Cr. in each of the preceding 3 full years</a:t>
            </a:r>
          </a:p>
          <a:p>
            <a:endParaRPr lang="en-IN" sz="1300" dirty="0"/>
          </a:p>
        </p:txBody>
      </p:sp>
      <p:sp>
        <p:nvSpPr>
          <p:cNvPr id="8" name="TextBox 7">
            <a:extLst>
              <a:ext uri="{FF2B5EF4-FFF2-40B4-BE49-F238E27FC236}">
                <a16:creationId xmlns:a16="http://schemas.microsoft.com/office/drawing/2014/main" id="{E5D06BC7-B9CB-BB70-6127-2EC2587D710C}"/>
              </a:ext>
            </a:extLst>
          </p:cNvPr>
          <p:cNvSpPr txBox="1"/>
          <p:nvPr/>
        </p:nvSpPr>
        <p:spPr>
          <a:xfrm>
            <a:off x="115656" y="2027881"/>
            <a:ext cx="5690782" cy="692497"/>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nchor="ctr">
            <a:spAutoFit/>
          </a:bodyPr>
          <a:lstStyle/>
          <a:p>
            <a:r>
              <a:rPr lang="en-US" sz="1300" dirty="0"/>
              <a:t>Average Operating Profit of at least Rs.15 Cr., during the preceding 3 years, with Operating  Profit in each of the preceding 3 years</a:t>
            </a:r>
          </a:p>
          <a:p>
            <a:endParaRPr lang="en-IN" sz="1300" dirty="0"/>
          </a:p>
        </p:txBody>
      </p:sp>
      <p:sp>
        <p:nvSpPr>
          <p:cNvPr id="9" name="TextBox 8">
            <a:extLst>
              <a:ext uri="{FF2B5EF4-FFF2-40B4-BE49-F238E27FC236}">
                <a16:creationId xmlns:a16="http://schemas.microsoft.com/office/drawing/2014/main" id="{AC3BC223-88D0-C886-DF88-4C7D746D05DC}"/>
              </a:ext>
            </a:extLst>
          </p:cNvPr>
          <p:cNvSpPr txBox="1"/>
          <p:nvPr/>
        </p:nvSpPr>
        <p:spPr>
          <a:xfrm>
            <a:off x="6385556" y="2022463"/>
            <a:ext cx="5690783" cy="692497"/>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300" dirty="0"/>
              <a:t>In case of a change of name within the last one year, at least 50% of the revenue for the preceding  1 full year must be from the activity indicated by its new name</a:t>
            </a:r>
            <a:endParaRPr lang="en-IN" sz="1300" dirty="0"/>
          </a:p>
        </p:txBody>
      </p:sp>
      <p:sp>
        <p:nvSpPr>
          <p:cNvPr id="12" name="TextBox 11">
            <a:extLst>
              <a:ext uri="{FF2B5EF4-FFF2-40B4-BE49-F238E27FC236}">
                <a16:creationId xmlns:a16="http://schemas.microsoft.com/office/drawing/2014/main" id="{0C913DD2-EB88-9B62-76CE-FFAAEE82B70F}"/>
              </a:ext>
            </a:extLst>
          </p:cNvPr>
          <p:cNvSpPr txBox="1"/>
          <p:nvPr/>
        </p:nvSpPr>
        <p:spPr>
          <a:xfrm>
            <a:off x="5061861" y="2975347"/>
            <a:ext cx="2166256" cy="307777"/>
          </a:xfrm>
          <a:prstGeom prst="rect">
            <a:avLst/>
          </a:prstGeom>
          <a:solidFill>
            <a:srgbClr val="002060"/>
          </a:solidFill>
          <a:ln>
            <a:noFill/>
          </a:ln>
        </p:spPr>
        <p:txBody>
          <a:bodyPr wrap="square" rtlCol="0">
            <a:spAutoFit/>
          </a:bodyPr>
          <a:lstStyle/>
          <a:p>
            <a:r>
              <a:rPr lang="en-IN" sz="1400" b="1" dirty="0">
                <a:solidFill>
                  <a:schemeClr val="bg1"/>
                </a:solidFill>
              </a:rPr>
              <a:t>All conditions  satisfied?</a:t>
            </a:r>
          </a:p>
        </p:txBody>
      </p:sp>
      <p:sp>
        <p:nvSpPr>
          <p:cNvPr id="13" name="TextBox 12">
            <a:extLst>
              <a:ext uri="{FF2B5EF4-FFF2-40B4-BE49-F238E27FC236}">
                <a16:creationId xmlns:a16="http://schemas.microsoft.com/office/drawing/2014/main" id="{B21E80C3-0127-AF41-0C90-26B4EBCEAB17}"/>
              </a:ext>
            </a:extLst>
          </p:cNvPr>
          <p:cNvSpPr txBox="1"/>
          <p:nvPr/>
        </p:nvSpPr>
        <p:spPr>
          <a:xfrm>
            <a:off x="1464128" y="3613976"/>
            <a:ext cx="2726875" cy="307777"/>
          </a:xfrm>
          <a:prstGeom prst="rect">
            <a:avLst/>
          </a:prstGeom>
          <a:solidFill>
            <a:srgbClr val="002060"/>
          </a:solidFill>
          <a:ln>
            <a:solidFill>
              <a:srgbClr val="002060"/>
            </a:solidFill>
          </a:ln>
        </p:spPr>
        <p:txBody>
          <a:bodyPr wrap="square" rtlCol="0">
            <a:spAutoFit/>
          </a:bodyPr>
          <a:lstStyle/>
          <a:p>
            <a:pPr algn="ctr"/>
            <a:r>
              <a:rPr lang="en-IN" sz="1400" b="1" dirty="0">
                <a:solidFill>
                  <a:schemeClr val="bg1"/>
                </a:solidFill>
              </a:rPr>
              <a:t>Option 1</a:t>
            </a:r>
          </a:p>
        </p:txBody>
      </p:sp>
      <p:sp>
        <p:nvSpPr>
          <p:cNvPr id="15" name="TextBox 14">
            <a:extLst>
              <a:ext uri="{FF2B5EF4-FFF2-40B4-BE49-F238E27FC236}">
                <a16:creationId xmlns:a16="http://schemas.microsoft.com/office/drawing/2014/main" id="{C6C2007D-F2DB-95E0-A5A5-2714A9C89363}"/>
              </a:ext>
            </a:extLst>
          </p:cNvPr>
          <p:cNvSpPr txBox="1"/>
          <p:nvPr/>
        </p:nvSpPr>
        <p:spPr>
          <a:xfrm>
            <a:off x="1464128" y="3969909"/>
            <a:ext cx="2726875" cy="504111"/>
          </a:xfrm>
          <a:prstGeom prst="rect">
            <a:avLst/>
          </a:prstGeom>
          <a:solidFill>
            <a:srgbClr val="F1F2F2"/>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300" dirty="0"/>
              <a:t>Eligible under Reg.6(1) of SEBI ICDR</a:t>
            </a:r>
          </a:p>
          <a:p>
            <a:r>
              <a:rPr lang="en-US" sz="1300" dirty="0"/>
              <a:t>(not more than 50% QIB allotment)</a:t>
            </a:r>
            <a:endParaRPr lang="en-IN" sz="1300" dirty="0"/>
          </a:p>
        </p:txBody>
      </p:sp>
      <p:sp>
        <p:nvSpPr>
          <p:cNvPr id="16" name="TextBox 15">
            <a:extLst>
              <a:ext uri="{FF2B5EF4-FFF2-40B4-BE49-F238E27FC236}">
                <a16:creationId xmlns:a16="http://schemas.microsoft.com/office/drawing/2014/main" id="{3AD572E0-ADF7-859D-3591-E055D8272181}"/>
              </a:ext>
            </a:extLst>
          </p:cNvPr>
          <p:cNvSpPr txBox="1"/>
          <p:nvPr/>
        </p:nvSpPr>
        <p:spPr>
          <a:xfrm>
            <a:off x="8126185" y="3613976"/>
            <a:ext cx="2726875" cy="307777"/>
          </a:xfrm>
          <a:prstGeom prst="rect">
            <a:avLst/>
          </a:prstGeom>
          <a:solidFill>
            <a:srgbClr val="002060"/>
          </a:solidFill>
          <a:ln>
            <a:solidFill>
              <a:srgbClr val="002060"/>
            </a:solidFill>
          </a:ln>
        </p:spPr>
        <p:txBody>
          <a:bodyPr wrap="square" rtlCol="0">
            <a:spAutoFit/>
          </a:bodyPr>
          <a:lstStyle/>
          <a:p>
            <a:pPr algn="ctr"/>
            <a:r>
              <a:rPr lang="en-IN" sz="1400" b="1" dirty="0">
                <a:solidFill>
                  <a:schemeClr val="bg1"/>
                </a:solidFill>
              </a:rPr>
              <a:t>Option 2</a:t>
            </a:r>
          </a:p>
        </p:txBody>
      </p:sp>
      <p:sp>
        <p:nvSpPr>
          <p:cNvPr id="17" name="TextBox 16">
            <a:extLst>
              <a:ext uri="{FF2B5EF4-FFF2-40B4-BE49-F238E27FC236}">
                <a16:creationId xmlns:a16="http://schemas.microsoft.com/office/drawing/2014/main" id="{C6D92D58-26F2-BB4E-5E64-A7ADCB9D237F}"/>
              </a:ext>
            </a:extLst>
          </p:cNvPr>
          <p:cNvSpPr txBox="1"/>
          <p:nvPr/>
        </p:nvSpPr>
        <p:spPr>
          <a:xfrm>
            <a:off x="8126185" y="3969909"/>
            <a:ext cx="2726875" cy="504111"/>
          </a:xfrm>
          <a:prstGeom prst="rect">
            <a:avLst/>
          </a:prstGeom>
          <a:solidFill>
            <a:srgbClr val="F1F2F2"/>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US" sz="1300" dirty="0"/>
              <a:t>Eligible under Reg.6(2) of SEBI ICDR</a:t>
            </a:r>
          </a:p>
          <a:p>
            <a:r>
              <a:rPr lang="en-US" sz="1300" dirty="0"/>
              <a:t>(at least 75% QIB allotment)</a:t>
            </a:r>
            <a:endParaRPr lang="en-IN" sz="1300" dirty="0"/>
          </a:p>
        </p:txBody>
      </p:sp>
      <p:sp>
        <p:nvSpPr>
          <p:cNvPr id="24" name="TextBox 23">
            <a:extLst>
              <a:ext uri="{FF2B5EF4-FFF2-40B4-BE49-F238E27FC236}">
                <a16:creationId xmlns:a16="http://schemas.microsoft.com/office/drawing/2014/main" id="{1671210C-A6A0-E86C-ACEC-6615AC7EBF27}"/>
              </a:ext>
            </a:extLst>
          </p:cNvPr>
          <p:cNvSpPr txBox="1"/>
          <p:nvPr/>
        </p:nvSpPr>
        <p:spPr>
          <a:xfrm>
            <a:off x="7817306" y="3088766"/>
            <a:ext cx="1045028" cy="338554"/>
          </a:xfrm>
          <a:prstGeom prst="rect">
            <a:avLst/>
          </a:prstGeom>
          <a:noFill/>
        </p:spPr>
        <p:txBody>
          <a:bodyPr wrap="square" rtlCol="0">
            <a:spAutoFit/>
          </a:bodyPr>
          <a:lstStyle/>
          <a:p>
            <a:r>
              <a:rPr lang="en-US" sz="1600" b="1" dirty="0"/>
              <a:t>No</a:t>
            </a:r>
            <a:endParaRPr lang="en-IN" sz="1600" b="1" dirty="0"/>
          </a:p>
        </p:txBody>
      </p:sp>
      <p:sp>
        <p:nvSpPr>
          <p:cNvPr id="25" name="TextBox 24">
            <a:extLst>
              <a:ext uri="{FF2B5EF4-FFF2-40B4-BE49-F238E27FC236}">
                <a16:creationId xmlns:a16="http://schemas.microsoft.com/office/drawing/2014/main" id="{DEE7CB7D-EB45-CA2A-3686-9D6E5CCBD186}"/>
              </a:ext>
            </a:extLst>
          </p:cNvPr>
          <p:cNvSpPr txBox="1"/>
          <p:nvPr/>
        </p:nvSpPr>
        <p:spPr>
          <a:xfrm>
            <a:off x="3608619" y="3110810"/>
            <a:ext cx="1045028" cy="338554"/>
          </a:xfrm>
          <a:prstGeom prst="rect">
            <a:avLst/>
          </a:prstGeom>
          <a:noFill/>
        </p:spPr>
        <p:txBody>
          <a:bodyPr wrap="square" rtlCol="0">
            <a:spAutoFit/>
          </a:bodyPr>
          <a:lstStyle/>
          <a:p>
            <a:r>
              <a:rPr lang="en-US" sz="1600" b="1" dirty="0"/>
              <a:t>Yes</a:t>
            </a:r>
            <a:endParaRPr lang="en-IN" sz="1600" b="1" dirty="0"/>
          </a:p>
        </p:txBody>
      </p:sp>
      <p:grpSp>
        <p:nvGrpSpPr>
          <p:cNvPr id="41" name="Group 40">
            <a:extLst>
              <a:ext uri="{FF2B5EF4-FFF2-40B4-BE49-F238E27FC236}">
                <a16:creationId xmlns:a16="http://schemas.microsoft.com/office/drawing/2014/main" id="{6DAD2AF2-6D7F-59F6-09C3-5067951235BF}"/>
              </a:ext>
            </a:extLst>
          </p:cNvPr>
          <p:cNvGrpSpPr/>
          <p:nvPr/>
        </p:nvGrpSpPr>
        <p:grpSpPr>
          <a:xfrm>
            <a:off x="483337" y="4741326"/>
            <a:ext cx="5105400" cy="1363024"/>
            <a:chOff x="358545" y="4970960"/>
            <a:chExt cx="5105400" cy="1222960"/>
          </a:xfrm>
        </p:grpSpPr>
        <p:sp>
          <p:nvSpPr>
            <p:cNvPr id="31" name="Rectangle 30">
              <a:extLst>
                <a:ext uri="{FF2B5EF4-FFF2-40B4-BE49-F238E27FC236}">
                  <a16:creationId xmlns:a16="http://schemas.microsoft.com/office/drawing/2014/main" id="{D63219AB-E4A4-3C55-668D-8021E2C8309F}"/>
                </a:ext>
              </a:extLst>
            </p:cNvPr>
            <p:cNvSpPr/>
            <p:nvPr/>
          </p:nvSpPr>
          <p:spPr>
            <a:xfrm>
              <a:off x="358545" y="4970960"/>
              <a:ext cx="5105400" cy="1222959"/>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300" dirty="0"/>
            </a:p>
          </p:txBody>
        </p:sp>
        <p:sp>
          <p:nvSpPr>
            <p:cNvPr id="32" name="TextBox 31">
              <a:extLst>
                <a:ext uri="{FF2B5EF4-FFF2-40B4-BE49-F238E27FC236}">
                  <a16:creationId xmlns:a16="http://schemas.microsoft.com/office/drawing/2014/main" id="{95A777F0-37EC-E75D-3A60-452468FF34A9}"/>
                </a:ext>
              </a:extLst>
            </p:cNvPr>
            <p:cNvSpPr txBox="1"/>
            <p:nvPr/>
          </p:nvSpPr>
          <p:spPr>
            <a:xfrm>
              <a:off x="369426" y="4977070"/>
              <a:ext cx="5083635" cy="292819"/>
            </a:xfrm>
            <a:prstGeom prst="rect">
              <a:avLst/>
            </a:prstGeom>
            <a:solidFill>
              <a:srgbClr val="002060"/>
            </a:solidFill>
            <a:ln>
              <a:noFill/>
            </a:ln>
          </p:spPr>
          <p:txBody>
            <a:bodyPr wrap="square" rtlCol="0">
              <a:spAutoFit/>
            </a:bodyPr>
            <a:lstStyle/>
            <a:p>
              <a:r>
                <a:rPr lang="en-IN" sz="1400" b="1" dirty="0">
                  <a:solidFill>
                    <a:schemeClr val="bg1"/>
                  </a:solidFill>
                </a:rPr>
                <a:t>Companies that comply with Reg. 6(1) requirements</a:t>
              </a:r>
            </a:p>
          </p:txBody>
        </p:sp>
        <p:sp>
          <p:nvSpPr>
            <p:cNvPr id="33" name="TextBox 32">
              <a:extLst>
                <a:ext uri="{FF2B5EF4-FFF2-40B4-BE49-F238E27FC236}">
                  <a16:creationId xmlns:a16="http://schemas.microsoft.com/office/drawing/2014/main" id="{4F61C52E-FC13-7BA5-58C0-5E683B168D8C}"/>
                </a:ext>
              </a:extLst>
            </p:cNvPr>
            <p:cNvSpPr txBox="1"/>
            <p:nvPr/>
          </p:nvSpPr>
          <p:spPr>
            <a:xfrm>
              <a:off x="456516" y="5344748"/>
              <a:ext cx="4909457" cy="849172"/>
            </a:xfrm>
            <a:prstGeom prst="rect">
              <a:avLst/>
            </a:prstGeom>
            <a:noFill/>
          </p:spPr>
          <p:txBody>
            <a:bodyPr wrap="square" rtlCol="0">
              <a:spAutoFit/>
            </a:bodyPr>
            <a:lstStyle/>
            <a:p>
              <a:pPr marL="285750" indent="-285750">
                <a:buFont typeface="Arial" panose="020B0604020202020204" pitchFamily="34" charset="0"/>
                <a:buChar char="•"/>
              </a:pPr>
              <a:r>
                <a:rPr lang="en-IN" sz="1300" dirty="0"/>
                <a:t>Investor Buckets:</a:t>
              </a:r>
            </a:p>
            <a:p>
              <a:pPr marL="742950" lvl="1" indent="-285750">
                <a:buFont typeface="Wingdings" panose="05000000000000000000" pitchFamily="2" charset="2"/>
                <a:buChar char="Ø"/>
              </a:pPr>
              <a:r>
                <a:rPr lang="en-IN" sz="1300" dirty="0"/>
                <a:t>At least 35% to Retail Individual Investors</a:t>
              </a:r>
            </a:p>
            <a:p>
              <a:pPr marL="742950" lvl="1" indent="-285750">
                <a:buFont typeface="Wingdings" panose="05000000000000000000" pitchFamily="2" charset="2"/>
                <a:buChar char="Ø"/>
              </a:pPr>
              <a:r>
                <a:rPr lang="en-IN" sz="1300" dirty="0"/>
                <a:t>At least 15% to Non Institutional Investors</a:t>
              </a:r>
            </a:p>
            <a:p>
              <a:pPr marL="742950" lvl="1" indent="-285750">
                <a:buFont typeface="Wingdings" panose="05000000000000000000" pitchFamily="2" charset="2"/>
                <a:buChar char="Ø"/>
              </a:pPr>
              <a:r>
                <a:rPr lang="en-US" sz="1300" dirty="0"/>
                <a:t>Not more than 50% to QIBs</a:t>
              </a:r>
              <a:endParaRPr lang="en-IN" sz="1300" dirty="0"/>
            </a:p>
          </p:txBody>
        </p:sp>
      </p:grpSp>
      <p:grpSp>
        <p:nvGrpSpPr>
          <p:cNvPr id="42" name="Group 41">
            <a:extLst>
              <a:ext uri="{FF2B5EF4-FFF2-40B4-BE49-F238E27FC236}">
                <a16:creationId xmlns:a16="http://schemas.microsoft.com/office/drawing/2014/main" id="{194B9D7A-51D8-DDD1-FB6C-1A6F7C697FFB}"/>
              </a:ext>
            </a:extLst>
          </p:cNvPr>
          <p:cNvGrpSpPr/>
          <p:nvPr/>
        </p:nvGrpSpPr>
        <p:grpSpPr>
          <a:xfrm>
            <a:off x="6526286" y="4741328"/>
            <a:ext cx="5105400" cy="1363024"/>
            <a:chOff x="6630084" y="4944285"/>
            <a:chExt cx="5105400" cy="1363024"/>
          </a:xfrm>
        </p:grpSpPr>
        <p:sp>
          <p:nvSpPr>
            <p:cNvPr id="35" name="Rectangle 34">
              <a:extLst>
                <a:ext uri="{FF2B5EF4-FFF2-40B4-BE49-F238E27FC236}">
                  <a16:creationId xmlns:a16="http://schemas.microsoft.com/office/drawing/2014/main" id="{B03F81B0-6ECD-78A4-F31B-8F74BA0B7F2F}"/>
                </a:ext>
              </a:extLst>
            </p:cNvPr>
            <p:cNvSpPr/>
            <p:nvPr/>
          </p:nvSpPr>
          <p:spPr>
            <a:xfrm>
              <a:off x="6630084" y="4944285"/>
              <a:ext cx="5105400" cy="1363024"/>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300" dirty="0"/>
            </a:p>
          </p:txBody>
        </p:sp>
        <p:sp>
          <p:nvSpPr>
            <p:cNvPr id="36" name="TextBox 35">
              <a:extLst>
                <a:ext uri="{FF2B5EF4-FFF2-40B4-BE49-F238E27FC236}">
                  <a16:creationId xmlns:a16="http://schemas.microsoft.com/office/drawing/2014/main" id="{B2E45C16-458D-FFB0-E0D8-EA0D3E5A2707}"/>
                </a:ext>
              </a:extLst>
            </p:cNvPr>
            <p:cNvSpPr txBox="1"/>
            <p:nvPr/>
          </p:nvSpPr>
          <p:spPr>
            <a:xfrm>
              <a:off x="6640962" y="4955169"/>
              <a:ext cx="5083635" cy="307777"/>
            </a:xfrm>
            <a:prstGeom prst="rect">
              <a:avLst/>
            </a:prstGeom>
            <a:solidFill>
              <a:srgbClr val="002060"/>
            </a:solidFill>
            <a:ln>
              <a:noFill/>
            </a:ln>
          </p:spPr>
          <p:txBody>
            <a:bodyPr wrap="square" rtlCol="0">
              <a:spAutoFit/>
            </a:bodyPr>
            <a:lstStyle/>
            <a:p>
              <a:r>
                <a:rPr lang="en-IN" sz="1400" b="1" dirty="0">
                  <a:solidFill>
                    <a:schemeClr val="bg1"/>
                  </a:solidFill>
                </a:rPr>
                <a:t>Companies that fall under Reg. 6(2)</a:t>
              </a:r>
            </a:p>
          </p:txBody>
        </p:sp>
        <p:sp>
          <p:nvSpPr>
            <p:cNvPr id="37" name="TextBox 36">
              <a:extLst>
                <a:ext uri="{FF2B5EF4-FFF2-40B4-BE49-F238E27FC236}">
                  <a16:creationId xmlns:a16="http://schemas.microsoft.com/office/drawing/2014/main" id="{1ADF9AFC-F70D-8518-7E01-04981B786B80}"/>
                </a:ext>
              </a:extLst>
            </p:cNvPr>
            <p:cNvSpPr txBox="1"/>
            <p:nvPr/>
          </p:nvSpPr>
          <p:spPr>
            <a:xfrm>
              <a:off x="6640962" y="5214702"/>
              <a:ext cx="4909457" cy="1092607"/>
            </a:xfrm>
            <a:prstGeom prst="rect">
              <a:avLst/>
            </a:prstGeom>
            <a:noFill/>
          </p:spPr>
          <p:txBody>
            <a:bodyPr wrap="square" rtlCol="0">
              <a:spAutoFit/>
            </a:bodyPr>
            <a:lstStyle/>
            <a:p>
              <a:endParaRPr lang="en-IN" sz="1050" dirty="0"/>
            </a:p>
            <a:p>
              <a:pPr marL="285750" indent="-285750">
                <a:buFont typeface="Arial" panose="020B0604020202020204" pitchFamily="34" charset="0"/>
                <a:buChar char="•"/>
              </a:pPr>
              <a:r>
                <a:rPr lang="en-IN" sz="1300" dirty="0"/>
                <a:t>Investor Buckets:</a:t>
              </a:r>
            </a:p>
            <a:p>
              <a:pPr marL="742950" lvl="1" indent="-285750">
                <a:buFont typeface="Wingdings" panose="05000000000000000000" pitchFamily="2" charset="2"/>
                <a:buChar char="Ø"/>
              </a:pPr>
              <a:r>
                <a:rPr lang="en-IN" sz="1300" dirty="0"/>
                <a:t>Maximum 10% to Retail Individual Investors</a:t>
              </a:r>
            </a:p>
            <a:p>
              <a:pPr marL="742950" lvl="1" indent="-285750">
                <a:buFont typeface="Wingdings" panose="05000000000000000000" pitchFamily="2" charset="2"/>
                <a:buChar char="Ø"/>
              </a:pPr>
              <a:r>
                <a:rPr lang="en-IN" sz="1300" dirty="0"/>
                <a:t>Maximum 15% to Non Institutional Investor</a:t>
              </a:r>
            </a:p>
            <a:p>
              <a:pPr marL="742950" lvl="1" indent="-285750">
                <a:buFont typeface="Wingdings" panose="05000000000000000000" pitchFamily="2" charset="2"/>
                <a:buChar char="Ø"/>
              </a:pPr>
              <a:r>
                <a:rPr lang="en-US" sz="1300" dirty="0"/>
                <a:t>At least 75% to QIBs</a:t>
              </a:r>
            </a:p>
          </p:txBody>
        </p:sp>
      </p:grpSp>
      <p:sp>
        <p:nvSpPr>
          <p:cNvPr id="11" name="Rectangle 10">
            <a:extLst>
              <a:ext uri="{FF2B5EF4-FFF2-40B4-BE49-F238E27FC236}">
                <a16:creationId xmlns:a16="http://schemas.microsoft.com/office/drawing/2014/main" id="{D5648F69-CD2B-088B-C1ED-6426A50788A1}"/>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SEBI Eligibility Criteria for Mainboard IPOs</a:t>
            </a:r>
          </a:p>
        </p:txBody>
      </p:sp>
      <p:sp>
        <p:nvSpPr>
          <p:cNvPr id="22" name="Slide Number Placeholder 1">
            <a:extLst>
              <a:ext uri="{FF2B5EF4-FFF2-40B4-BE49-F238E27FC236}">
                <a16:creationId xmlns:a16="http://schemas.microsoft.com/office/drawing/2014/main" id="{6E4B37FA-E28D-D122-4E9E-322173E00A68}"/>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7</a:t>
            </a:fld>
            <a:endParaRPr lang="en-US" dirty="0">
              <a:latin typeface="Aptos" panose="020B0004020202020204" pitchFamily="34" charset="0"/>
            </a:endParaRPr>
          </a:p>
        </p:txBody>
      </p:sp>
      <p:sp>
        <p:nvSpPr>
          <p:cNvPr id="2" name="Rectangle 1">
            <a:extLst>
              <a:ext uri="{FF2B5EF4-FFF2-40B4-BE49-F238E27FC236}">
                <a16:creationId xmlns:a16="http://schemas.microsoft.com/office/drawing/2014/main" id="{84351249-05D2-4E17-440B-869EFF9D91D2}"/>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
        <p:nvSpPr>
          <p:cNvPr id="3" name="TextBox 2">
            <a:extLst>
              <a:ext uri="{FF2B5EF4-FFF2-40B4-BE49-F238E27FC236}">
                <a16:creationId xmlns:a16="http://schemas.microsoft.com/office/drawing/2014/main" id="{7B427972-E7AE-29A8-79EE-E7CFB05E64E9}"/>
              </a:ext>
            </a:extLst>
          </p:cNvPr>
          <p:cNvSpPr txBox="1"/>
          <p:nvPr/>
        </p:nvSpPr>
        <p:spPr>
          <a:xfrm>
            <a:off x="483337" y="6258622"/>
            <a:ext cx="11148349" cy="492443"/>
          </a:xfrm>
          <a:prstGeom prst="rect">
            <a:avLst/>
          </a:prstGeom>
          <a:solidFill>
            <a:srgbClr val="F1F2F2"/>
          </a:solidFill>
          <a:ln>
            <a:noFill/>
            <a:extLst>
              <a:ext uri="{C807C97D-BFC1-408E-A445-0C87EB9F89A2}">
                <ask:lineSketchStyleProps xmlns:ask="http://schemas.microsoft.com/office/drawing/2018/sketchyshapes">
                  <ask:type>
                    <ask:lineSketchNone/>
                  </ask:type>
                </ask:lineSketchStyleProps>
              </a:ext>
            </a:extLst>
          </a:ln>
        </p:spPr>
        <p:txBody>
          <a:bodyPr wrap="square" rtlCol="0" anchor="ctr">
            <a:spAutoFit/>
          </a:bodyPr>
          <a:lstStyle/>
          <a:p>
            <a:r>
              <a:rPr lang="en-US" sz="1300" b="1" dirty="0"/>
              <a:t>Note: </a:t>
            </a:r>
            <a:r>
              <a:rPr lang="en-US" sz="1300" dirty="0"/>
              <a:t>As per SEBI's regulations, the </a:t>
            </a:r>
            <a:r>
              <a:rPr lang="en-US" sz="1300" b="1" dirty="0"/>
              <a:t>minimum dilution in an IPO is 25%</a:t>
            </a:r>
            <a:r>
              <a:rPr lang="en-US" sz="1300" dirty="0"/>
              <a:t>, but subject to post-issue capital size, companies can be granted relaxation to lesser dilution at listing with a mandatory commitment to achieve 25% public shareholding within prescribed years.</a:t>
            </a:r>
            <a:endParaRPr lang="en-IN" sz="1300" dirty="0"/>
          </a:p>
        </p:txBody>
      </p:sp>
    </p:spTree>
    <p:extLst>
      <p:ext uri="{BB962C8B-B14F-4D97-AF65-F5344CB8AC3E}">
        <p14:creationId xmlns:p14="http://schemas.microsoft.com/office/powerpoint/2010/main" val="106632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8AF5F9-07BD-BBC2-73DF-206B6DD82FC8}"/>
              </a:ext>
            </a:extLst>
          </p:cNvPr>
          <p:cNvSpPr/>
          <p:nvPr/>
        </p:nvSpPr>
        <p:spPr>
          <a:xfrm>
            <a:off x="196850" y="3412286"/>
            <a:ext cx="11403272" cy="139143"/>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 name="Straight Arrow Connector 4">
            <a:extLst>
              <a:ext uri="{FF2B5EF4-FFF2-40B4-BE49-F238E27FC236}">
                <a16:creationId xmlns:a16="http://schemas.microsoft.com/office/drawing/2014/main" id="{0E2BF0CB-4940-0228-42BF-051FC9B4D580}"/>
              </a:ext>
            </a:extLst>
          </p:cNvPr>
          <p:cNvCxnSpPr>
            <a:cxnSpLocks/>
          </p:cNvCxnSpPr>
          <p:nvPr/>
        </p:nvCxnSpPr>
        <p:spPr>
          <a:xfrm flipV="1">
            <a:off x="1941033" y="3565025"/>
            <a:ext cx="0" cy="5986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D4F8DEA-3CFE-8368-AC39-A695305B91D3}"/>
              </a:ext>
            </a:extLst>
          </p:cNvPr>
          <p:cNvSpPr txBox="1"/>
          <p:nvPr/>
        </p:nvSpPr>
        <p:spPr>
          <a:xfrm>
            <a:off x="108716" y="4163715"/>
            <a:ext cx="3050508" cy="1615827"/>
          </a:xfrm>
          <a:prstGeom prst="rect">
            <a:avLst/>
          </a:prstGeom>
          <a:noFill/>
        </p:spPr>
        <p:txBody>
          <a:bodyPr wrap="square" rtlCol="0">
            <a:spAutoFit/>
          </a:bodyPr>
          <a:lstStyle/>
          <a:p>
            <a:pPr algn="ctr"/>
            <a:r>
              <a:rPr lang="en-US" sz="1100" b="1" dirty="0"/>
              <a:t>Month 1</a:t>
            </a:r>
          </a:p>
          <a:p>
            <a:pPr marL="171450" indent="-171450">
              <a:buFont typeface="Arial" panose="020B0604020202020204" pitchFamily="34" charset="0"/>
              <a:buChar char="•"/>
            </a:pPr>
            <a:r>
              <a:rPr lang="en-US" sz="1100" dirty="0"/>
              <a:t>Appointment of BRLMs and Legal Counsels</a:t>
            </a:r>
          </a:p>
          <a:p>
            <a:pPr marL="171450" indent="-171450">
              <a:buFont typeface="Arial" panose="020B0604020202020204" pitchFamily="34" charset="0"/>
              <a:buChar char="•"/>
            </a:pPr>
            <a:r>
              <a:rPr lang="en-US" sz="1100" dirty="0"/>
              <a:t>IPO Kick-Off Meeting</a:t>
            </a:r>
          </a:p>
          <a:p>
            <a:endParaRPr lang="en-US" sz="1100" b="1" dirty="0"/>
          </a:p>
          <a:p>
            <a:r>
              <a:rPr lang="en-US" sz="1100" b="1" dirty="0"/>
              <a:t>Initiate the process for:</a:t>
            </a:r>
          </a:p>
          <a:p>
            <a:pPr marL="171450" indent="-171450">
              <a:buFont typeface="Arial" panose="020B0604020202020204" pitchFamily="34" charset="0"/>
              <a:buChar char="•"/>
            </a:pPr>
            <a:r>
              <a:rPr lang="en-US" sz="1100" dirty="0"/>
              <a:t>Preparation of Industry report</a:t>
            </a:r>
          </a:p>
          <a:p>
            <a:pPr marL="171450" indent="-171450">
              <a:buFont typeface="Arial" panose="020B0604020202020204" pitchFamily="34" charset="0"/>
              <a:buChar char="•"/>
            </a:pPr>
            <a:r>
              <a:rPr lang="en-US" sz="1100" dirty="0"/>
              <a:t>ESOP Scheme (if required)</a:t>
            </a:r>
          </a:p>
          <a:p>
            <a:pPr marL="171450" indent="-171450">
              <a:buFont typeface="Arial" panose="020B0604020202020204" pitchFamily="34" charset="0"/>
              <a:buChar char="•"/>
            </a:pPr>
            <a:r>
              <a:rPr lang="en-US" sz="1100" dirty="0"/>
              <a:t>Board Reconstitution (if required)</a:t>
            </a:r>
          </a:p>
          <a:p>
            <a:pPr marL="171450" indent="-171450">
              <a:buFont typeface="Arial" panose="020B0604020202020204" pitchFamily="34" charset="0"/>
              <a:buChar char="•"/>
            </a:pPr>
            <a:r>
              <a:rPr lang="en-US" sz="1100" dirty="0"/>
              <a:t>VDR Collation</a:t>
            </a:r>
          </a:p>
        </p:txBody>
      </p:sp>
      <p:cxnSp>
        <p:nvCxnSpPr>
          <p:cNvPr id="10" name="Straight Arrow Connector 9">
            <a:extLst>
              <a:ext uri="{FF2B5EF4-FFF2-40B4-BE49-F238E27FC236}">
                <a16:creationId xmlns:a16="http://schemas.microsoft.com/office/drawing/2014/main" id="{66D36651-4B5B-D864-1483-CB738D488F62}"/>
              </a:ext>
            </a:extLst>
          </p:cNvPr>
          <p:cNvCxnSpPr>
            <a:cxnSpLocks/>
          </p:cNvCxnSpPr>
          <p:nvPr/>
        </p:nvCxnSpPr>
        <p:spPr>
          <a:xfrm>
            <a:off x="1608531" y="2414164"/>
            <a:ext cx="0" cy="9975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85C66BA-7863-8EEC-C2FB-3B140ABFCC1B}"/>
              </a:ext>
            </a:extLst>
          </p:cNvPr>
          <p:cNvSpPr txBox="1"/>
          <p:nvPr/>
        </p:nvSpPr>
        <p:spPr>
          <a:xfrm>
            <a:off x="108775" y="987396"/>
            <a:ext cx="3218635" cy="1446550"/>
          </a:xfrm>
          <a:prstGeom prst="rect">
            <a:avLst/>
          </a:prstGeom>
          <a:noFill/>
        </p:spPr>
        <p:txBody>
          <a:bodyPr wrap="square" rtlCol="0">
            <a:spAutoFit/>
          </a:bodyPr>
          <a:lstStyle/>
          <a:p>
            <a:pPr algn="ctr"/>
            <a:r>
              <a:rPr lang="en-US" sz="1100" b="1" dirty="0"/>
              <a:t>Pre-IPO preparation (2-3 months)</a:t>
            </a:r>
          </a:p>
          <a:p>
            <a:pPr algn="ctr"/>
            <a:endParaRPr lang="en-US" sz="1100" dirty="0"/>
          </a:p>
          <a:p>
            <a:pPr marL="171450" indent="-171450">
              <a:buFont typeface="Arial" panose="020B0604020202020204" pitchFamily="34" charset="0"/>
              <a:buChar char="•"/>
            </a:pPr>
            <a:r>
              <a:rPr lang="en-US" sz="1100" dirty="0"/>
              <a:t>Conduct IPO readiness assessment</a:t>
            </a:r>
          </a:p>
          <a:p>
            <a:pPr marL="171450" indent="-171450">
              <a:buFont typeface="Arial" panose="020B0604020202020204" pitchFamily="34" charset="0"/>
              <a:buChar char="•"/>
            </a:pPr>
            <a:r>
              <a:rPr lang="en-US" sz="1100" dirty="0"/>
              <a:t>Business Plan and Pitch Deck</a:t>
            </a:r>
          </a:p>
          <a:p>
            <a:pPr marL="171450" indent="-171450">
              <a:buFont typeface="Arial" panose="020B0604020202020204" pitchFamily="34" charset="0"/>
              <a:buChar char="•"/>
            </a:pPr>
            <a:r>
              <a:rPr lang="en-US" sz="1100" dirty="0"/>
              <a:t>Optimise Capital Structure (Bonus/ Split)</a:t>
            </a:r>
          </a:p>
          <a:p>
            <a:pPr marL="171450" indent="-171450">
              <a:buFont typeface="Arial" panose="020B0604020202020204" pitchFamily="34" charset="0"/>
              <a:buChar char="•"/>
            </a:pPr>
            <a:r>
              <a:rPr lang="en-US" sz="1100" dirty="0"/>
              <a:t>Review Statutory compliances</a:t>
            </a:r>
          </a:p>
          <a:p>
            <a:pPr marL="171450" indent="-171450">
              <a:buFont typeface="Arial" panose="020B0604020202020204" pitchFamily="34" charset="0"/>
              <a:buChar char="•"/>
            </a:pPr>
            <a:r>
              <a:rPr lang="en-US" sz="1100" dirty="0"/>
              <a:t>Promoter &amp; Promoter group assessment</a:t>
            </a:r>
          </a:p>
          <a:p>
            <a:pPr marL="171450" indent="-171450">
              <a:buFont typeface="Arial" panose="020B0604020202020204" pitchFamily="34" charset="0"/>
              <a:buChar char="•"/>
            </a:pPr>
            <a:r>
              <a:rPr lang="en-US" sz="1100" dirty="0"/>
              <a:t>Determination of Objects of the issue</a:t>
            </a:r>
          </a:p>
        </p:txBody>
      </p:sp>
      <p:cxnSp>
        <p:nvCxnSpPr>
          <p:cNvPr id="22" name="Straight Arrow Connector 21">
            <a:extLst>
              <a:ext uri="{FF2B5EF4-FFF2-40B4-BE49-F238E27FC236}">
                <a16:creationId xmlns:a16="http://schemas.microsoft.com/office/drawing/2014/main" id="{0980F5EF-7D55-A72E-297D-40F7C40C44B9}"/>
              </a:ext>
            </a:extLst>
          </p:cNvPr>
          <p:cNvCxnSpPr>
            <a:cxnSpLocks/>
          </p:cNvCxnSpPr>
          <p:nvPr/>
        </p:nvCxnSpPr>
        <p:spPr>
          <a:xfrm>
            <a:off x="4510764" y="1997260"/>
            <a:ext cx="0" cy="14102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49FE984-F212-0CC9-52C0-FA224CCC36F9}"/>
              </a:ext>
            </a:extLst>
          </p:cNvPr>
          <p:cNvSpPr txBox="1"/>
          <p:nvPr/>
        </p:nvSpPr>
        <p:spPr>
          <a:xfrm>
            <a:off x="3619646" y="990853"/>
            <a:ext cx="1676400" cy="769441"/>
          </a:xfrm>
          <a:prstGeom prst="rect">
            <a:avLst/>
          </a:prstGeom>
          <a:noFill/>
        </p:spPr>
        <p:txBody>
          <a:bodyPr wrap="square" rtlCol="0">
            <a:spAutoFit/>
          </a:bodyPr>
          <a:lstStyle/>
          <a:p>
            <a:pPr algn="ctr"/>
            <a:r>
              <a:rPr lang="en-US" sz="1100" b="1" dirty="0"/>
              <a:t>Mid Month 4</a:t>
            </a:r>
            <a:r>
              <a:rPr lang="en-US" sz="1100" dirty="0"/>
              <a:t> </a:t>
            </a:r>
            <a:endParaRPr lang="en-US" sz="1100" b="1" dirty="0"/>
          </a:p>
          <a:p>
            <a:pPr algn="ctr"/>
            <a:r>
              <a:rPr lang="en-US" sz="1100" dirty="0"/>
              <a:t>Complete Audit and finalise Restated Financials for DRHP</a:t>
            </a:r>
            <a:endParaRPr lang="en-IN" sz="1100" dirty="0"/>
          </a:p>
        </p:txBody>
      </p:sp>
      <p:grpSp>
        <p:nvGrpSpPr>
          <p:cNvPr id="48" name="Group 47">
            <a:extLst>
              <a:ext uri="{FF2B5EF4-FFF2-40B4-BE49-F238E27FC236}">
                <a16:creationId xmlns:a16="http://schemas.microsoft.com/office/drawing/2014/main" id="{AD0E61F7-9C21-A5D3-8132-D008573B57D5}"/>
              </a:ext>
            </a:extLst>
          </p:cNvPr>
          <p:cNvGrpSpPr/>
          <p:nvPr/>
        </p:nvGrpSpPr>
        <p:grpSpPr>
          <a:xfrm>
            <a:off x="2009874" y="3587744"/>
            <a:ext cx="2222501" cy="54988"/>
            <a:chOff x="4597399" y="4737099"/>
            <a:chExt cx="2222501" cy="469360"/>
          </a:xfrm>
        </p:grpSpPr>
        <p:cxnSp>
          <p:nvCxnSpPr>
            <p:cNvPr id="39" name="Straight Connector 38">
              <a:extLst>
                <a:ext uri="{FF2B5EF4-FFF2-40B4-BE49-F238E27FC236}">
                  <a16:creationId xmlns:a16="http://schemas.microsoft.com/office/drawing/2014/main" id="{52428F8E-293B-862E-5596-BC3324C127B4}"/>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3F6F3F7-D04C-D05F-CF88-1CE6F9679BAE}"/>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501782F-E2D9-ADE5-0E89-D12823E16182}"/>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3" name="Straight Connector 52">
            <a:extLst>
              <a:ext uri="{FF2B5EF4-FFF2-40B4-BE49-F238E27FC236}">
                <a16:creationId xmlns:a16="http://schemas.microsoft.com/office/drawing/2014/main" id="{0B227202-2F7C-6200-6219-34DD2EF452C3}"/>
              </a:ext>
            </a:extLst>
          </p:cNvPr>
          <p:cNvCxnSpPr>
            <a:cxnSpLocks/>
          </p:cNvCxnSpPr>
          <p:nvPr/>
        </p:nvCxnSpPr>
        <p:spPr>
          <a:xfrm>
            <a:off x="3619645" y="3651244"/>
            <a:ext cx="0" cy="4818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5244767-1C79-5377-1195-5F365F792BA7}"/>
              </a:ext>
            </a:extLst>
          </p:cNvPr>
          <p:cNvSpPr txBox="1"/>
          <p:nvPr/>
        </p:nvSpPr>
        <p:spPr>
          <a:xfrm>
            <a:off x="3239805" y="4140095"/>
            <a:ext cx="1529386" cy="600164"/>
          </a:xfrm>
          <a:prstGeom prst="rect">
            <a:avLst/>
          </a:prstGeom>
          <a:noFill/>
        </p:spPr>
        <p:txBody>
          <a:bodyPr wrap="square" rtlCol="0">
            <a:spAutoFit/>
          </a:bodyPr>
          <a:lstStyle/>
          <a:p>
            <a:r>
              <a:rPr lang="en-US" sz="1100" b="1" dirty="0"/>
              <a:t>Month 2 -  4</a:t>
            </a:r>
            <a:r>
              <a:rPr lang="en-US" sz="1100" dirty="0"/>
              <a:t> </a:t>
            </a:r>
            <a:endParaRPr lang="en-US" sz="1100" b="1" dirty="0"/>
          </a:p>
          <a:p>
            <a:r>
              <a:rPr lang="en-US" sz="1100" dirty="0"/>
              <a:t>Diligence &amp; Drafting + Preparation of DRHP</a:t>
            </a:r>
            <a:endParaRPr lang="en-IN" sz="1100" dirty="0"/>
          </a:p>
        </p:txBody>
      </p:sp>
      <p:cxnSp>
        <p:nvCxnSpPr>
          <p:cNvPr id="56" name="Straight Arrow Connector 55">
            <a:extLst>
              <a:ext uri="{FF2B5EF4-FFF2-40B4-BE49-F238E27FC236}">
                <a16:creationId xmlns:a16="http://schemas.microsoft.com/office/drawing/2014/main" id="{13C77294-6FD3-CCDD-8287-9B18E8F89B61}"/>
              </a:ext>
            </a:extLst>
          </p:cNvPr>
          <p:cNvCxnSpPr>
            <a:cxnSpLocks/>
          </p:cNvCxnSpPr>
          <p:nvPr/>
        </p:nvCxnSpPr>
        <p:spPr>
          <a:xfrm>
            <a:off x="5823098" y="2903735"/>
            <a:ext cx="0" cy="50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854802C-D11D-5484-EABD-EBA39D8B79C0}"/>
              </a:ext>
            </a:extLst>
          </p:cNvPr>
          <p:cNvSpPr txBox="1"/>
          <p:nvPr/>
        </p:nvSpPr>
        <p:spPr>
          <a:xfrm>
            <a:off x="5114251" y="2216200"/>
            <a:ext cx="1413932" cy="430887"/>
          </a:xfrm>
          <a:prstGeom prst="rect">
            <a:avLst/>
          </a:prstGeom>
          <a:noFill/>
        </p:spPr>
        <p:txBody>
          <a:bodyPr wrap="square" rtlCol="0">
            <a:spAutoFit/>
          </a:bodyPr>
          <a:lstStyle/>
          <a:p>
            <a:pPr algn="ctr"/>
            <a:r>
              <a:rPr lang="en-US" sz="1100" b="1" dirty="0"/>
              <a:t>Month 5</a:t>
            </a:r>
            <a:r>
              <a:rPr lang="en-US" sz="1100" dirty="0"/>
              <a:t> </a:t>
            </a:r>
            <a:endParaRPr lang="en-US" sz="1100" b="1" dirty="0"/>
          </a:p>
          <a:p>
            <a:r>
              <a:rPr lang="en-US" sz="1100" dirty="0"/>
              <a:t>File DRHP with SEBI</a:t>
            </a:r>
            <a:endParaRPr lang="en-IN" sz="1100" dirty="0"/>
          </a:p>
        </p:txBody>
      </p:sp>
      <p:grpSp>
        <p:nvGrpSpPr>
          <p:cNvPr id="59" name="Group 58">
            <a:extLst>
              <a:ext uri="{FF2B5EF4-FFF2-40B4-BE49-F238E27FC236}">
                <a16:creationId xmlns:a16="http://schemas.microsoft.com/office/drawing/2014/main" id="{872E8D08-B4D3-1E64-C0E6-03EA381C4305}"/>
              </a:ext>
            </a:extLst>
          </p:cNvPr>
          <p:cNvGrpSpPr/>
          <p:nvPr/>
        </p:nvGrpSpPr>
        <p:grpSpPr>
          <a:xfrm>
            <a:off x="5823097" y="3613144"/>
            <a:ext cx="1022341" cy="57700"/>
            <a:chOff x="4597399" y="4737099"/>
            <a:chExt cx="2222501" cy="469360"/>
          </a:xfrm>
        </p:grpSpPr>
        <p:cxnSp>
          <p:nvCxnSpPr>
            <p:cNvPr id="60" name="Straight Connector 59">
              <a:extLst>
                <a:ext uri="{FF2B5EF4-FFF2-40B4-BE49-F238E27FC236}">
                  <a16:creationId xmlns:a16="http://schemas.microsoft.com/office/drawing/2014/main" id="{FF3494F8-7442-73F9-7B92-E568B1A091AB}"/>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6799C22-60AC-F9BC-8254-E37FAA2E6F7D}"/>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C13BA848-4632-2952-BCC7-034A601AFF8B}"/>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63" name="Straight Connector 62">
            <a:extLst>
              <a:ext uri="{FF2B5EF4-FFF2-40B4-BE49-F238E27FC236}">
                <a16:creationId xmlns:a16="http://schemas.microsoft.com/office/drawing/2014/main" id="{E6463AC7-47B0-7AA2-27BD-7A157D17ABEB}"/>
              </a:ext>
            </a:extLst>
          </p:cNvPr>
          <p:cNvCxnSpPr>
            <a:cxnSpLocks/>
            <a:endCxn id="65" idx="0"/>
          </p:cNvCxnSpPr>
          <p:nvPr/>
        </p:nvCxnSpPr>
        <p:spPr>
          <a:xfrm>
            <a:off x="6305694" y="3666060"/>
            <a:ext cx="0" cy="4740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CC323013-DE2B-0656-4E77-64E975234F40}"/>
              </a:ext>
            </a:extLst>
          </p:cNvPr>
          <p:cNvSpPr txBox="1"/>
          <p:nvPr/>
        </p:nvSpPr>
        <p:spPr>
          <a:xfrm>
            <a:off x="5477360" y="4140095"/>
            <a:ext cx="1676399" cy="600164"/>
          </a:xfrm>
          <a:prstGeom prst="rect">
            <a:avLst/>
          </a:prstGeom>
          <a:noFill/>
        </p:spPr>
        <p:txBody>
          <a:bodyPr wrap="square" rtlCol="0">
            <a:spAutoFit/>
          </a:bodyPr>
          <a:lstStyle/>
          <a:p>
            <a:pPr algn="ctr"/>
            <a:r>
              <a:rPr lang="en-US" sz="1100" b="1" dirty="0"/>
              <a:t>Month 6 - 7</a:t>
            </a:r>
            <a:r>
              <a:rPr lang="en-US" sz="1100" dirty="0"/>
              <a:t> </a:t>
            </a:r>
            <a:endParaRPr lang="en-US" sz="1100" b="1" dirty="0"/>
          </a:p>
          <a:p>
            <a:pPr algn="ctr"/>
            <a:r>
              <a:rPr lang="en-US" sz="1100" dirty="0"/>
              <a:t>Pre Marketing by Research Analyst</a:t>
            </a:r>
            <a:endParaRPr lang="en-IN" sz="1100" dirty="0"/>
          </a:p>
        </p:txBody>
      </p:sp>
      <p:grpSp>
        <p:nvGrpSpPr>
          <p:cNvPr id="67" name="Group 66">
            <a:extLst>
              <a:ext uri="{FF2B5EF4-FFF2-40B4-BE49-F238E27FC236}">
                <a16:creationId xmlns:a16="http://schemas.microsoft.com/office/drawing/2014/main" id="{1CCB12E0-783A-FEA9-4D4D-B9393F1E5B18}"/>
              </a:ext>
            </a:extLst>
          </p:cNvPr>
          <p:cNvGrpSpPr/>
          <p:nvPr/>
        </p:nvGrpSpPr>
        <p:grpSpPr>
          <a:xfrm flipV="1">
            <a:off x="6845446" y="3284735"/>
            <a:ext cx="1003281" cy="103391"/>
            <a:chOff x="4597399" y="4737099"/>
            <a:chExt cx="2222501" cy="469360"/>
          </a:xfrm>
        </p:grpSpPr>
        <p:cxnSp>
          <p:nvCxnSpPr>
            <p:cNvPr id="68" name="Straight Connector 67">
              <a:extLst>
                <a:ext uri="{FF2B5EF4-FFF2-40B4-BE49-F238E27FC236}">
                  <a16:creationId xmlns:a16="http://schemas.microsoft.com/office/drawing/2014/main" id="{6D0C779F-59E4-DF64-B5D5-4DBE12A81A6B}"/>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FD37F15-D672-65CB-07CE-3337F7F11A06}"/>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8DE078A-E100-DCAF-6D52-E10F16A68C46}"/>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71" name="Straight Connector 70">
            <a:extLst>
              <a:ext uri="{FF2B5EF4-FFF2-40B4-BE49-F238E27FC236}">
                <a16:creationId xmlns:a16="http://schemas.microsoft.com/office/drawing/2014/main" id="{FB450919-AF73-0818-FFF3-3B39986C17AF}"/>
              </a:ext>
            </a:extLst>
          </p:cNvPr>
          <p:cNvCxnSpPr>
            <a:cxnSpLocks/>
          </p:cNvCxnSpPr>
          <p:nvPr/>
        </p:nvCxnSpPr>
        <p:spPr>
          <a:xfrm>
            <a:off x="7347086" y="2815484"/>
            <a:ext cx="1063" cy="46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116E3372-BE76-36F4-0E6A-761664D2AD49}"/>
              </a:ext>
            </a:extLst>
          </p:cNvPr>
          <p:cNvSpPr txBox="1"/>
          <p:nvPr/>
        </p:nvSpPr>
        <p:spPr>
          <a:xfrm>
            <a:off x="6558980" y="2215320"/>
            <a:ext cx="1310438" cy="600164"/>
          </a:xfrm>
          <a:prstGeom prst="rect">
            <a:avLst/>
          </a:prstGeom>
          <a:noFill/>
        </p:spPr>
        <p:txBody>
          <a:bodyPr wrap="square" rtlCol="0">
            <a:spAutoFit/>
          </a:bodyPr>
          <a:lstStyle/>
          <a:p>
            <a:pPr algn="ctr"/>
            <a:r>
              <a:rPr lang="en-US" sz="1100" b="1" dirty="0"/>
              <a:t>Month 7 - 8</a:t>
            </a:r>
            <a:r>
              <a:rPr lang="en-US" sz="1100" dirty="0"/>
              <a:t> </a:t>
            </a:r>
            <a:endParaRPr lang="en-US" sz="1100" b="1" dirty="0"/>
          </a:p>
          <a:p>
            <a:pPr algn="ctr"/>
            <a:r>
              <a:rPr lang="en-US" sz="1100" dirty="0"/>
              <a:t>Roadshows + Plant/ Site Visits</a:t>
            </a:r>
            <a:endParaRPr lang="en-IN" sz="1100" dirty="0"/>
          </a:p>
        </p:txBody>
      </p:sp>
      <p:cxnSp>
        <p:nvCxnSpPr>
          <p:cNvPr id="73" name="Straight Arrow Connector 72">
            <a:extLst>
              <a:ext uri="{FF2B5EF4-FFF2-40B4-BE49-F238E27FC236}">
                <a16:creationId xmlns:a16="http://schemas.microsoft.com/office/drawing/2014/main" id="{37610404-35C6-329A-249B-FE00EA38C0DC}"/>
              </a:ext>
            </a:extLst>
          </p:cNvPr>
          <p:cNvCxnSpPr>
            <a:cxnSpLocks/>
          </p:cNvCxnSpPr>
          <p:nvPr/>
        </p:nvCxnSpPr>
        <p:spPr>
          <a:xfrm>
            <a:off x="8534744" y="1988794"/>
            <a:ext cx="0" cy="14102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9EF59DA-DAED-E89C-21DB-EF7624BAE4C9}"/>
              </a:ext>
            </a:extLst>
          </p:cNvPr>
          <p:cNvSpPr txBox="1"/>
          <p:nvPr/>
        </p:nvSpPr>
        <p:spPr>
          <a:xfrm>
            <a:off x="7696544" y="989896"/>
            <a:ext cx="1676399" cy="600164"/>
          </a:xfrm>
          <a:prstGeom prst="rect">
            <a:avLst/>
          </a:prstGeom>
          <a:noFill/>
        </p:spPr>
        <p:txBody>
          <a:bodyPr wrap="square" rtlCol="0">
            <a:spAutoFit/>
          </a:bodyPr>
          <a:lstStyle/>
          <a:p>
            <a:pPr algn="ctr"/>
            <a:r>
              <a:rPr lang="en-US" sz="1100" b="1" dirty="0"/>
              <a:t>Month 9</a:t>
            </a:r>
          </a:p>
          <a:p>
            <a:pPr algn="ctr"/>
            <a:r>
              <a:rPr lang="en-US" sz="1100" dirty="0"/>
              <a:t>Receipt of Final SEBI Observation</a:t>
            </a:r>
            <a:endParaRPr lang="en-IN" sz="1100" dirty="0"/>
          </a:p>
        </p:txBody>
      </p:sp>
      <p:sp>
        <p:nvSpPr>
          <p:cNvPr id="90" name="Rectangle 89">
            <a:extLst>
              <a:ext uri="{FF2B5EF4-FFF2-40B4-BE49-F238E27FC236}">
                <a16:creationId xmlns:a16="http://schemas.microsoft.com/office/drawing/2014/main" id="{65C8E0A8-AE5F-2E12-7130-42A5417C26DE}"/>
              </a:ext>
            </a:extLst>
          </p:cNvPr>
          <p:cNvSpPr/>
          <p:nvPr/>
        </p:nvSpPr>
        <p:spPr>
          <a:xfrm>
            <a:off x="374652" y="6026182"/>
            <a:ext cx="11442695" cy="53512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rPr>
              <a:t>IPO Timelines are largely dependent upon 3 things (a) Preparedness of the Company (b) Time taken by SEBI to provide final </a:t>
            </a:r>
          </a:p>
          <a:p>
            <a:pPr algn="ctr"/>
            <a:r>
              <a:rPr lang="en-US" sz="1400" b="1" dirty="0">
                <a:solidFill>
                  <a:srgbClr val="002060"/>
                </a:solidFill>
              </a:rPr>
              <a:t>observations and (c) Market conditions providing an oppurtune window to launch the IPO</a:t>
            </a:r>
            <a:endParaRPr lang="en-IN" sz="1400" b="1" dirty="0">
              <a:solidFill>
                <a:srgbClr val="002060"/>
              </a:solidFill>
            </a:endParaRPr>
          </a:p>
        </p:txBody>
      </p:sp>
      <p:sp>
        <p:nvSpPr>
          <p:cNvPr id="7" name="Rectangle 6">
            <a:extLst>
              <a:ext uri="{FF2B5EF4-FFF2-40B4-BE49-F238E27FC236}">
                <a16:creationId xmlns:a16="http://schemas.microsoft.com/office/drawing/2014/main" id="{EDE5DC22-8F71-6FE1-153B-3129C1BACC3C}"/>
              </a:ext>
            </a:extLst>
          </p:cNvPr>
          <p:cNvSpPr/>
          <p:nvPr/>
        </p:nvSpPr>
        <p:spPr>
          <a:xfrm>
            <a:off x="8612372" y="3407988"/>
            <a:ext cx="3382773" cy="142801"/>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6" name="Group 15">
            <a:extLst>
              <a:ext uri="{FF2B5EF4-FFF2-40B4-BE49-F238E27FC236}">
                <a16:creationId xmlns:a16="http://schemas.microsoft.com/office/drawing/2014/main" id="{91F889C8-ED94-663B-3C61-9F8313AE7AAA}"/>
              </a:ext>
            </a:extLst>
          </p:cNvPr>
          <p:cNvGrpSpPr/>
          <p:nvPr/>
        </p:nvGrpSpPr>
        <p:grpSpPr>
          <a:xfrm flipV="1">
            <a:off x="9538025" y="3305952"/>
            <a:ext cx="1003281" cy="103391"/>
            <a:chOff x="4597399" y="4737099"/>
            <a:chExt cx="2222501" cy="469360"/>
          </a:xfrm>
        </p:grpSpPr>
        <p:cxnSp>
          <p:nvCxnSpPr>
            <p:cNvPr id="17" name="Straight Connector 16">
              <a:extLst>
                <a:ext uri="{FF2B5EF4-FFF2-40B4-BE49-F238E27FC236}">
                  <a16:creationId xmlns:a16="http://schemas.microsoft.com/office/drawing/2014/main" id="{A7DCDBCC-8846-46E4-D8C1-C3D90ACB224D}"/>
                </a:ext>
              </a:extLst>
            </p:cNvPr>
            <p:cNvCxnSpPr>
              <a:cxnSpLocks/>
            </p:cNvCxnSpPr>
            <p:nvPr/>
          </p:nvCxnSpPr>
          <p:spPr>
            <a:xfrm>
              <a:off x="4597399"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47E0DFC-2625-A60B-B6BA-3128B46DC067}"/>
                </a:ext>
              </a:extLst>
            </p:cNvPr>
            <p:cNvCxnSpPr>
              <a:cxnSpLocks/>
            </p:cNvCxnSpPr>
            <p:nvPr/>
          </p:nvCxnSpPr>
          <p:spPr>
            <a:xfrm>
              <a:off x="4597399" y="5206459"/>
              <a:ext cx="22225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1329A05-87AF-FD3B-6112-993851296899}"/>
                </a:ext>
              </a:extLst>
            </p:cNvPr>
            <p:cNvCxnSpPr>
              <a:cxnSpLocks/>
            </p:cNvCxnSpPr>
            <p:nvPr/>
          </p:nvCxnSpPr>
          <p:spPr>
            <a:xfrm>
              <a:off x="6819900" y="4737099"/>
              <a:ext cx="0" cy="469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8866EA9E-C33D-5E77-3BE9-29A7FFC0D0B2}"/>
              </a:ext>
            </a:extLst>
          </p:cNvPr>
          <p:cNvCxnSpPr>
            <a:cxnSpLocks/>
            <a:stCxn id="23" idx="2"/>
          </p:cNvCxnSpPr>
          <p:nvPr/>
        </p:nvCxnSpPr>
        <p:spPr>
          <a:xfrm>
            <a:off x="10039665" y="2646207"/>
            <a:ext cx="0" cy="6539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99437D2-D238-90B9-1C8A-E475CD3615F2}"/>
              </a:ext>
            </a:extLst>
          </p:cNvPr>
          <p:cNvSpPr txBox="1"/>
          <p:nvPr/>
        </p:nvSpPr>
        <p:spPr>
          <a:xfrm>
            <a:off x="8936969" y="2215320"/>
            <a:ext cx="2205391" cy="430887"/>
          </a:xfrm>
          <a:prstGeom prst="rect">
            <a:avLst/>
          </a:prstGeom>
          <a:noFill/>
        </p:spPr>
        <p:txBody>
          <a:bodyPr wrap="square" lIns="91440" tIns="45720" rIns="91440" bIns="45720" rtlCol="0" anchor="t">
            <a:spAutoFit/>
          </a:bodyPr>
          <a:lstStyle/>
          <a:p>
            <a:pPr algn="ctr"/>
            <a:r>
              <a:rPr lang="en-US" sz="1100" b="1" dirty="0"/>
              <a:t>Month 10- 11</a:t>
            </a:r>
          </a:p>
          <a:p>
            <a:pPr algn="ctr"/>
            <a:r>
              <a:rPr lang="en-US" sz="1100" dirty="0"/>
              <a:t>Filing of RHP and Closure of IPO</a:t>
            </a:r>
            <a:endParaRPr lang="en-IN" sz="1100" dirty="0"/>
          </a:p>
        </p:txBody>
      </p:sp>
      <p:cxnSp>
        <p:nvCxnSpPr>
          <p:cNvPr id="24" name="Straight Arrow Connector 23">
            <a:extLst>
              <a:ext uri="{FF2B5EF4-FFF2-40B4-BE49-F238E27FC236}">
                <a16:creationId xmlns:a16="http://schemas.microsoft.com/office/drawing/2014/main" id="{7F21849D-3D16-454A-08D0-C678D4F10C46}"/>
              </a:ext>
            </a:extLst>
          </p:cNvPr>
          <p:cNvCxnSpPr>
            <a:cxnSpLocks/>
          </p:cNvCxnSpPr>
          <p:nvPr/>
        </p:nvCxnSpPr>
        <p:spPr>
          <a:xfrm flipV="1">
            <a:off x="8908903" y="3565025"/>
            <a:ext cx="0" cy="5986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F135FDD-D6C7-8FAD-69A4-8C90CE392E83}"/>
              </a:ext>
            </a:extLst>
          </p:cNvPr>
          <p:cNvSpPr txBox="1"/>
          <p:nvPr/>
        </p:nvSpPr>
        <p:spPr>
          <a:xfrm>
            <a:off x="8036881" y="4140600"/>
            <a:ext cx="1676399" cy="430887"/>
          </a:xfrm>
          <a:prstGeom prst="rect">
            <a:avLst/>
          </a:prstGeom>
          <a:noFill/>
        </p:spPr>
        <p:txBody>
          <a:bodyPr wrap="square" rtlCol="0">
            <a:spAutoFit/>
          </a:bodyPr>
          <a:lstStyle/>
          <a:p>
            <a:pPr algn="ctr"/>
            <a:r>
              <a:rPr lang="en-US" sz="1100" b="1" dirty="0"/>
              <a:t>Month 10</a:t>
            </a:r>
          </a:p>
          <a:p>
            <a:pPr algn="ctr"/>
            <a:r>
              <a:rPr lang="en-US" sz="1100" dirty="0"/>
              <a:t>Filing UDRHP with SEBI</a:t>
            </a:r>
            <a:endParaRPr lang="en-IN" sz="1100" dirty="0"/>
          </a:p>
        </p:txBody>
      </p:sp>
      <p:cxnSp>
        <p:nvCxnSpPr>
          <p:cNvPr id="26" name="Straight Arrow Connector 25">
            <a:extLst>
              <a:ext uri="{FF2B5EF4-FFF2-40B4-BE49-F238E27FC236}">
                <a16:creationId xmlns:a16="http://schemas.microsoft.com/office/drawing/2014/main" id="{39391DD1-8D40-40D7-A0C6-2D5567EBB041}"/>
              </a:ext>
            </a:extLst>
          </p:cNvPr>
          <p:cNvCxnSpPr>
            <a:cxnSpLocks/>
          </p:cNvCxnSpPr>
          <p:nvPr/>
        </p:nvCxnSpPr>
        <p:spPr>
          <a:xfrm flipV="1">
            <a:off x="10815675" y="3536945"/>
            <a:ext cx="0" cy="5986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3D2206C-691D-2226-5B57-8C6443E7BAAD}"/>
              </a:ext>
            </a:extLst>
          </p:cNvPr>
          <p:cNvSpPr txBox="1"/>
          <p:nvPr/>
        </p:nvSpPr>
        <p:spPr>
          <a:xfrm>
            <a:off x="9819680" y="4133088"/>
            <a:ext cx="1991989" cy="600164"/>
          </a:xfrm>
          <a:prstGeom prst="rect">
            <a:avLst/>
          </a:prstGeom>
          <a:noFill/>
        </p:spPr>
        <p:txBody>
          <a:bodyPr wrap="square" rtlCol="0">
            <a:spAutoFit/>
          </a:bodyPr>
          <a:lstStyle/>
          <a:p>
            <a:pPr algn="ctr"/>
            <a:r>
              <a:rPr lang="en-US" sz="1100" b="1" dirty="0"/>
              <a:t>Month 12</a:t>
            </a:r>
          </a:p>
          <a:p>
            <a:pPr algn="ctr"/>
            <a:r>
              <a:rPr lang="en-US" sz="1100" dirty="0"/>
              <a:t>Filing of Prospectus</a:t>
            </a:r>
            <a:br>
              <a:rPr lang="en-US" sz="1100" dirty="0"/>
            </a:br>
            <a:r>
              <a:rPr lang="en-US" sz="1100" dirty="0"/>
              <a:t>&amp; Listing at Stock Exchanges</a:t>
            </a:r>
            <a:endParaRPr lang="en-IN" sz="1100" dirty="0"/>
          </a:p>
        </p:txBody>
      </p:sp>
      <p:sp>
        <p:nvSpPr>
          <p:cNvPr id="32" name="Rectangle 31">
            <a:extLst>
              <a:ext uri="{FF2B5EF4-FFF2-40B4-BE49-F238E27FC236}">
                <a16:creationId xmlns:a16="http://schemas.microsoft.com/office/drawing/2014/main" id="{73E4DEA7-D687-E500-1D88-C9A6B910FD20}"/>
              </a:ext>
            </a:extLst>
          </p:cNvPr>
          <p:cNvSpPr/>
          <p:nvPr/>
        </p:nvSpPr>
        <p:spPr>
          <a:xfrm>
            <a:off x="148655" y="0"/>
            <a:ext cx="12192000" cy="8369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fornian FB" panose="0207040306080B030204" pitchFamily="18" charset="0"/>
              </a:rPr>
              <a:t>IPO Timeline</a:t>
            </a:r>
            <a:endParaRPr kumimoji="0" lang="en-US" sz="32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p:txBody>
      </p:sp>
      <p:sp>
        <p:nvSpPr>
          <p:cNvPr id="34" name="Slide Number Placeholder 1">
            <a:extLst>
              <a:ext uri="{FF2B5EF4-FFF2-40B4-BE49-F238E27FC236}">
                <a16:creationId xmlns:a16="http://schemas.microsoft.com/office/drawing/2014/main" id="{45A67ADB-8DEA-91F3-AAEA-A45E5A9A4DBE}"/>
              </a:ext>
            </a:extLst>
          </p:cNvPr>
          <p:cNvSpPr>
            <a:spLocks noGrp="1"/>
          </p:cNvSpPr>
          <p:nvPr>
            <p:ph type="sldNum" sz="quarter" idx="12"/>
          </p:nvPr>
        </p:nvSpPr>
        <p:spPr>
          <a:xfrm>
            <a:off x="9438167" y="6477908"/>
            <a:ext cx="2743200" cy="365125"/>
          </a:xfrm>
        </p:spPr>
        <p:txBody>
          <a:bodyPr/>
          <a:lstStyle/>
          <a:p>
            <a:fld id="{5D8824BE-FFCD-4640-9893-33EF87AF9562}" type="slidenum">
              <a:rPr lang="en-US" smtClean="0">
                <a:latin typeface="Aptos" panose="020B0004020202020204" pitchFamily="34" charset="0"/>
              </a:rPr>
              <a:t>8</a:t>
            </a:fld>
            <a:endParaRPr lang="en-US" dirty="0">
              <a:latin typeface="Aptos" panose="020B0004020202020204" pitchFamily="34" charset="0"/>
            </a:endParaRPr>
          </a:p>
        </p:txBody>
      </p:sp>
      <p:sp>
        <p:nvSpPr>
          <p:cNvPr id="3" name="Rectangle 2">
            <a:extLst>
              <a:ext uri="{FF2B5EF4-FFF2-40B4-BE49-F238E27FC236}">
                <a16:creationId xmlns:a16="http://schemas.microsoft.com/office/drawing/2014/main" id="{AB2E0FD3-97F9-9C86-547A-CE710F93AE08}"/>
              </a:ext>
            </a:extLst>
          </p:cNvPr>
          <p:cNvSpPr/>
          <p:nvPr/>
        </p:nvSpPr>
        <p:spPr>
          <a:xfrm>
            <a:off x="0" y="744921"/>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4518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4E20-33B1-B935-9979-E6D6EE6F5BD5}"/>
            </a:ext>
          </a:extLst>
        </p:cNvPr>
        <p:cNvGrpSpPr/>
        <p:nvPr/>
      </p:nvGrpSpPr>
      <p:grpSpPr>
        <a:xfrm>
          <a:off x="0" y="0"/>
          <a:ext cx="0" cy="0"/>
          <a:chOff x="0" y="0"/>
          <a:chExt cx="0" cy="0"/>
        </a:xfrm>
      </p:grpSpPr>
      <p:sp>
        <p:nvSpPr>
          <p:cNvPr id="48" name="Google Shape;1447;p34">
            <a:extLst>
              <a:ext uri="{FF2B5EF4-FFF2-40B4-BE49-F238E27FC236}">
                <a16:creationId xmlns:a16="http://schemas.microsoft.com/office/drawing/2014/main" id="{6889993F-0C36-4182-461B-67BDD6AE05FE}"/>
              </a:ext>
            </a:extLst>
          </p:cNvPr>
          <p:cNvSpPr/>
          <p:nvPr/>
        </p:nvSpPr>
        <p:spPr>
          <a:xfrm>
            <a:off x="8364371" y="4590696"/>
            <a:ext cx="3576319" cy="1600438"/>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49" name="Google Shape;1447;p34">
            <a:extLst>
              <a:ext uri="{FF2B5EF4-FFF2-40B4-BE49-F238E27FC236}">
                <a16:creationId xmlns:a16="http://schemas.microsoft.com/office/drawing/2014/main" id="{D9CAC275-8FD4-72ED-CD67-0A2FE12F1AEE}"/>
              </a:ext>
            </a:extLst>
          </p:cNvPr>
          <p:cNvSpPr/>
          <p:nvPr/>
        </p:nvSpPr>
        <p:spPr>
          <a:xfrm>
            <a:off x="4492288" y="4590696"/>
            <a:ext cx="3576319" cy="1600438"/>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47" name="Google Shape;1447;p34">
            <a:extLst>
              <a:ext uri="{FF2B5EF4-FFF2-40B4-BE49-F238E27FC236}">
                <a16:creationId xmlns:a16="http://schemas.microsoft.com/office/drawing/2014/main" id="{AFB93EB0-F173-AA96-5560-978C83F53424}"/>
              </a:ext>
            </a:extLst>
          </p:cNvPr>
          <p:cNvSpPr/>
          <p:nvPr/>
        </p:nvSpPr>
        <p:spPr>
          <a:xfrm>
            <a:off x="4446776" y="2840130"/>
            <a:ext cx="3576319" cy="1533383"/>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5" name="Google Shape;1447;p34">
            <a:extLst>
              <a:ext uri="{FF2B5EF4-FFF2-40B4-BE49-F238E27FC236}">
                <a16:creationId xmlns:a16="http://schemas.microsoft.com/office/drawing/2014/main" id="{84833371-F759-D5CE-D5FA-474B434F3E9D}"/>
              </a:ext>
            </a:extLst>
          </p:cNvPr>
          <p:cNvSpPr/>
          <p:nvPr/>
        </p:nvSpPr>
        <p:spPr>
          <a:xfrm>
            <a:off x="8378593" y="2840130"/>
            <a:ext cx="3576319" cy="1531283"/>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24" name="Google Shape;1447;p34">
            <a:extLst>
              <a:ext uri="{FF2B5EF4-FFF2-40B4-BE49-F238E27FC236}">
                <a16:creationId xmlns:a16="http://schemas.microsoft.com/office/drawing/2014/main" id="{549E0A69-A023-BC47-C137-ACB7828BB4C1}"/>
              </a:ext>
            </a:extLst>
          </p:cNvPr>
          <p:cNvSpPr/>
          <p:nvPr/>
        </p:nvSpPr>
        <p:spPr>
          <a:xfrm>
            <a:off x="4446776" y="1112078"/>
            <a:ext cx="3576319" cy="1531283"/>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9" name="Google Shape;1447;p34">
            <a:extLst>
              <a:ext uri="{FF2B5EF4-FFF2-40B4-BE49-F238E27FC236}">
                <a16:creationId xmlns:a16="http://schemas.microsoft.com/office/drawing/2014/main" id="{97A19620-E540-E0FF-90D8-2819FA19B967}"/>
              </a:ext>
            </a:extLst>
          </p:cNvPr>
          <p:cNvSpPr/>
          <p:nvPr/>
        </p:nvSpPr>
        <p:spPr>
          <a:xfrm>
            <a:off x="8333081" y="1112078"/>
            <a:ext cx="3576319" cy="1531283"/>
          </a:xfrm>
          <a:custGeom>
            <a:avLst/>
            <a:gdLst/>
            <a:ahLst/>
            <a:cxnLst/>
            <a:rect l="l" t="t" r="r" b="b"/>
            <a:pathLst>
              <a:path w="1110575" h="1510678" extrusionOk="0">
                <a:moveTo>
                  <a:pt x="1110575" y="1510679"/>
                </a:moveTo>
                <a:lnTo>
                  <a:pt x="326971" y="1510679"/>
                </a:lnTo>
                <a:cubicBezTo>
                  <a:pt x="146390" y="1510679"/>
                  <a:pt x="0" y="1364289"/>
                  <a:pt x="0" y="1183708"/>
                </a:cubicBezTo>
                <a:cubicBezTo>
                  <a:pt x="0" y="1183663"/>
                  <a:pt x="0" y="1183617"/>
                  <a:pt x="0" y="1183571"/>
                </a:cubicBezTo>
                <a:lnTo>
                  <a:pt x="0" y="42809"/>
                </a:lnTo>
                <a:cubicBezTo>
                  <a:pt x="0" y="19166"/>
                  <a:pt x="19166" y="0"/>
                  <a:pt x="42809" y="0"/>
                </a:cubicBezTo>
                <a:lnTo>
                  <a:pt x="783742" y="0"/>
                </a:lnTo>
                <a:cubicBezTo>
                  <a:pt x="964399" y="152"/>
                  <a:pt x="1110727" y="146725"/>
                  <a:pt x="1110575" y="327382"/>
                </a:cubicBezTo>
                <a:close/>
              </a:path>
            </a:pathLst>
          </a:custGeom>
          <a:solidFill>
            <a:srgbClr val="F1F2F2"/>
          </a:solidFill>
          <a:ln>
            <a:noFill/>
          </a:ln>
        </p:spPr>
        <p:txBody>
          <a:bodyPr spcFirstLastPara="1" wrap="square" lIns="68575" tIns="34275" rIns="68575" bIns="342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a:ea typeface="Calibri"/>
              <a:cs typeface="Calibri"/>
              <a:sym typeface="Calibri"/>
            </a:endParaRPr>
          </a:p>
        </p:txBody>
      </p:sp>
      <p:sp>
        <p:nvSpPr>
          <p:cNvPr id="17" name="TextBox 16">
            <a:extLst>
              <a:ext uri="{FF2B5EF4-FFF2-40B4-BE49-F238E27FC236}">
                <a16:creationId xmlns:a16="http://schemas.microsoft.com/office/drawing/2014/main" id="{110B179A-1A37-F22D-0CCD-99F68CF0D6CE}"/>
              </a:ext>
            </a:extLst>
          </p:cNvPr>
          <p:cNvSpPr txBox="1"/>
          <p:nvPr/>
        </p:nvSpPr>
        <p:spPr>
          <a:xfrm>
            <a:off x="4528267" y="1181585"/>
            <a:ext cx="3390438"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Company &amp; Business Fundamentals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1"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Scalable business model leveraging industry tailwinds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Consistent earnings quality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Strong and experienced management</a:t>
            </a:r>
          </a:p>
        </p:txBody>
      </p:sp>
      <p:sp>
        <p:nvSpPr>
          <p:cNvPr id="18" name="TextBox 17">
            <a:extLst>
              <a:ext uri="{FF2B5EF4-FFF2-40B4-BE49-F238E27FC236}">
                <a16:creationId xmlns:a16="http://schemas.microsoft.com/office/drawing/2014/main" id="{DF138CE5-3979-DB46-B8D1-2F4FDADA789F}"/>
              </a:ext>
            </a:extLst>
          </p:cNvPr>
          <p:cNvSpPr txBox="1"/>
          <p:nvPr/>
        </p:nvSpPr>
        <p:spPr>
          <a:xfrm>
            <a:off x="8487975" y="2943348"/>
            <a:ext cx="3576320"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Governance &amp; IPO Readiness</a:t>
            </a:r>
          </a:p>
          <a:p>
            <a:pPr marL="285750" lvl="0" indent="-285750">
              <a:buFont typeface="Wingdings" panose="05000000000000000000" pitchFamily="2" charset="2"/>
              <a:buChar char="§"/>
              <a:defRPr/>
            </a:pPr>
            <a:r>
              <a:rPr lang="en-US" sz="1300" dirty="0">
                <a:solidFill>
                  <a:prstClr val="black"/>
                </a:solidFill>
                <a:latin typeface="Aptos" panose="020B0004020202020204" pitchFamily="34" charset="0"/>
                <a:cs typeface="Times New Roman" panose="02020603050405020304" pitchFamily="18" charset="0"/>
              </a:rPr>
              <a:t>Diversified </a:t>
            </a: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Independent Board &amp; Committees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Strong compliance culture</a:t>
            </a:r>
            <a:r>
              <a:rPr kumimoji="0" lang="en-US" sz="1300" b="1"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IPO-ready financial reporting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Robust risk management &amp; internal audit</a:t>
            </a:r>
          </a:p>
        </p:txBody>
      </p:sp>
      <p:sp>
        <p:nvSpPr>
          <p:cNvPr id="19" name="TextBox 18">
            <a:extLst>
              <a:ext uri="{FF2B5EF4-FFF2-40B4-BE49-F238E27FC236}">
                <a16:creationId xmlns:a16="http://schemas.microsoft.com/office/drawing/2014/main" id="{736DDA00-AD56-D1FB-C509-ED0362EBE090}"/>
              </a:ext>
            </a:extLst>
          </p:cNvPr>
          <p:cNvSpPr txBox="1"/>
          <p:nvPr/>
        </p:nvSpPr>
        <p:spPr>
          <a:xfrm>
            <a:off x="4528266" y="2943348"/>
            <a:ext cx="3390438"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Clear Equity Story &amp; Strategic Positioning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Clearly </a:t>
            </a:r>
            <a:r>
              <a:rPr lang="en-US" sz="1300" dirty="0">
                <a:solidFill>
                  <a:prstClr val="black"/>
                </a:solidFill>
                <a:latin typeface="Aptos" panose="020B0004020202020204" pitchFamily="34" charset="0"/>
                <a:cs typeface="Times New Roman" panose="02020603050405020304" pitchFamily="18" charset="0"/>
              </a:rPr>
              <a:t>defined </a:t>
            </a: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investment thesis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Peer positioning and differentiation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1"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Consistency between strategy, numbers, and narrative</a:t>
            </a:r>
          </a:p>
        </p:txBody>
      </p:sp>
      <p:sp>
        <p:nvSpPr>
          <p:cNvPr id="21" name="TextBox 20">
            <a:extLst>
              <a:ext uri="{FF2B5EF4-FFF2-40B4-BE49-F238E27FC236}">
                <a16:creationId xmlns:a16="http://schemas.microsoft.com/office/drawing/2014/main" id="{2A51BB62-D4CD-54D4-EE26-769A776E0144}"/>
              </a:ext>
            </a:extLst>
          </p:cNvPr>
          <p:cNvSpPr txBox="1"/>
          <p:nvPr/>
        </p:nvSpPr>
        <p:spPr>
          <a:xfrm>
            <a:off x="4538360" y="4618128"/>
            <a:ext cx="3507613" cy="14927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Management Communication &amp; </a:t>
            </a:r>
            <a:b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b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Investor Engagement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Targeted roadshows and analyst engagement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Clear, Consistent &amp; Compelling IPO narrative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1"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Preparedness for public market scrutiny</a:t>
            </a:r>
          </a:p>
        </p:txBody>
      </p:sp>
      <p:sp>
        <p:nvSpPr>
          <p:cNvPr id="22" name="TextBox 21">
            <a:extLst>
              <a:ext uri="{FF2B5EF4-FFF2-40B4-BE49-F238E27FC236}">
                <a16:creationId xmlns:a16="http://schemas.microsoft.com/office/drawing/2014/main" id="{0A878DEB-29D0-98E6-6C6E-2A6018C28F68}"/>
              </a:ext>
            </a:extLst>
          </p:cNvPr>
          <p:cNvSpPr txBox="1"/>
          <p:nvPr/>
        </p:nvSpPr>
        <p:spPr>
          <a:xfrm>
            <a:off x="8378592" y="4615478"/>
            <a:ext cx="3576320"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Issue Structuring &amp; Pricing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Optimal issue size and offer structure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1"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Realistic valuation aligned with growth and peers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Anchor strategy and allocation balance</a:t>
            </a:r>
          </a:p>
        </p:txBody>
      </p:sp>
      <p:sp>
        <p:nvSpPr>
          <p:cNvPr id="11" name="TextBox 10">
            <a:extLst>
              <a:ext uri="{FF2B5EF4-FFF2-40B4-BE49-F238E27FC236}">
                <a16:creationId xmlns:a16="http://schemas.microsoft.com/office/drawing/2014/main" id="{45C365A6-3102-DFC4-A966-05F839254EAA}"/>
              </a:ext>
            </a:extLst>
          </p:cNvPr>
          <p:cNvSpPr txBox="1"/>
          <p:nvPr/>
        </p:nvSpPr>
        <p:spPr>
          <a:xfrm>
            <a:off x="8378593" y="1177678"/>
            <a:ext cx="3456849"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Right Advisors &amp; Execution Capability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dirty="0">
                <a:solidFill>
                  <a:prstClr val="black"/>
                </a:solidFill>
                <a:latin typeface="Aptos" panose="020B0004020202020204" pitchFamily="34" charset="0"/>
                <a:cs typeface="Times New Roman" panose="02020603050405020304" pitchFamily="18" charset="0"/>
              </a:rPr>
              <a:t>The right IPO advisor </a:t>
            </a:r>
            <a:r>
              <a:rPr lang="en-US" sz="1300" b="1" i="1" dirty="0">
                <a:solidFill>
                  <a:prstClr val="black"/>
                </a:solidFill>
                <a:latin typeface="Aptos" panose="020B0004020202020204" pitchFamily="34" charset="0"/>
                <a:cs typeface="Times New Roman" panose="02020603050405020304" pitchFamily="18" charset="0"/>
              </a:rPr>
              <a:t>shapes strategy, leads execution</a:t>
            </a:r>
            <a:r>
              <a:rPr lang="en-US" sz="1300" dirty="0">
                <a:solidFill>
                  <a:prstClr val="black"/>
                </a:solidFill>
                <a:latin typeface="Aptos" panose="020B0004020202020204" pitchFamily="34" charset="0"/>
                <a:cs typeface="Times New Roman" panose="02020603050405020304" pitchFamily="18" charset="0"/>
              </a:rPr>
              <a:t>, and assembles a syndicate of </a:t>
            </a:r>
            <a:r>
              <a:rPr lang="en-US" sz="1300" b="1" i="1" dirty="0">
                <a:solidFill>
                  <a:prstClr val="black"/>
                </a:solidFill>
                <a:latin typeface="Aptos" panose="020B0004020202020204" pitchFamily="34" charset="0"/>
                <a:cs typeface="Times New Roman" panose="02020603050405020304" pitchFamily="18" charset="0"/>
              </a:rPr>
              <a:t>sector-experienced</a:t>
            </a:r>
            <a:r>
              <a:rPr lang="en-US" sz="1300" dirty="0">
                <a:solidFill>
                  <a:prstClr val="black"/>
                </a:solidFill>
                <a:latin typeface="Aptos" panose="020B0004020202020204" pitchFamily="34" charset="0"/>
                <a:cs typeface="Times New Roman" panose="02020603050405020304" pitchFamily="18" charset="0"/>
              </a:rPr>
              <a:t> BRLMs, LCs, Auditors, Industry service providers, and Compliance advisors</a:t>
            </a:r>
            <a:endParaRPr kumimoji="0" lang="en-US" sz="130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BEC19A7-3125-7F35-4F2F-5760EE701442}"/>
              </a:ext>
            </a:extLst>
          </p:cNvPr>
          <p:cNvSpPr>
            <a:spLocks noGrp="1"/>
          </p:cNvSpPr>
          <p:nvPr>
            <p:ph type="sldNum" sz="quarter" idx="12"/>
          </p:nvPr>
        </p:nvSpPr>
        <p:spPr>
          <a:xfrm>
            <a:off x="9496925" y="65506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8824BE-FFCD-4640-9893-33EF87AF956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0E21C-B274-20EE-DEA5-E0B9BECA4672}"/>
              </a:ext>
            </a:extLst>
          </p:cNvPr>
          <p:cNvSpPr txBox="1"/>
          <p:nvPr/>
        </p:nvSpPr>
        <p:spPr>
          <a:xfrm>
            <a:off x="182563" y="125639"/>
            <a:ext cx="10216670" cy="615553"/>
          </a:xfrm>
          <a:prstGeom prst="rect">
            <a:avLst/>
          </a:prstGeom>
          <a:no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3400" b="1" i="0" u="none" strike="noStrike" cap="none" spc="0" normalizeH="0" baseline="0">
                <a:ln>
                  <a:noFill/>
                </a:ln>
                <a:effectLst/>
                <a:uLnTx/>
                <a:uFillTx/>
                <a:latin typeface="Californian FB" panose="0207040306080B0302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rPr>
              <a:t>Broad Ingredients of a Successful IPO</a:t>
            </a:r>
            <a:endParaRPr kumimoji="0" lang="en-IN" sz="3400" b="1" i="0" u="none" strike="noStrike" kern="1200" cap="none" spc="0" normalizeH="0" baseline="0" noProof="0" dirty="0">
              <a:ln>
                <a:noFill/>
              </a:ln>
              <a:solidFill>
                <a:prstClr val="black"/>
              </a:solidFill>
              <a:effectLst/>
              <a:uLnTx/>
              <a:uFillTx/>
              <a:latin typeface="Californian FB" panose="0207040306080B030204" pitchFamily="18" charset="0"/>
              <a:ea typeface="+mn-ea"/>
              <a:cs typeface="+mn-cs"/>
            </a:endParaRPr>
          </a:p>
        </p:txBody>
      </p:sp>
      <p:grpSp>
        <p:nvGrpSpPr>
          <p:cNvPr id="15" name="Group 14">
            <a:extLst>
              <a:ext uri="{FF2B5EF4-FFF2-40B4-BE49-F238E27FC236}">
                <a16:creationId xmlns:a16="http://schemas.microsoft.com/office/drawing/2014/main" id="{7FD27BE9-D469-01B8-439E-705A57F8FAE8}"/>
              </a:ext>
            </a:extLst>
          </p:cNvPr>
          <p:cNvGrpSpPr/>
          <p:nvPr/>
        </p:nvGrpSpPr>
        <p:grpSpPr>
          <a:xfrm>
            <a:off x="112262" y="1096921"/>
            <a:ext cx="4238360" cy="5009838"/>
            <a:chOff x="3467292" y="1466291"/>
            <a:chExt cx="3093816" cy="2059364"/>
          </a:xfrm>
        </p:grpSpPr>
        <p:sp>
          <p:nvSpPr>
            <p:cNvPr id="5" name="Freeform: Shape 4">
              <a:extLst>
                <a:ext uri="{FF2B5EF4-FFF2-40B4-BE49-F238E27FC236}">
                  <a16:creationId xmlns:a16="http://schemas.microsoft.com/office/drawing/2014/main" id="{42A0E2A9-D6A8-BC0E-F0BD-4E00A2F4976D}"/>
                </a:ext>
              </a:extLst>
            </p:cNvPr>
            <p:cNvSpPr/>
            <p:nvPr/>
          </p:nvSpPr>
          <p:spPr>
            <a:xfrm>
              <a:off x="3478565" y="1482359"/>
              <a:ext cx="2827544" cy="1273163"/>
            </a:xfrm>
            <a:custGeom>
              <a:avLst/>
              <a:gdLst>
                <a:gd name="connsiteX0" fmla="*/ 6622895 w 6658064"/>
                <a:gd name="connsiteY0" fmla="*/ 1872747 h 3056160"/>
                <a:gd name="connsiteX1" fmla="*/ 5923033 w 6658064"/>
                <a:gd name="connsiteY1" fmla="*/ 3025356 h 3056160"/>
                <a:gd name="connsiteX2" fmla="*/ 737165 w 6658064"/>
                <a:gd name="connsiteY2" fmla="*/ 1205194 h 3056160"/>
                <a:gd name="connsiteX3" fmla="*/ 37523 w 6658064"/>
                <a:gd name="connsiteY3" fmla="*/ 37523 h 3056160"/>
                <a:gd name="csX0" fmla="*/ 6578198 w 6578198"/>
                <a:gd name="csY0" fmla="*/ 1784728 h 2987833"/>
                <a:gd name="csX1" fmla="*/ 5885510 w 6578198"/>
                <a:gd name="csY1" fmla="*/ 2987833 h 2987833"/>
                <a:gd name="csX2" fmla="*/ 699642 w 6578198"/>
                <a:gd name="csY2" fmla="*/ 1167671 h 2987833"/>
                <a:gd name="csX3" fmla="*/ 0 w 6578198"/>
                <a:gd name="csY3" fmla="*/ 0 h 2987833"/>
                <a:gd name="csX4" fmla="*/ 6578198 w 6578198"/>
                <a:gd name="csY4" fmla="*/ 1784728 h 2987833"/>
                <a:gd name="csX0" fmla="*/ 6574611 w 6574611"/>
                <a:gd name="csY0" fmla="*/ 1794826 h 2987833"/>
                <a:gd name="csX1" fmla="*/ 5885510 w 6574611"/>
                <a:gd name="csY1" fmla="*/ 2987833 h 2987833"/>
                <a:gd name="csX2" fmla="*/ 699642 w 6574611"/>
                <a:gd name="csY2" fmla="*/ 1167671 h 2987833"/>
                <a:gd name="csX3" fmla="*/ 0 w 6574611"/>
                <a:gd name="csY3" fmla="*/ 0 h 2987833"/>
                <a:gd name="csX4" fmla="*/ 6574611 w 6574611"/>
                <a:gd name="csY4" fmla="*/ 1794826 h 2987833"/>
                <a:gd name="csX0" fmla="*/ 6563851 w 6563851"/>
                <a:gd name="csY0" fmla="*/ 1794826 h 2987833"/>
                <a:gd name="csX1" fmla="*/ 5885510 w 6563851"/>
                <a:gd name="csY1" fmla="*/ 2987833 h 2987833"/>
                <a:gd name="csX2" fmla="*/ 699642 w 6563851"/>
                <a:gd name="csY2" fmla="*/ 1167671 h 2987833"/>
                <a:gd name="csX3" fmla="*/ 0 w 6563851"/>
                <a:gd name="csY3" fmla="*/ 0 h 2987833"/>
                <a:gd name="csX4" fmla="*/ 6563851 w 6563851"/>
                <a:gd name="csY4" fmla="*/ 1794826 h 2987833"/>
                <a:gd name="csX0" fmla="*/ 6563851 w 6563851"/>
                <a:gd name="csY0" fmla="*/ 1794826 h 2965615"/>
                <a:gd name="csX1" fmla="*/ 5885510 w 6563851"/>
                <a:gd name="csY1" fmla="*/ 2965615 h 2965615"/>
                <a:gd name="csX2" fmla="*/ 699642 w 6563851"/>
                <a:gd name="csY2" fmla="*/ 1167671 h 2965615"/>
                <a:gd name="csX3" fmla="*/ 0 w 6563851"/>
                <a:gd name="csY3" fmla="*/ 0 h 2965615"/>
                <a:gd name="csX4" fmla="*/ 6563851 w 6563851"/>
                <a:gd name="csY4" fmla="*/ 1794826 h 2965615"/>
                <a:gd name="csX0" fmla="*/ 6563851 w 6563851"/>
                <a:gd name="csY0" fmla="*/ 1794826 h 2961576"/>
                <a:gd name="csX1" fmla="*/ 5874750 w 6563851"/>
                <a:gd name="csY1" fmla="*/ 2961576 h 2961576"/>
                <a:gd name="csX2" fmla="*/ 699642 w 6563851"/>
                <a:gd name="csY2" fmla="*/ 1167671 h 2961576"/>
                <a:gd name="csX3" fmla="*/ 0 w 6563851"/>
                <a:gd name="csY3" fmla="*/ 0 h 2961576"/>
                <a:gd name="csX4" fmla="*/ 6563851 w 6563851"/>
                <a:gd name="csY4" fmla="*/ 1794826 h 2961576"/>
                <a:gd name="csX0" fmla="*/ 6563851 w 6563851"/>
                <a:gd name="csY0" fmla="*/ 1794826 h 2955517"/>
                <a:gd name="csX1" fmla="*/ 5874750 w 6563851"/>
                <a:gd name="csY1" fmla="*/ 2955517 h 2955517"/>
                <a:gd name="csX2" fmla="*/ 699642 w 6563851"/>
                <a:gd name="csY2" fmla="*/ 1167671 h 2955517"/>
                <a:gd name="csX3" fmla="*/ 0 w 6563851"/>
                <a:gd name="csY3" fmla="*/ 0 h 2955517"/>
                <a:gd name="csX4" fmla="*/ 6563851 w 6563851"/>
                <a:gd name="csY4" fmla="*/ 1794826 h 2955517"/>
              </a:gdLst>
              <a:ahLst/>
              <a:cxnLst>
                <a:cxn ang="0">
                  <a:pos x="csX0" y="csY0"/>
                </a:cxn>
                <a:cxn ang="0">
                  <a:pos x="csX1" y="csY1"/>
                </a:cxn>
                <a:cxn ang="0">
                  <a:pos x="csX2" y="csY2"/>
                </a:cxn>
                <a:cxn ang="0">
                  <a:pos x="csX3" y="csY3"/>
                </a:cxn>
                <a:cxn ang="0">
                  <a:pos x="csX4" y="csY4"/>
                </a:cxn>
              </a:cxnLst>
              <a:rect l="l" t="t" r="r" b="b"/>
              <a:pathLst>
                <a:path w="6563851" h="2955517">
                  <a:moveTo>
                    <a:pt x="6563851" y="1794826"/>
                  </a:moveTo>
                  <a:lnTo>
                    <a:pt x="5874750" y="2955517"/>
                  </a:lnTo>
                  <a:lnTo>
                    <a:pt x="699642" y="1167671"/>
                  </a:lnTo>
                  <a:lnTo>
                    <a:pt x="0" y="0"/>
                  </a:lnTo>
                  <a:lnTo>
                    <a:pt x="6563851" y="1794826"/>
                  </a:lnTo>
                  <a:close/>
                </a:path>
              </a:pathLst>
            </a:custGeom>
            <a:solidFill>
              <a:srgbClr val="A6A6A6"/>
            </a:solidFill>
            <a:ln w="21830" cap="flat">
              <a:solidFill>
                <a:srgbClr val="A6A6A6"/>
              </a:solid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sp>
          <p:nvSpPr>
            <p:cNvPr id="6" name="Freeform: Shape 5">
              <a:extLst>
                <a:ext uri="{FF2B5EF4-FFF2-40B4-BE49-F238E27FC236}">
                  <a16:creationId xmlns:a16="http://schemas.microsoft.com/office/drawing/2014/main" id="{8B12ECDB-AB26-4DFD-537B-F15EF8AC668C}"/>
                </a:ext>
              </a:extLst>
            </p:cNvPr>
            <p:cNvSpPr/>
            <p:nvPr/>
          </p:nvSpPr>
          <p:spPr>
            <a:xfrm>
              <a:off x="3724042" y="2262916"/>
              <a:ext cx="2348780" cy="1252020"/>
            </a:xfrm>
            <a:custGeom>
              <a:avLst/>
              <a:gdLst>
                <a:gd name="connsiteX0" fmla="*/ 5525296 w 5544748"/>
                <a:gd name="connsiteY0" fmla="*/ 1736530 h 2925182"/>
                <a:gd name="connsiteX1" fmla="*/ 4839188 w 5544748"/>
                <a:gd name="connsiteY1" fmla="*/ 2902674 h 2925182"/>
                <a:gd name="connsiteX2" fmla="*/ 737165 w 5544748"/>
                <a:gd name="connsiteY2" fmla="*/ 1204976 h 2925182"/>
                <a:gd name="connsiteX3" fmla="*/ 37523 w 5544748"/>
                <a:gd name="connsiteY3" fmla="*/ 37523 h 2925182"/>
                <a:gd name="csX0" fmla="*/ 5487773 w 5487774"/>
                <a:gd name="csY0" fmla="*/ 1699007 h 2865151"/>
                <a:gd name="csX1" fmla="*/ 4801665 w 5487774"/>
                <a:gd name="csY1" fmla="*/ 2865151 h 2865151"/>
                <a:gd name="csX2" fmla="*/ 656437 w 5487774"/>
                <a:gd name="csY2" fmla="*/ 1115952 h 2865151"/>
                <a:gd name="csX3" fmla="*/ 0 w 5487774"/>
                <a:gd name="csY3" fmla="*/ 0 h 2865151"/>
                <a:gd name="csX4" fmla="*/ 5487773 w 5487774"/>
                <a:gd name="csY4" fmla="*/ 1699007 h 2865151"/>
                <a:gd name="csX0" fmla="*/ 5487773 w 5487772"/>
                <a:gd name="csY0" fmla="*/ 1699007 h 2850295"/>
                <a:gd name="csX1" fmla="*/ 4780063 w 5487772"/>
                <a:gd name="csY1" fmla="*/ 2850295 h 2850295"/>
                <a:gd name="csX2" fmla="*/ 656437 w 5487772"/>
                <a:gd name="csY2" fmla="*/ 1115952 h 2850295"/>
                <a:gd name="csX3" fmla="*/ 0 w 5487772"/>
                <a:gd name="csY3" fmla="*/ 0 h 2850295"/>
                <a:gd name="csX4" fmla="*/ 5487773 w 5487772"/>
                <a:gd name="csY4" fmla="*/ 1699007 h 2850295"/>
                <a:gd name="csX0" fmla="*/ 5473373 w 5473373"/>
                <a:gd name="csY0" fmla="*/ 1718816 h 2850295"/>
                <a:gd name="csX1" fmla="*/ 4780063 w 5473373"/>
                <a:gd name="csY1" fmla="*/ 2850295 h 2850295"/>
                <a:gd name="csX2" fmla="*/ 656437 w 5473373"/>
                <a:gd name="csY2" fmla="*/ 1115952 h 2850295"/>
                <a:gd name="csX3" fmla="*/ 0 w 5473373"/>
                <a:gd name="csY3" fmla="*/ 0 h 2850295"/>
                <a:gd name="csX4" fmla="*/ 5473373 w 5473373"/>
                <a:gd name="csY4" fmla="*/ 1718816 h 2850295"/>
              </a:gdLst>
              <a:ahLst/>
              <a:cxnLst>
                <a:cxn ang="0">
                  <a:pos x="csX0" y="csY0"/>
                </a:cxn>
                <a:cxn ang="0">
                  <a:pos x="csX1" y="csY1"/>
                </a:cxn>
                <a:cxn ang="0">
                  <a:pos x="csX2" y="csY2"/>
                </a:cxn>
                <a:cxn ang="0">
                  <a:pos x="csX3" y="csY3"/>
                </a:cxn>
                <a:cxn ang="0">
                  <a:pos x="csX4" y="csY4"/>
                </a:cxn>
              </a:cxnLst>
              <a:rect l="l" t="t" r="r" b="b"/>
              <a:pathLst>
                <a:path w="5473373" h="2850295">
                  <a:moveTo>
                    <a:pt x="5473373" y="1718816"/>
                  </a:moveTo>
                  <a:lnTo>
                    <a:pt x="4780063" y="2850295"/>
                  </a:lnTo>
                  <a:lnTo>
                    <a:pt x="656437" y="1115952"/>
                  </a:lnTo>
                  <a:lnTo>
                    <a:pt x="0" y="0"/>
                  </a:lnTo>
                  <a:lnTo>
                    <a:pt x="5473373" y="1718816"/>
                  </a:lnTo>
                  <a:close/>
                </a:path>
              </a:pathLst>
            </a:custGeom>
            <a:solidFill>
              <a:schemeClr val="bg1">
                <a:lumMod val="65000"/>
              </a:schemeClr>
            </a:solidFill>
            <a:ln w="21830" cap="flat">
              <a:solidFill>
                <a:schemeClr val="bg1">
                  <a:lumMod val="65000"/>
                </a:schemeClr>
              </a:solidFill>
              <a:prstDash val="solid"/>
              <a:miter/>
            </a:ln>
          </p:spPr>
          <p:txBody>
            <a:bodyPr rtlCol="0" anchor="ctr"/>
            <a:lstStyle/>
            <a:p>
              <a:pPr marL="0" marR="0" lvl="0" indent="0" algn="l" defTabSz="12190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ndParaRPr>
            </a:p>
          </p:txBody>
        </p:sp>
        <p:sp>
          <p:nvSpPr>
            <p:cNvPr id="7" name="Freeform: Shape 6">
              <a:extLst>
                <a:ext uri="{FF2B5EF4-FFF2-40B4-BE49-F238E27FC236}">
                  <a16:creationId xmlns:a16="http://schemas.microsoft.com/office/drawing/2014/main" id="{3CB8606D-6E19-38C7-5B8C-1A72D311B426}"/>
                </a:ext>
              </a:extLst>
            </p:cNvPr>
            <p:cNvSpPr/>
            <p:nvPr/>
          </p:nvSpPr>
          <p:spPr>
            <a:xfrm>
              <a:off x="3467292" y="1466291"/>
              <a:ext cx="3093816" cy="526607"/>
            </a:xfrm>
            <a:custGeom>
              <a:avLst/>
              <a:gdLst>
                <a:gd name="connsiteX0" fmla="*/ 3593147 w 7181977"/>
                <a:gd name="connsiteY0" fmla="*/ 41452 h 1222464"/>
                <a:gd name="connsiteX1" fmla="*/ 37523 w 7181977"/>
                <a:gd name="connsiteY1" fmla="*/ 37523 h 1222464"/>
                <a:gd name="connsiteX2" fmla="*/ 729961 w 7181977"/>
                <a:gd name="connsiteY2" fmla="*/ 1201265 h 1222464"/>
                <a:gd name="connsiteX3" fmla="*/ 3593147 w 7181977"/>
                <a:gd name="connsiteY3" fmla="*/ 1204321 h 1222464"/>
                <a:gd name="connsiteX4" fmla="*/ 6456551 w 7181977"/>
                <a:gd name="connsiteY4" fmla="*/ 1201265 h 1222464"/>
                <a:gd name="connsiteX5" fmla="*/ 7148772 w 7181977"/>
                <a:gd name="connsiteY5" fmla="*/ 37523 h 12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1977" h="1222464">
                  <a:moveTo>
                    <a:pt x="3593147" y="41452"/>
                  </a:moveTo>
                  <a:lnTo>
                    <a:pt x="37523" y="37523"/>
                  </a:lnTo>
                  <a:lnTo>
                    <a:pt x="729961" y="1201265"/>
                  </a:lnTo>
                  <a:lnTo>
                    <a:pt x="3593147" y="1204321"/>
                  </a:lnTo>
                  <a:lnTo>
                    <a:pt x="6456551" y="1201265"/>
                  </a:lnTo>
                  <a:lnTo>
                    <a:pt x="7148772" y="37523"/>
                  </a:lnTo>
                  <a:close/>
                </a:path>
              </a:pathLst>
            </a:custGeom>
            <a:solidFill>
              <a:srgbClr val="002060"/>
            </a:solidFill>
            <a:ln w="21830" cap="flat">
              <a:solidFill>
                <a:srgbClr val="002060"/>
              </a:solidFill>
              <a:prstDash val="solid"/>
              <a:miter/>
            </a:ln>
          </p:spPr>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solidFill>
                    <a:schemeClr val="bg1"/>
                  </a:solidFill>
                  <a:effectLst/>
                  <a:uLnTx/>
                  <a:uFillTx/>
                  <a:latin typeface="Aptos" panose="020B0004020202020204" pitchFamily="34" charset="0"/>
                  <a:cs typeface="Times New Roman" panose="02020603050405020304" pitchFamily="18" charset="0"/>
                </a:rPr>
                <a:t>FOUNDATION LAYER</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a:ln>
                    <a:noFill/>
                  </a:ln>
                  <a:solidFill>
                    <a:schemeClr val="bg1"/>
                  </a:solidFill>
                  <a:effectLst/>
                  <a:uLnTx/>
                  <a:uFillTx/>
                  <a:latin typeface="Aptos" panose="020B0004020202020204" pitchFamily="34" charset="0"/>
                  <a:cs typeface="Times New Roman" panose="02020603050405020304" pitchFamily="18" charset="0"/>
                </a:rPr>
                <a:t>(Company-Controlled | Value-Critical)</a:t>
              </a:r>
              <a:endParaRPr kumimoji="0" lang="en-US" sz="1800" b="0" i="1" u="none" strike="noStrike" kern="1200" cap="none" spc="0" normalizeH="0" baseline="0" noProof="0" dirty="0">
                <a:ln>
                  <a:noFill/>
                </a:ln>
                <a:solidFill>
                  <a:schemeClr val="bg1"/>
                </a:solidFill>
                <a:effectLst/>
                <a:uLnTx/>
                <a:uFillTx/>
                <a:latin typeface="Aptos" panose="020B0004020202020204" pitchFamily="34" charset="0"/>
                <a:cs typeface="Times New Roman" panose="02020603050405020304" pitchFamily="18" charset="0"/>
              </a:endParaRPr>
            </a:p>
          </p:txBody>
        </p:sp>
        <p:sp>
          <p:nvSpPr>
            <p:cNvPr id="8" name="Freeform: Shape 7">
              <a:extLst>
                <a:ext uri="{FF2B5EF4-FFF2-40B4-BE49-F238E27FC236}">
                  <a16:creationId xmlns:a16="http://schemas.microsoft.com/office/drawing/2014/main" id="{77D850F2-7E2D-2929-28D7-FE1A3E989A8F}"/>
                </a:ext>
              </a:extLst>
            </p:cNvPr>
            <p:cNvSpPr/>
            <p:nvPr/>
          </p:nvSpPr>
          <p:spPr>
            <a:xfrm>
              <a:off x="3694041" y="2236842"/>
              <a:ext cx="2623631" cy="526607"/>
            </a:xfrm>
            <a:custGeom>
              <a:avLst/>
              <a:gdLst>
                <a:gd name="connsiteX0" fmla="*/ 3052426 w 6090491"/>
                <a:gd name="connsiteY0" fmla="*/ 40797 h 1222464"/>
                <a:gd name="connsiteX1" fmla="*/ 37523 w 6090491"/>
                <a:gd name="connsiteY1" fmla="*/ 37523 h 1222464"/>
                <a:gd name="connsiteX2" fmla="*/ 729743 w 6090491"/>
                <a:gd name="connsiteY2" fmla="*/ 1201265 h 1222464"/>
                <a:gd name="connsiteX3" fmla="*/ 3052426 w 6090491"/>
                <a:gd name="connsiteY3" fmla="*/ 1203884 h 1222464"/>
                <a:gd name="connsiteX4" fmla="*/ 5375108 w 6090491"/>
                <a:gd name="connsiteY4" fmla="*/ 1201265 h 1222464"/>
                <a:gd name="connsiteX5" fmla="*/ 6067328 w 6090491"/>
                <a:gd name="connsiteY5" fmla="*/ 37523 h 12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0491" h="1222464">
                  <a:moveTo>
                    <a:pt x="3052426" y="40797"/>
                  </a:moveTo>
                  <a:lnTo>
                    <a:pt x="37523" y="37523"/>
                  </a:lnTo>
                  <a:lnTo>
                    <a:pt x="729743" y="1201265"/>
                  </a:lnTo>
                  <a:lnTo>
                    <a:pt x="3052426" y="1203884"/>
                  </a:lnTo>
                  <a:lnTo>
                    <a:pt x="5375108" y="1201265"/>
                  </a:lnTo>
                  <a:lnTo>
                    <a:pt x="6067328" y="37523"/>
                  </a:lnTo>
                  <a:close/>
                </a:path>
              </a:pathLst>
            </a:custGeom>
            <a:solidFill>
              <a:srgbClr val="D9D9D9"/>
            </a:solidFill>
            <a:ln w="21830" cap="flat">
              <a:solidFill>
                <a:srgbClr val="D9D9D9"/>
              </a:solidFill>
              <a:prstDash val="solid"/>
              <a:miter/>
            </a:ln>
          </p:spPr>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VALUE REALISATION LAYER</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(Execution-Driven)</a:t>
              </a:r>
              <a:endParaRPr kumimoji="0" lang="en-US" sz="1400" b="0" i="1" u="none" strike="noStrike" kern="1200" cap="none" spc="0" normalizeH="0" baseline="0" noProof="0" dirty="0">
                <a:ln>
                  <a:noFill/>
                </a:ln>
                <a:effectLst/>
                <a:uLnTx/>
                <a:uFillTx/>
                <a:latin typeface="Aptos" panose="020B0004020202020204" pitchFamily="34" charset="0"/>
                <a:cs typeface="Times New Roman" panose="02020603050405020304" pitchFamily="18" charset="0"/>
              </a:endParaRPr>
            </a:p>
          </p:txBody>
        </p:sp>
        <p:sp>
          <p:nvSpPr>
            <p:cNvPr id="14" name="Freeform: Shape 13">
              <a:extLst>
                <a:ext uri="{FF2B5EF4-FFF2-40B4-BE49-F238E27FC236}">
                  <a16:creationId xmlns:a16="http://schemas.microsoft.com/office/drawing/2014/main" id="{5D2C1D0C-429A-0B80-B457-1B3A8EF6048C}"/>
                </a:ext>
              </a:extLst>
            </p:cNvPr>
            <p:cNvSpPr/>
            <p:nvPr/>
          </p:nvSpPr>
          <p:spPr>
            <a:xfrm>
              <a:off x="3941608" y="2990348"/>
              <a:ext cx="2162850" cy="535307"/>
            </a:xfrm>
            <a:custGeom>
              <a:avLst/>
              <a:gdLst>
                <a:gd name="connsiteX0" fmla="*/ 2511703 w 5020835"/>
                <a:gd name="connsiteY0" fmla="*/ 40142 h 1222464"/>
                <a:gd name="connsiteX1" fmla="*/ 37523 w 5020835"/>
                <a:gd name="connsiteY1" fmla="*/ 37523 h 1222464"/>
                <a:gd name="connsiteX2" fmla="*/ 729743 w 5020835"/>
                <a:gd name="connsiteY2" fmla="*/ 1201046 h 1222464"/>
                <a:gd name="connsiteX3" fmla="*/ 2511703 w 5020835"/>
                <a:gd name="connsiteY3" fmla="*/ 1203011 h 1222464"/>
                <a:gd name="connsiteX4" fmla="*/ 4293663 w 5020835"/>
                <a:gd name="connsiteY4" fmla="*/ 1201046 h 1222464"/>
                <a:gd name="connsiteX5" fmla="*/ 4986101 w 5020835"/>
                <a:gd name="connsiteY5" fmla="*/ 37523 h 122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0835" h="1222464">
                  <a:moveTo>
                    <a:pt x="2511703" y="40142"/>
                  </a:moveTo>
                  <a:lnTo>
                    <a:pt x="37523" y="37523"/>
                  </a:lnTo>
                  <a:lnTo>
                    <a:pt x="729743" y="1201046"/>
                  </a:lnTo>
                  <a:lnTo>
                    <a:pt x="2511703" y="1203011"/>
                  </a:lnTo>
                  <a:lnTo>
                    <a:pt x="4293663" y="1201046"/>
                  </a:lnTo>
                  <a:lnTo>
                    <a:pt x="4986101" y="37523"/>
                  </a:lnTo>
                  <a:close/>
                </a:path>
              </a:pathLst>
            </a:custGeom>
            <a:solidFill>
              <a:srgbClr val="F1F2F2"/>
            </a:solidFill>
            <a:ln w="21830" cap="flat">
              <a:solidFill>
                <a:srgbClr val="F1F2F2"/>
              </a:solidFill>
              <a:prstDash val="solid"/>
              <a:miter/>
            </a:ln>
          </p:spPr>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ENABLING LAYER</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IN" sz="1400" b="0" i="1"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(Market-Dependent)</a:t>
              </a:r>
              <a:endParaRPr kumimoji="0" lang="en-US" sz="1400" b="0" i="1" u="none" strike="noStrike" kern="1200" cap="none" spc="0" normalizeH="0" baseline="0" noProof="0" dirty="0">
                <a:ln>
                  <a:noFill/>
                </a:ln>
                <a:solidFill>
                  <a:srgbClr val="000000"/>
                </a:solidFill>
                <a:effectLst/>
                <a:uLnTx/>
                <a:uFillTx/>
                <a:latin typeface="Aptos" panose="020B0004020202020204" pitchFamily="34"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8F20F8E4-DDE3-F1EE-33F2-0B4D7365245E}"/>
              </a:ext>
            </a:extLst>
          </p:cNvPr>
          <p:cNvSpPr/>
          <p:nvPr/>
        </p:nvSpPr>
        <p:spPr>
          <a:xfrm>
            <a:off x="0" y="734035"/>
            <a:ext cx="12192000" cy="55404"/>
          </a:xfrm>
          <a:prstGeom prst="rect">
            <a:avLst/>
          </a:prstGeom>
          <a:gradFill flip="none" rotWithShape="1">
            <a:gsLst>
              <a:gs pos="0">
                <a:srgbClr val="2959A4">
                  <a:shade val="30000"/>
                  <a:satMod val="115000"/>
                </a:srgbClr>
              </a:gs>
              <a:gs pos="50000">
                <a:srgbClr val="44546A">
                  <a:lumMod val="50000"/>
                  <a:lumOff val="50000"/>
                </a:srgbClr>
              </a:gs>
              <a:gs pos="100000">
                <a:sysClr val="window" lastClr="FFFFFF"/>
              </a:gs>
            </a:gsLst>
            <a:lin ang="2700000" scaled="1"/>
            <a:tileRect/>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7102298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TotalTime>
  <Words>3915</Words>
  <Application>Microsoft Office PowerPoint</Application>
  <PresentationFormat>Widescreen</PresentationFormat>
  <Paragraphs>552</Paragraphs>
  <Slides>23</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Aptos</vt:lpstr>
      <vt:lpstr>Aptos (Body)</vt:lpstr>
      <vt:lpstr>Aptos Display</vt:lpstr>
      <vt:lpstr>Arial</vt:lpstr>
      <vt:lpstr>Calibri</vt:lpstr>
      <vt:lpstr>Calibri Light</vt:lpstr>
      <vt:lpstr>Californian FB</vt:lpstr>
      <vt:lpstr>Montserrat Light</vt:lpstr>
      <vt:lpstr>Open Sans</vt:lpstr>
      <vt:lpstr>Times New Roman</vt:lpstr>
      <vt:lpstr>Wingdings</vt:lpstr>
      <vt:lpstr>1_Office Theme</vt:lpstr>
      <vt:lpstr>2_Office Theme</vt:lpstr>
      <vt:lpstr>Office Theme</vt:lpstr>
      <vt:lpstr>Preparing for an IPO</vt:lpstr>
      <vt:lpstr>PowerPoint Presentation</vt:lpstr>
      <vt:lpstr>PowerPoint Presentation</vt:lpstr>
      <vt:lpstr>PowerPoint Presentation</vt:lpstr>
      <vt:lpstr>IPO Eligibility and Timelines</vt:lpstr>
      <vt:lpstr>PowerPoint Presentation</vt:lpstr>
      <vt:lpstr>PowerPoint Presentation</vt:lpstr>
      <vt:lpstr>PowerPoint Presentation</vt:lpstr>
      <vt:lpstr>PowerPoint Presentation</vt:lpstr>
      <vt:lpstr>Key Areas in the IPO journey</vt:lpstr>
      <vt:lpstr>PowerPoint Presentation</vt:lpstr>
      <vt:lpstr>PowerPoint Presentation</vt:lpstr>
      <vt:lpstr>Business Positioning and Pitch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an IPO</dc:title>
  <dc:creator>Yash Kochar</dc:creator>
  <cp:lastModifiedBy>Shimona Kennedy</cp:lastModifiedBy>
  <cp:revision>113</cp:revision>
  <dcterms:created xsi:type="dcterms:W3CDTF">2026-01-06T04:16:48Z</dcterms:created>
  <dcterms:modified xsi:type="dcterms:W3CDTF">2026-01-09T05:04:32Z</dcterms:modified>
</cp:coreProperties>
</file>