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6"/>
  </p:sldMasterIdLst>
  <p:notesMasterIdLst>
    <p:notesMasterId r:id="rId41"/>
  </p:notesMasterIdLst>
  <p:sldIdLst>
    <p:sldId id="259" r:id="rId7"/>
    <p:sldId id="2147482519" r:id="rId8"/>
    <p:sldId id="2147482514" r:id="rId9"/>
    <p:sldId id="2147482517" r:id="rId10"/>
    <p:sldId id="2147482440" r:id="rId11"/>
    <p:sldId id="2147482499" r:id="rId12"/>
    <p:sldId id="2147472912" r:id="rId13"/>
    <p:sldId id="2147472913" r:id="rId14"/>
    <p:sldId id="2134960301" r:id="rId15"/>
    <p:sldId id="2147472893" r:id="rId16"/>
    <p:sldId id="2147472894" r:id="rId17"/>
    <p:sldId id="2134960266" r:id="rId18"/>
    <p:sldId id="2147482460" r:id="rId19"/>
    <p:sldId id="2147472896" r:id="rId20"/>
    <p:sldId id="2147328767" r:id="rId21"/>
    <p:sldId id="2147328768" r:id="rId22"/>
    <p:sldId id="2147472897" r:id="rId23"/>
    <p:sldId id="2147328760" r:id="rId24"/>
    <p:sldId id="2147482457" r:id="rId25"/>
    <p:sldId id="2147472899" r:id="rId26"/>
    <p:sldId id="2134960288" r:id="rId27"/>
    <p:sldId id="2147472900" r:id="rId28"/>
    <p:sldId id="2147328788" r:id="rId29"/>
    <p:sldId id="2147482458" r:id="rId30"/>
    <p:sldId id="2147482459" r:id="rId31"/>
    <p:sldId id="2147328790" r:id="rId32"/>
    <p:sldId id="2147328773" r:id="rId33"/>
    <p:sldId id="2147482451" r:id="rId34"/>
    <p:sldId id="2147482442" r:id="rId35"/>
    <p:sldId id="2147482481" r:id="rId36"/>
    <p:sldId id="2147328762" r:id="rId37"/>
    <p:sldId id="2147328763" r:id="rId38"/>
    <p:sldId id="2147482467" r:id="rId39"/>
    <p:sldId id="2147482518" r:id="rId4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24D6A4-34C3-CC34-13B5-0678AD1E14A3}" name="Himanshu Jain" initials="HJ" userId="S::jain.himanshu1@ifsca.gov.in::8ae0ebd5-803f-4cad-8b4c-efdd1cdb17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yantara" initials="N" lastIdx="1" clrIdx="0">
    <p:extLst>
      <p:ext uri="{19B8F6BF-5375-455C-9EA6-DF929625EA0E}">
        <p15:presenceInfo xmlns:p15="http://schemas.microsoft.com/office/powerpoint/2012/main" userId="5a4546ed7ec279ed" providerId="Windows Live"/>
      </p:ext>
    </p:extLst>
  </p:cmAuthor>
  <p:cmAuthor id="2" name="AKSHAT GANERIWALA" initials="AG" lastIdx="1" clrIdx="1">
    <p:extLst>
      <p:ext uri="{19B8F6BF-5375-455C-9EA6-DF929625EA0E}">
        <p15:presenceInfo xmlns:p15="http://schemas.microsoft.com/office/powerpoint/2012/main" userId="AKSHAT GANERIWA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08F"/>
    <a:srgbClr val="00338C"/>
    <a:srgbClr val="0043B7"/>
    <a:srgbClr val="ED7D31"/>
    <a:srgbClr val="203864"/>
    <a:srgbClr val="FFFFFF"/>
    <a:srgbClr val="FFC000"/>
    <a:srgbClr val="FFD961"/>
    <a:srgbClr val="5BB8D7"/>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5256" autoAdjust="0"/>
  </p:normalViewPr>
  <p:slideViewPr>
    <p:cSldViewPr snapToGrid="0">
      <p:cViewPr varScale="1">
        <p:scale>
          <a:sx n="70" d="100"/>
          <a:sy n="70" d="100"/>
        </p:scale>
        <p:origin x="752" y="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r>
              <a:rPr lang="en-IN" sz="1800" dirty="0">
                <a:latin typeface="Cambria" panose="02040503050406030204" pitchFamily="18" charset="0"/>
                <a:ea typeface="Cambria" panose="02040503050406030204" pitchFamily="18" charset="0"/>
              </a:rPr>
              <a:t>Total Debt Listing in USD Bn</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001"/>
        </a:p>
      </c:txPr>
    </c:title>
    <c:autoTitleDeleted val="0"/>
    <c:plotArea>
      <c:layout>
        <c:manualLayout>
          <c:layoutTarget val="inner"/>
          <c:xMode val="edge"/>
          <c:yMode val="edge"/>
          <c:x val="8.1894052876291271E-2"/>
          <c:y val="0.10876287418595744"/>
          <c:w val="0.87909532210387065"/>
          <c:h val="0.74040825261314513"/>
        </c:manualLayout>
      </c:layout>
      <c:barChart>
        <c:barDir val="col"/>
        <c:grouping val="clustered"/>
        <c:varyColors val="0"/>
        <c:ser>
          <c:idx val="0"/>
          <c:order val="0"/>
          <c:tx>
            <c:strRef>
              <c:f>Sheet1!$A$2</c:f>
              <c:strCache>
                <c:ptCount val="1"/>
                <c:pt idx="0">
                  <c:v>FY18</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001"/>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Column1</c:v>
                </c:pt>
              </c:strCache>
            </c:strRef>
          </c:cat>
          <c:val>
            <c:numRef>
              <c:f>Sheet1!$B$2</c:f>
              <c:numCache>
                <c:formatCode>General</c:formatCode>
                <c:ptCount val="1"/>
                <c:pt idx="0">
                  <c:v>2.8</c:v>
                </c:pt>
              </c:numCache>
            </c:numRef>
          </c:val>
          <c:extLst>
            <c:ext xmlns:c16="http://schemas.microsoft.com/office/drawing/2014/chart" uri="{C3380CC4-5D6E-409C-BE32-E72D297353CC}">
              <c16:uniqueId val="{00000000-021B-471E-BA5A-3247EBE95AA5}"/>
            </c:ext>
          </c:extLst>
        </c:ser>
        <c:ser>
          <c:idx val="1"/>
          <c:order val="1"/>
          <c:tx>
            <c:strRef>
              <c:f>Sheet1!$A$3</c:f>
              <c:strCache>
                <c:ptCount val="1"/>
                <c:pt idx="0">
                  <c:v>FY19</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001"/>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Column1</c:v>
                </c:pt>
              </c:strCache>
            </c:strRef>
          </c:cat>
          <c:val>
            <c:numRef>
              <c:f>Sheet1!$B$3</c:f>
              <c:numCache>
                <c:formatCode>General</c:formatCode>
                <c:ptCount val="1"/>
                <c:pt idx="0">
                  <c:v>11.37</c:v>
                </c:pt>
              </c:numCache>
            </c:numRef>
          </c:val>
          <c:extLst>
            <c:ext xmlns:c16="http://schemas.microsoft.com/office/drawing/2014/chart" uri="{C3380CC4-5D6E-409C-BE32-E72D297353CC}">
              <c16:uniqueId val="{00000001-021B-471E-BA5A-3247EBE95AA5}"/>
            </c:ext>
          </c:extLst>
        </c:ser>
        <c:ser>
          <c:idx val="2"/>
          <c:order val="2"/>
          <c:tx>
            <c:strRef>
              <c:f>Sheet1!$A$4</c:f>
              <c:strCache>
                <c:ptCount val="1"/>
                <c:pt idx="0">
                  <c:v>FY20</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001"/>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Column1</c:v>
                </c:pt>
              </c:strCache>
            </c:strRef>
          </c:cat>
          <c:val>
            <c:numRef>
              <c:f>Sheet1!$B$4</c:f>
              <c:numCache>
                <c:formatCode>General</c:formatCode>
                <c:ptCount val="1"/>
                <c:pt idx="0">
                  <c:v>7.42</c:v>
                </c:pt>
              </c:numCache>
            </c:numRef>
          </c:val>
          <c:extLst>
            <c:ext xmlns:c16="http://schemas.microsoft.com/office/drawing/2014/chart" uri="{C3380CC4-5D6E-409C-BE32-E72D297353CC}">
              <c16:uniqueId val="{00000002-021B-471E-BA5A-3247EBE95AA5}"/>
            </c:ext>
          </c:extLst>
        </c:ser>
        <c:ser>
          <c:idx val="3"/>
          <c:order val="3"/>
          <c:tx>
            <c:strRef>
              <c:f>Sheet1!$A$5</c:f>
              <c:strCache>
                <c:ptCount val="1"/>
                <c:pt idx="0">
                  <c:v>FY21</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001"/>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Column1</c:v>
                </c:pt>
              </c:strCache>
            </c:strRef>
          </c:cat>
          <c:val>
            <c:numRef>
              <c:f>Sheet1!$B$5</c:f>
              <c:numCache>
                <c:formatCode>General</c:formatCode>
                <c:ptCount val="1"/>
                <c:pt idx="0">
                  <c:v>5.54</c:v>
                </c:pt>
              </c:numCache>
            </c:numRef>
          </c:val>
          <c:extLst>
            <c:ext xmlns:c16="http://schemas.microsoft.com/office/drawing/2014/chart" uri="{C3380CC4-5D6E-409C-BE32-E72D297353CC}">
              <c16:uniqueId val="{00000003-021B-471E-BA5A-3247EBE95AA5}"/>
            </c:ext>
          </c:extLst>
        </c:ser>
        <c:ser>
          <c:idx val="4"/>
          <c:order val="4"/>
          <c:tx>
            <c:strRef>
              <c:f>Sheet1!$A$6</c:f>
              <c:strCache>
                <c:ptCount val="1"/>
                <c:pt idx="0">
                  <c:v>FY22</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001"/>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Column1</c:v>
                </c:pt>
              </c:strCache>
            </c:strRef>
          </c:cat>
          <c:val>
            <c:numRef>
              <c:f>Sheet1!$B$6</c:f>
              <c:numCache>
                <c:formatCode>General</c:formatCode>
                <c:ptCount val="1"/>
                <c:pt idx="0">
                  <c:v>18.190000000000001</c:v>
                </c:pt>
              </c:numCache>
            </c:numRef>
          </c:val>
          <c:extLst>
            <c:ext xmlns:c16="http://schemas.microsoft.com/office/drawing/2014/chart" uri="{C3380CC4-5D6E-409C-BE32-E72D297353CC}">
              <c16:uniqueId val="{00000004-021B-471E-BA5A-3247EBE95AA5}"/>
            </c:ext>
          </c:extLst>
        </c:ser>
        <c:ser>
          <c:idx val="5"/>
          <c:order val="5"/>
          <c:tx>
            <c:strRef>
              <c:f>Sheet1!$A$7</c:f>
              <c:strCache>
                <c:ptCount val="1"/>
                <c:pt idx="0">
                  <c:v>FY23</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001"/>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Column1</c:v>
                </c:pt>
              </c:strCache>
            </c:strRef>
          </c:cat>
          <c:val>
            <c:numRef>
              <c:f>Sheet1!$B$7</c:f>
              <c:numCache>
                <c:formatCode>General</c:formatCode>
                <c:ptCount val="1"/>
                <c:pt idx="0">
                  <c:v>5.36</c:v>
                </c:pt>
              </c:numCache>
            </c:numRef>
          </c:val>
          <c:extLst>
            <c:ext xmlns:c16="http://schemas.microsoft.com/office/drawing/2014/chart" uri="{C3380CC4-5D6E-409C-BE32-E72D297353CC}">
              <c16:uniqueId val="{00000005-021B-471E-BA5A-3247EBE95AA5}"/>
            </c:ext>
          </c:extLst>
        </c:ser>
        <c:ser>
          <c:idx val="6"/>
          <c:order val="6"/>
          <c:tx>
            <c:strRef>
              <c:f>Sheet1!$A$8</c:f>
              <c:strCache>
                <c:ptCount val="1"/>
                <c:pt idx="0">
                  <c:v>FY24</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001"/>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Column1</c:v>
                </c:pt>
              </c:strCache>
            </c:strRef>
          </c:cat>
          <c:val>
            <c:numRef>
              <c:f>Sheet1!$B$8</c:f>
              <c:numCache>
                <c:formatCode>General</c:formatCode>
                <c:ptCount val="1"/>
                <c:pt idx="0">
                  <c:v>5.84</c:v>
                </c:pt>
              </c:numCache>
            </c:numRef>
          </c:val>
          <c:extLst>
            <c:ext xmlns:c16="http://schemas.microsoft.com/office/drawing/2014/chart" uri="{C3380CC4-5D6E-409C-BE32-E72D297353CC}">
              <c16:uniqueId val="{00000006-021B-471E-BA5A-3247EBE95AA5}"/>
            </c:ext>
          </c:extLst>
        </c:ser>
        <c:ser>
          <c:idx val="7"/>
          <c:order val="7"/>
          <c:tx>
            <c:strRef>
              <c:f>Sheet1!$A$9</c:f>
              <c:strCache>
                <c:ptCount val="1"/>
                <c:pt idx="0">
                  <c:v>FY25</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001"/>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Column1</c:v>
                </c:pt>
              </c:strCache>
            </c:strRef>
          </c:cat>
          <c:val>
            <c:numRef>
              <c:f>Sheet1!$B$9</c:f>
              <c:numCache>
                <c:formatCode>General</c:formatCode>
                <c:ptCount val="1"/>
                <c:pt idx="0">
                  <c:v>8.64</c:v>
                </c:pt>
              </c:numCache>
            </c:numRef>
          </c:val>
          <c:extLst>
            <c:ext xmlns:c16="http://schemas.microsoft.com/office/drawing/2014/chart" uri="{C3380CC4-5D6E-409C-BE32-E72D297353CC}">
              <c16:uniqueId val="{00000007-021B-471E-BA5A-3247EBE95AA5}"/>
            </c:ext>
          </c:extLst>
        </c:ser>
        <c:dLbls>
          <c:dLblPos val="outEnd"/>
          <c:showLegendKey val="0"/>
          <c:showVal val="1"/>
          <c:showCatName val="0"/>
          <c:showSerName val="0"/>
          <c:showPercent val="0"/>
          <c:showBubbleSize val="0"/>
        </c:dLbls>
        <c:gapWidth val="100"/>
        <c:overlap val="-24"/>
        <c:axId val="949923632"/>
        <c:axId val="949913552"/>
      </c:barChart>
      <c:catAx>
        <c:axId val="949923632"/>
        <c:scaling>
          <c:orientation val="minMax"/>
        </c:scaling>
        <c:delete val="1"/>
        <c:axPos val="b"/>
        <c:numFmt formatCode="General" sourceLinked="1"/>
        <c:majorTickMark val="none"/>
        <c:minorTickMark val="none"/>
        <c:tickLblPos val="nextTo"/>
        <c:crossAx val="949913552"/>
        <c:crosses val="autoZero"/>
        <c:auto val="1"/>
        <c:lblAlgn val="ctr"/>
        <c:lblOffset val="100"/>
        <c:noMultiLvlLbl val="0"/>
      </c:catAx>
      <c:valAx>
        <c:axId val="949913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001"/>
          </a:p>
        </c:txPr>
        <c:crossAx val="949923632"/>
        <c:crosses val="autoZero"/>
        <c:crossBetween val="between"/>
      </c:valAx>
      <c:spPr>
        <a:noFill/>
        <a:ln>
          <a:noFill/>
        </a:ln>
        <a:effectLst/>
      </c:spPr>
    </c:plotArea>
    <c:legend>
      <c:legendPos val="b"/>
      <c:layout>
        <c:manualLayout>
          <c:xMode val="edge"/>
          <c:yMode val="edge"/>
          <c:x val="0.11671268286427965"/>
          <c:y val="0.86752726988508511"/>
          <c:w val="0.8228258647719523"/>
          <c:h val="0.11397644417884015"/>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001"/>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001"/>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r>
              <a:rPr lang="en-IN" sz="1800" dirty="0">
                <a:latin typeface="Cambria" panose="02040503050406030204" pitchFamily="18" charset="0"/>
                <a:ea typeface="Cambria" panose="02040503050406030204" pitchFamily="18" charset="0"/>
              </a:rPr>
              <a:t>ESG Labelled</a:t>
            </a:r>
            <a:r>
              <a:rPr lang="en-IN" sz="1800" baseline="0" dirty="0">
                <a:latin typeface="Cambria" panose="02040503050406030204" pitchFamily="18" charset="0"/>
                <a:ea typeface="Cambria" panose="02040503050406030204" pitchFamily="18" charset="0"/>
              </a:rPr>
              <a:t> Debt Listing in USD Bn</a:t>
            </a:r>
            <a:endParaRPr lang="en-IN" sz="1800" dirty="0">
              <a:latin typeface="Cambria" panose="02040503050406030204" pitchFamily="18" charset="0"/>
              <a:ea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IN"/>
        </a:p>
      </c:txPr>
    </c:title>
    <c:autoTitleDeleted val="0"/>
    <c:plotArea>
      <c:layout/>
      <c:barChart>
        <c:barDir val="col"/>
        <c:grouping val="clustered"/>
        <c:varyColors val="0"/>
        <c:ser>
          <c:idx val="0"/>
          <c:order val="0"/>
          <c:tx>
            <c:strRef>
              <c:f>Sheet1!$A$2</c:f>
              <c:strCache>
                <c:ptCount val="1"/>
                <c:pt idx="0">
                  <c:v>Green</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001"/>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Column1</c:v>
                </c:pt>
              </c:strCache>
            </c:strRef>
          </c:cat>
          <c:val>
            <c:numRef>
              <c:f>Sheet1!$B$2</c:f>
              <c:numCache>
                <c:formatCode>General</c:formatCode>
                <c:ptCount val="1"/>
                <c:pt idx="0">
                  <c:v>8.8800000000000008</c:v>
                </c:pt>
              </c:numCache>
            </c:numRef>
          </c:val>
          <c:extLst>
            <c:ext xmlns:c16="http://schemas.microsoft.com/office/drawing/2014/chart" uri="{C3380CC4-5D6E-409C-BE32-E72D297353CC}">
              <c16:uniqueId val="{00000000-7848-4ED3-BBF6-5CC006B1A2C8}"/>
            </c:ext>
          </c:extLst>
        </c:ser>
        <c:ser>
          <c:idx val="1"/>
          <c:order val="1"/>
          <c:tx>
            <c:strRef>
              <c:f>Sheet1!$A$3</c:f>
              <c:strCache>
                <c:ptCount val="1"/>
                <c:pt idx="0">
                  <c:v>Social</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001"/>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Column1</c:v>
                </c:pt>
              </c:strCache>
            </c:strRef>
          </c:cat>
          <c:val>
            <c:numRef>
              <c:f>Sheet1!$B$3</c:f>
              <c:numCache>
                <c:formatCode>General</c:formatCode>
                <c:ptCount val="1"/>
                <c:pt idx="0">
                  <c:v>3.5</c:v>
                </c:pt>
              </c:numCache>
            </c:numRef>
          </c:val>
          <c:extLst>
            <c:ext xmlns:c16="http://schemas.microsoft.com/office/drawing/2014/chart" uri="{C3380CC4-5D6E-409C-BE32-E72D297353CC}">
              <c16:uniqueId val="{00000001-7848-4ED3-BBF6-5CC006B1A2C8}"/>
            </c:ext>
          </c:extLst>
        </c:ser>
        <c:ser>
          <c:idx val="2"/>
          <c:order val="2"/>
          <c:tx>
            <c:strRef>
              <c:f>Sheet1!$A$4</c:f>
              <c:strCache>
                <c:ptCount val="1"/>
                <c:pt idx="0">
                  <c:v>Sustainable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001"/>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Column1</c:v>
                </c:pt>
              </c:strCache>
            </c:strRef>
          </c:cat>
          <c:val>
            <c:numRef>
              <c:f>Sheet1!$B$4</c:f>
              <c:numCache>
                <c:formatCode>General</c:formatCode>
                <c:ptCount val="1"/>
                <c:pt idx="0">
                  <c:v>2.35</c:v>
                </c:pt>
              </c:numCache>
            </c:numRef>
          </c:val>
          <c:extLst>
            <c:ext xmlns:c16="http://schemas.microsoft.com/office/drawing/2014/chart" uri="{C3380CC4-5D6E-409C-BE32-E72D297353CC}">
              <c16:uniqueId val="{00000002-7848-4ED3-BBF6-5CC006B1A2C8}"/>
            </c:ext>
          </c:extLst>
        </c:ser>
        <c:ser>
          <c:idx val="3"/>
          <c:order val="3"/>
          <c:tx>
            <c:strRef>
              <c:f>Sheet1!$A$5</c:f>
              <c:strCache>
                <c:ptCount val="1"/>
                <c:pt idx="0">
                  <c:v>Sustainability-linked</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001"/>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Column1</c:v>
                </c:pt>
              </c:strCache>
            </c:strRef>
          </c:cat>
          <c:val>
            <c:numRef>
              <c:f>Sheet1!$B$5</c:f>
              <c:numCache>
                <c:formatCode>General</c:formatCode>
                <c:ptCount val="1"/>
                <c:pt idx="0">
                  <c:v>0.7</c:v>
                </c:pt>
              </c:numCache>
            </c:numRef>
          </c:val>
          <c:extLst>
            <c:ext xmlns:c16="http://schemas.microsoft.com/office/drawing/2014/chart" uri="{C3380CC4-5D6E-409C-BE32-E72D297353CC}">
              <c16:uniqueId val="{00000003-7848-4ED3-BBF6-5CC006B1A2C8}"/>
            </c:ext>
          </c:extLst>
        </c:ser>
        <c:dLbls>
          <c:dLblPos val="outEnd"/>
          <c:showLegendKey val="0"/>
          <c:showVal val="1"/>
          <c:showCatName val="0"/>
          <c:showSerName val="0"/>
          <c:showPercent val="0"/>
          <c:showBubbleSize val="0"/>
        </c:dLbls>
        <c:gapWidth val="100"/>
        <c:overlap val="-24"/>
        <c:axId val="949923632"/>
        <c:axId val="949913552"/>
      </c:barChart>
      <c:catAx>
        <c:axId val="949923632"/>
        <c:scaling>
          <c:orientation val="minMax"/>
        </c:scaling>
        <c:delete val="1"/>
        <c:axPos val="b"/>
        <c:numFmt formatCode="General" sourceLinked="1"/>
        <c:majorTickMark val="none"/>
        <c:minorTickMark val="none"/>
        <c:tickLblPos val="nextTo"/>
        <c:crossAx val="949913552"/>
        <c:crosses val="autoZero"/>
        <c:auto val="1"/>
        <c:lblAlgn val="ctr"/>
        <c:lblOffset val="100"/>
        <c:noMultiLvlLbl val="0"/>
      </c:catAx>
      <c:valAx>
        <c:axId val="949913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001"/>
          </a:p>
        </c:txPr>
        <c:crossAx val="949923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001"/>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001"/>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3.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2D97B2-1562-4A5A-885D-4DDDFA2D266E}"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th-TH"/>
        </a:p>
      </dgm:t>
    </dgm:pt>
    <dgm:pt modelId="{1D83F254-B6F6-47A6-9C7B-780A4CC2FB6D}">
      <dgm:prSet phldrT="[Text]" custT="1"/>
      <dgm:spPr>
        <a:noFill/>
        <a:ln w="28575">
          <a:solidFill>
            <a:srgbClr val="230775"/>
          </a:solidFill>
        </a:ln>
      </dgm:spPr>
      <dgm:t>
        <a:bodyPr/>
        <a:lstStyle/>
        <a:p>
          <a:r>
            <a:rPr lang="en-US" sz="2000" b="1" dirty="0">
              <a:solidFill>
                <a:srgbClr val="230775"/>
              </a:solidFill>
              <a:latin typeface="Palatino Linotype" panose="02040502050505030304" pitchFamily="18" charset="0"/>
              <a:ea typeface="Cambria" panose="02040503050406030204" pitchFamily="18" charset="0"/>
            </a:rPr>
            <a:t>Products available at IFSC Exchanges</a:t>
          </a:r>
          <a:endParaRPr lang="th-TH" sz="2000" b="1" dirty="0">
            <a:solidFill>
              <a:srgbClr val="230775"/>
            </a:solidFill>
            <a:latin typeface="Palatino Linotype" panose="02040502050505030304" pitchFamily="18" charset="0"/>
            <a:ea typeface="Cambria" panose="02040503050406030204" pitchFamily="18" charset="0"/>
          </a:endParaRPr>
        </a:p>
      </dgm:t>
    </dgm:pt>
    <dgm:pt modelId="{0E302F5B-B057-44BE-BC9D-1264AF2287AA}" type="parTrans" cxnId="{E7BE9C82-6F73-497B-8BF6-5EE0CFD8FD87}">
      <dgm:prSet/>
      <dgm:spPr/>
      <dgm:t>
        <a:bodyPr/>
        <a:lstStyle/>
        <a:p>
          <a:endParaRPr lang="th-TH" sz="2000" b="1">
            <a:solidFill>
              <a:srgbClr val="230775"/>
            </a:solidFill>
          </a:endParaRPr>
        </a:p>
      </dgm:t>
    </dgm:pt>
    <dgm:pt modelId="{C4F4F35D-3AC9-48D9-94D3-16979F8FC133}" type="sibTrans" cxnId="{E7BE9C82-6F73-497B-8BF6-5EE0CFD8FD87}">
      <dgm:prSet/>
      <dgm:spPr/>
      <dgm:t>
        <a:bodyPr/>
        <a:lstStyle/>
        <a:p>
          <a:endParaRPr lang="th-TH" sz="2000" b="1">
            <a:solidFill>
              <a:srgbClr val="230775"/>
            </a:solidFill>
          </a:endParaRPr>
        </a:p>
      </dgm:t>
    </dgm:pt>
    <dgm:pt modelId="{B580DE95-AAEB-418B-A298-E05B2E21794B}">
      <dgm:prSet phldrT="[Text]" custT="1"/>
      <dgm:spPr>
        <a:noFill/>
        <a:ln w="28575">
          <a:solidFill>
            <a:srgbClr val="230775"/>
          </a:solidFill>
        </a:ln>
      </dgm:spPr>
      <dgm:t>
        <a:bodyPr/>
        <a:lstStyle/>
        <a:p>
          <a:r>
            <a:rPr lang="en-US" sz="2000" b="1" dirty="0">
              <a:solidFill>
                <a:srgbClr val="230775"/>
              </a:solidFill>
              <a:latin typeface="Palatino Linotype" panose="02040502050505030304" pitchFamily="18" charset="0"/>
              <a:ea typeface="Cambria" panose="02040503050406030204" pitchFamily="18" charset="0"/>
            </a:rPr>
            <a:t>Equity Index Derivatives</a:t>
          </a:r>
          <a:endParaRPr lang="th-TH" sz="2000" b="1" dirty="0">
            <a:solidFill>
              <a:srgbClr val="230775"/>
            </a:solidFill>
            <a:latin typeface="Palatino Linotype" panose="02040502050505030304" pitchFamily="18" charset="0"/>
            <a:ea typeface="Cambria" panose="02040503050406030204" pitchFamily="18" charset="0"/>
          </a:endParaRPr>
        </a:p>
      </dgm:t>
    </dgm:pt>
    <dgm:pt modelId="{C652C728-F35C-4306-8468-79957EEC4115}" type="parTrans" cxnId="{D923F380-74E0-4C1A-8EC1-545210D6170A}">
      <dgm:prSet/>
      <dgm:spPr/>
      <dgm:t>
        <a:bodyPr/>
        <a:lstStyle/>
        <a:p>
          <a:endParaRPr lang="th-TH" sz="2000" b="1">
            <a:solidFill>
              <a:srgbClr val="230775"/>
            </a:solidFill>
            <a:latin typeface="Palatino Linotype" panose="02040502050505030304" pitchFamily="18" charset="0"/>
          </a:endParaRPr>
        </a:p>
      </dgm:t>
    </dgm:pt>
    <dgm:pt modelId="{62F33F8C-A24F-4DAC-8ACE-C17DD2EAA84A}" type="sibTrans" cxnId="{D923F380-74E0-4C1A-8EC1-545210D6170A}">
      <dgm:prSet/>
      <dgm:spPr/>
      <dgm:t>
        <a:bodyPr/>
        <a:lstStyle/>
        <a:p>
          <a:endParaRPr lang="th-TH" sz="2000" b="1">
            <a:solidFill>
              <a:srgbClr val="230775"/>
            </a:solidFill>
          </a:endParaRPr>
        </a:p>
      </dgm:t>
    </dgm:pt>
    <dgm:pt modelId="{A78F3279-9D30-4792-916D-C51EFB1BFB34}">
      <dgm:prSet phldrT="[Text]" custT="1"/>
      <dgm:spPr>
        <a:noFill/>
        <a:ln w="28575">
          <a:solidFill>
            <a:srgbClr val="230775"/>
          </a:solidFill>
        </a:ln>
      </dgm:spPr>
      <dgm:t>
        <a:bodyPr/>
        <a:lstStyle/>
        <a:p>
          <a:r>
            <a:rPr lang="en-US" sz="2000" b="1" dirty="0">
              <a:solidFill>
                <a:srgbClr val="230775"/>
              </a:solidFill>
              <a:latin typeface="Palatino Linotype" panose="02040502050505030304" pitchFamily="18" charset="0"/>
              <a:ea typeface="Cambria" panose="02040503050406030204" pitchFamily="18" charset="0"/>
            </a:rPr>
            <a:t>Depository Receipts</a:t>
          </a:r>
          <a:endParaRPr lang="th-TH" sz="2000" b="1" dirty="0">
            <a:solidFill>
              <a:srgbClr val="230775"/>
            </a:solidFill>
            <a:latin typeface="Palatino Linotype" panose="02040502050505030304" pitchFamily="18" charset="0"/>
            <a:ea typeface="Cambria" panose="02040503050406030204" pitchFamily="18" charset="0"/>
          </a:endParaRPr>
        </a:p>
      </dgm:t>
    </dgm:pt>
    <dgm:pt modelId="{CE178C03-D976-4A1A-B8FE-7666FAF1ECBC}" type="parTrans" cxnId="{0E759DBB-EB8D-492D-80EC-5D41BA05502D}">
      <dgm:prSet/>
      <dgm:spPr/>
      <dgm:t>
        <a:bodyPr/>
        <a:lstStyle/>
        <a:p>
          <a:endParaRPr lang="th-TH" sz="2000" b="1">
            <a:solidFill>
              <a:srgbClr val="230775"/>
            </a:solidFill>
            <a:latin typeface="Palatino Linotype" panose="02040502050505030304" pitchFamily="18" charset="0"/>
          </a:endParaRPr>
        </a:p>
      </dgm:t>
    </dgm:pt>
    <dgm:pt modelId="{2C0DEB9E-ED57-48DD-9559-E1A6E9F86130}" type="sibTrans" cxnId="{0E759DBB-EB8D-492D-80EC-5D41BA05502D}">
      <dgm:prSet/>
      <dgm:spPr/>
      <dgm:t>
        <a:bodyPr/>
        <a:lstStyle/>
        <a:p>
          <a:endParaRPr lang="th-TH" sz="2000" b="1">
            <a:solidFill>
              <a:srgbClr val="230775"/>
            </a:solidFill>
          </a:endParaRPr>
        </a:p>
      </dgm:t>
    </dgm:pt>
    <dgm:pt modelId="{0BEFD122-0B65-447A-96F5-65974C10D8F0}">
      <dgm:prSet custT="1"/>
      <dgm:spPr>
        <a:noFill/>
        <a:ln w="28575">
          <a:solidFill>
            <a:srgbClr val="230775"/>
          </a:solidFill>
        </a:ln>
      </dgm:spPr>
      <dgm:t>
        <a:bodyPr/>
        <a:lstStyle/>
        <a:p>
          <a:r>
            <a:rPr lang="en-US" sz="2000" b="1" dirty="0">
              <a:solidFill>
                <a:srgbClr val="230775"/>
              </a:solidFill>
              <a:latin typeface="Palatino Linotype" panose="02040502050505030304" pitchFamily="18" charset="0"/>
              <a:ea typeface="Cambria" panose="02040503050406030204" pitchFamily="18" charset="0"/>
            </a:rPr>
            <a:t>Currency Derivatives</a:t>
          </a:r>
          <a:endParaRPr lang="th-TH" sz="2000" b="1" dirty="0">
            <a:solidFill>
              <a:srgbClr val="230775"/>
            </a:solidFill>
            <a:latin typeface="Palatino Linotype" panose="02040502050505030304" pitchFamily="18" charset="0"/>
            <a:ea typeface="Cambria" panose="02040503050406030204" pitchFamily="18" charset="0"/>
          </a:endParaRPr>
        </a:p>
      </dgm:t>
    </dgm:pt>
    <dgm:pt modelId="{948CFECF-BD44-456A-A8F5-72C43DFDA5C8}" type="parTrans" cxnId="{88012845-A487-4FE8-A863-C796A816E707}">
      <dgm:prSet/>
      <dgm:spPr/>
      <dgm:t>
        <a:bodyPr/>
        <a:lstStyle/>
        <a:p>
          <a:endParaRPr lang="th-TH" sz="2000" b="1">
            <a:solidFill>
              <a:srgbClr val="230775"/>
            </a:solidFill>
            <a:latin typeface="Palatino Linotype" panose="02040502050505030304" pitchFamily="18" charset="0"/>
          </a:endParaRPr>
        </a:p>
      </dgm:t>
    </dgm:pt>
    <dgm:pt modelId="{EC4FFD27-D289-4D9D-890E-8737E8DCE81C}" type="sibTrans" cxnId="{88012845-A487-4FE8-A863-C796A816E707}">
      <dgm:prSet/>
      <dgm:spPr/>
      <dgm:t>
        <a:bodyPr/>
        <a:lstStyle/>
        <a:p>
          <a:endParaRPr lang="th-TH" sz="2000" b="1">
            <a:solidFill>
              <a:srgbClr val="230775"/>
            </a:solidFill>
          </a:endParaRPr>
        </a:p>
      </dgm:t>
    </dgm:pt>
    <dgm:pt modelId="{81F425BE-2778-4B0B-9FCD-DDFFDF0862EA}">
      <dgm:prSet custT="1"/>
      <dgm:spPr>
        <a:noFill/>
        <a:ln w="28575">
          <a:solidFill>
            <a:srgbClr val="230775"/>
          </a:solidFill>
        </a:ln>
      </dgm:spPr>
      <dgm:t>
        <a:bodyPr/>
        <a:lstStyle/>
        <a:p>
          <a:r>
            <a:rPr lang="en-US" sz="2000" b="1" dirty="0">
              <a:solidFill>
                <a:srgbClr val="230775"/>
              </a:solidFill>
              <a:latin typeface="Palatino Linotype" panose="02040502050505030304" pitchFamily="18" charset="0"/>
              <a:ea typeface="Cambria" panose="02040503050406030204" pitchFamily="18" charset="0"/>
            </a:rPr>
            <a:t>Commodity Derivatives</a:t>
          </a:r>
          <a:endParaRPr lang="th-TH" sz="2000" b="1" dirty="0">
            <a:solidFill>
              <a:srgbClr val="230775"/>
            </a:solidFill>
            <a:latin typeface="Palatino Linotype" panose="02040502050505030304" pitchFamily="18" charset="0"/>
            <a:ea typeface="Cambria" panose="02040503050406030204" pitchFamily="18" charset="0"/>
          </a:endParaRPr>
        </a:p>
      </dgm:t>
    </dgm:pt>
    <dgm:pt modelId="{35123F59-08D7-4135-94BC-FA6DDD9691A5}" type="parTrans" cxnId="{39730BD0-3A0E-4B04-8B8F-F2C799528A2D}">
      <dgm:prSet/>
      <dgm:spPr/>
      <dgm:t>
        <a:bodyPr/>
        <a:lstStyle/>
        <a:p>
          <a:endParaRPr lang="th-TH" sz="2000" b="1">
            <a:solidFill>
              <a:srgbClr val="230775"/>
            </a:solidFill>
            <a:latin typeface="Palatino Linotype" panose="02040502050505030304" pitchFamily="18" charset="0"/>
          </a:endParaRPr>
        </a:p>
      </dgm:t>
    </dgm:pt>
    <dgm:pt modelId="{45FF2F6B-F671-4A9C-A261-50C638403852}" type="sibTrans" cxnId="{39730BD0-3A0E-4B04-8B8F-F2C799528A2D}">
      <dgm:prSet/>
      <dgm:spPr/>
      <dgm:t>
        <a:bodyPr/>
        <a:lstStyle/>
        <a:p>
          <a:endParaRPr lang="th-TH" sz="2000" b="1">
            <a:solidFill>
              <a:srgbClr val="230775"/>
            </a:solidFill>
          </a:endParaRPr>
        </a:p>
      </dgm:t>
    </dgm:pt>
    <dgm:pt modelId="{6EBE5CB2-1543-47E3-A7CB-A71B7533A467}">
      <dgm:prSet phldrT="[Text]" custT="1"/>
      <dgm:spPr>
        <a:noFill/>
        <a:ln w="28575">
          <a:solidFill>
            <a:srgbClr val="230775"/>
          </a:solidFill>
        </a:ln>
      </dgm:spPr>
      <dgm:t>
        <a:bodyPr/>
        <a:lstStyle/>
        <a:p>
          <a:r>
            <a:rPr lang="en-US" sz="2000" b="1" dirty="0">
              <a:solidFill>
                <a:srgbClr val="230775"/>
              </a:solidFill>
              <a:latin typeface="Palatino Linotype" panose="02040502050505030304" pitchFamily="18" charset="0"/>
              <a:ea typeface="Cambria" panose="02040503050406030204" pitchFamily="18" charset="0"/>
            </a:rPr>
            <a:t>Corporate Bonds</a:t>
          </a:r>
          <a:endParaRPr lang="th-TH" sz="2000" b="1" dirty="0">
            <a:solidFill>
              <a:srgbClr val="230775"/>
            </a:solidFill>
            <a:latin typeface="Palatino Linotype" panose="02040502050505030304" pitchFamily="18" charset="0"/>
            <a:ea typeface="Cambria" panose="02040503050406030204" pitchFamily="18" charset="0"/>
          </a:endParaRPr>
        </a:p>
      </dgm:t>
    </dgm:pt>
    <dgm:pt modelId="{50E7D91A-7103-4B28-83DD-13FBA1E19A20}" type="parTrans" cxnId="{C0DF9E01-E357-4029-937B-E8E7AD05FDEC}">
      <dgm:prSet/>
      <dgm:spPr/>
      <dgm:t>
        <a:bodyPr/>
        <a:lstStyle/>
        <a:p>
          <a:endParaRPr lang="en-US"/>
        </a:p>
      </dgm:t>
    </dgm:pt>
    <dgm:pt modelId="{D79C3C61-4186-48D9-B5EE-91BE6F7D58AE}" type="sibTrans" cxnId="{C0DF9E01-E357-4029-937B-E8E7AD05FDEC}">
      <dgm:prSet/>
      <dgm:spPr/>
      <dgm:t>
        <a:bodyPr/>
        <a:lstStyle/>
        <a:p>
          <a:endParaRPr lang="en-US"/>
        </a:p>
      </dgm:t>
    </dgm:pt>
    <dgm:pt modelId="{149E2174-F890-4DE7-9AD5-2E67088C8E06}" type="pres">
      <dgm:prSet presAssocID="{4D2D97B2-1562-4A5A-885D-4DDDFA2D266E}" presName="mainComposite" presStyleCnt="0">
        <dgm:presLayoutVars>
          <dgm:chPref val="1"/>
          <dgm:dir/>
          <dgm:animOne val="branch"/>
          <dgm:animLvl val="lvl"/>
          <dgm:resizeHandles val="exact"/>
        </dgm:presLayoutVars>
      </dgm:prSet>
      <dgm:spPr/>
    </dgm:pt>
    <dgm:pt modelId="{A6540F8B-F085-46A1-A772-52360F18D7A7}" type="pres">
      <dgm:prSet presAssocID="{4D2D97B2-1562-4A5A-885D-4DDDFA2D266E}" presName="hierFlow" presStyleCnt="0"/>
      <dgm:spPr/>
    </dgm:pt>
    <dgm:pt modelId="{CFEB0D62-69C0-4D1F-93AA-B2B9EC1418BA}" type="pres">
      <dgm:prSet presAssocID="{4D2D97B2-1562-4A5A-885D-4DDDFA2D266E}" presName="hierChild1" presStyleCnt="0">
        <dgm:presLayoutVars>
          <dgm:chPref val="1"/>
          <dgm:animOne val="branch"/>
          <dgm:animLvl val="lvl"/>
        </dgm:presLayoutVars>
      </dgm:prSet>
      <dgm:spPr/>
    </dgm:pt>
    <dgm:pt modelId="{1DC8560E-817E-41C4-9EFE-2ACD067C6319}" type="pres">
      <dgm:prSet presAssocID="{1D83F254-B6F6-47A6-9C7B-780A4CC2FB6D}" presName="Name14" presStyleCnt="0"/>
      <dgm:spPr/>
    </dgm:pt>
    <dgm:pt modelId="{7CFD7632-45D3-4EC2-8540-154D078DCD63}" type="pres">
      <dgm:prSet presAssocID="{1D83F254-B6F6-47A6-9C7B-780A4CC2FB6D}" presName="level1Shape" presStyleLbl="node0" presStyleIdx="0" presStyleCnt="1" custScaleX="126423" custLinFactNeighborX="0" custLinFactNeighborY="-59488">
        <dgm:presLayoutVars>
          <dgm:chPref val="3"/>
        </dgm:presLayoutVars>
      </dgm:prSet>
      <dgm:spPr/>
    </dgm:pt>
    <dgm:pt modelId="{B41FE9DF-5333-4728-A624-9D1A932A9686}" type="pres">
      <dgm:prSet presAssocID="{1D83F254-B6F6-47A6-9C7B-780A4CC2FB6D}" presName="hierChild2" presStyleCnt="0"/>
      <dgm:spPr/>
    </dgm:pt>
    <dgm:pt modelId="{1126190A-7DF1-4149-B31F-FD2C28DA8B12}" type="pres">
      <dgm:prSet presAssocID="{C652C728-F35C-4306-8468-79957EEC4115}" presName="Name19" presStyleLbl="parChTrans1D2" presStyleIdx="0" presStyleCnt="5"/>
      <dgm:spPr/>
    </dgm:pt>
    <dgm:pt modelId="{2C7EDE98-38E6-4CFC-9BE2-30FDA9245140}" type="pres">
      <dgm:prSet presAssocID="{B580DE95-AAEB-418B-A298-E05B2E21794B}" presName="Name21" presStyleCnt="0"/>
      <dgm:spPr/>
    </dgm:pt>
    <dgm:pt modelId="{AF22B37B-0384-449C-A428-ED2E00B74217}" type="pres">
      <dgm:prSet presAssocID="{B580DE95-AAEB-418B-A298-E05B2E21794B}" presName="level2Shape" presStyleLbl="node2" presStyleIdx="0" presStyleCnt="5"/>
      <dgm:spPr/>
    </dgm:pt>
    <dgm:pt modelId="{DDCF6A6E-07EF-4BF2-9C48-B55831473383}" type="pres">
      <dgm:prSet presAssocID="{B580DE95-AAEB-418B-A298-E05B2E21794B}" presName="hierChild3" presStyleCnt="0"/>
      <dgm:spPr/>
    </dgm:pt>
    <dgm:pt modelId="{DB3C3861-175E-4AB2-9704-9765B946FD38}" type="pres">
      <dgm:prSet presAssocID="{948CFECF-BD44-456A-A8F5-72C43DFDA5C8}" presName="Name19" presStyleLbl="parChTrans1D2" presStyleIdx="1" presStyleCnt="5"/>
      <dgm:spPr/>
    </dgm:pt>
    <dgm:pt modelId="{4256F549-8351-4C8B-92C9-120CF0F02EEF}" type="pres">
      <dgm:prSet presAssocID="{0BEFD122-0B65-447A-96F5-65974C10D8F0}" presName="Name21" presStyleCnt="0"/>
      <dgm:spPr/>
    </dgm:pt>
    <dgm:pt modelId="{C203AEFE-AF46-410B-92FB-8068050EC7BB}" type="pres">
      <dgm:prSet presAssocID="{0BEFD122-0B65-447A-96F5-65974C10D8F0}" presName="level2Shape" presStyleLbl="node2" presStyleIdx="1" presStyleCnt="5"/>
      <dgm:spPr/>
    </dgm:pt>
    <dgm:pt modelId="{C90279B8-60EE-4D3B-9EDC-B23BBB9E260B}" type="pres">
      <dgm:prSet presAssocID="{0BEFD122-0B65-447A-96F5-65974C10D8F0}" presName="hierChild3" presStyleCnt="0"/>
      <dgm:spPr/>
    </dgm:pt>
    <dgm:pt modelId="{EA86A703-4ECC-4961-A6CE-77DD740B0A30}" type="pres">
      <dgm:prSet presAssocID="{35123F59-08D7-4135-94BC-FA6DDD9691A5}" presName="Name19" presStyleLbl="parChTrans1D2" presStyleIdx="2" presStyleCnt="5"/>
      <dgm:spPr/>
    </dgm:pt>
    <dgm:pt modelId="{FAF1A4D2-AA87-4C53-8B18-2E6FBBC40747}" type="pres">
      <dgm:prSet presAssocID="{81F425BE-2778-4B0B-9FCD-DDFFDF0862EA}" presName="Name21" presStyleCnt="0"/>
      <dgm:spPr/>
    </dgm:pt>
    <dgm:pt modelId="{53B8036B-B515-47CC-AD63-7E4B53027B31}" type="pres">
      <dgm:prSet presAssocID="{81F425BE-2778-4B0B-9FCD-DDFFDF0862EA}" presName="level2Shape" presStyleLbl="node2" presStyleIdx="2" presStyleCnt="5"/>
      <dgm:spPr/>
    </dgm:pt>
    <dgm:pt modelId="{4A93EB7F-A023-48F1-B91A-C2BEE5D60A16}" type="pres">
      <dgm:prSet presAssocID="{81F425BE-2778-4B0B-9FCD-DDFFDF0862EA}" presName="hierChild3" presStyleCnt="0"/>
      <dgm:spPr/>
    </dgm:pt>
    <dgm:pt modelId="{5AB590ED-2545-408D-A3CC-88AA4AE17587}" type="pres">
      <dgm:prSet presAssocID="{CE178C03-D976-4A1A-B8FE-7666FAF1ECBC}" presName="Name19" presStyleLbl="parChTrans1D2" presStyleIdx="3" presStyleCnt="5"/>
      <dgm:spPr/>
    </dgm:pt>
    <dgm:pt modelId="{70FD7699-2DB7-42D8-939A-84B3C547E77D}" type="pres">
      <dgm:prSet presAssocID="{A78F3279-9D30-4792-916D-C51EFB1BFB34}" presName="Name21" presStyleCnt="0"/>
      <dgm:spPr/>
    </dgm:pt>
    <dgm:pt modelId="{73803836-22C4-4E9E-A58A-DCABCD76F338}" type="pres">
      <dgm:prSet presAssocID="{A78F3279-9D30-4792-916D-C51EFB1BFB34}" presName="level2Shape" presStyleLbl="node2" presStyleIdx="3" presStyleCnt="5"/>
      <dgm:spPr/>
    </dgm:pt>
    <dgm:pt modelId="{2E2B5B83-68EB-47F8-ADDF-57F4D198709F}" type="pres">
      <dgm:prSet presAssocID="{A78F3279-9D30-4792-916D-C51EFB1BFB34}" presName="hierChild3" presStyleCnt="0"/>
      <dgm:spPr/>
    </dgm:pt>
    <dgm:pt modelId="{52E01730-4EF2-4A44-865F-A73783DD0828}" type="pres">
      <dgm:prSet presAssocID="{50E7D91A-7103-4B28-83DD-13FBA1E19A20}" presName="Name19" presStyleLbl="parChTrans1D2" presStyleIdx="4" presStyleCnt="5"/>
      <dgm:spPr/>
    </dgm:pt>
    <dgm:pt modelId="{0B44AA95-E3BC-413C-BE7E-AAAC790CD3A0}" type="pres">
      <dgm:prSet presAssocID="{6EBE5CB2-1543-47E3-A7CB-A71B7533A467}" presName="Name21" presStyleCnt="0"/>
      <dgm:spPr/>
    </dgm:pt>
    <dgm:pt modelId="{4F7442A2-1EC9-48EE-A955-DDC250B949AD}" type="pres">
      <dgm:prSet presAssocID="{6EBE5CB2-1543-47E3-A7CB-A71B7533A467}" presName="level2Shape" presStyleLbl="node2" presStyleIdx="4" presStyleCnt="5"/>
      <dgm:spPr/>
    </dgm:pt>
    <dgm:pt modelId="{6DE4F47F-9E3A-4348-85D9-1D4AA715D9BC}" type="pres">
      <dgm:prSet presAssocID="{6EBE5CB2-1543-47E3-A7CB-A71B7533A467}" presName="hierChild3" presStyleCnt="0"/>
      <dgm:spPr/>
    </dgm:pt>
    <dgm:pt modelId="{A022917E-7BFF-4BDF-8767-591A6BB1A546}" type="pres">
      <dgm:prSet presAssocID="{4D2D97B2-1562-4A5A-885D-4DDDFA2D266E}" presName="bgShapesFlow" presStyleCnt="0"/>
      <dgm:spPr/>
    </dgm:pt>
  </dgm:ptLst>
  <dgm:cxnLst>
    <dgm:cxn modelId="{C0DF9E01-E357-4029-937B-E8E7AD05FDEC}" srcId="{1D83F254-B6F6-47A6-9C7B-780A4CC2FB6D}" destId="{6EBE5CB2-1543-47E3-A7CB-A71B7533A467}" srcOrd="4" destOrd="0" parTransId="{50E7D91A-7103-4B28-83DD-13FBA1E19A20}" sibTransId="{D79C3C61-4186-48D9-B5EE-91BE6F7D58AE}"/>
    <dgm:cxn modelId="{37A9ED0C-8DBC-4F98-801A-6EEED0B4AA61}" type="presOf" srcId="{C652C728-F35C-4306-8468-79957EEC4115}" destId="{1126190A-7DF1-4149-B31F-FD2C28DA8B12}" srcOrd="0" destOrd="0" presId="urn:microsoft.com/office/officeart/2005/8/layout/hierarchy6"/>
    <dgm:cxn modelId="{FBAA0113-674B-4F6F-88E5-235C182F4A6F}" type="presOf" srcId="{35123F59-08D7-4135-94BC-FA6DDD9691A5}" destId="{EA86A703-4ECC-4961-A6CE-77DD740B0A30}" srcOrd="0" destOrd="0" presId="urn:microsoft.com/office/officeart/2005/8/layout/hierarchy6"/>
    <dgm:cxn modelId="{F6281E5B-FE20-40C5-A840-9A331A760C51}" type="presOf" srcId="{948CFECF-BD44-456A-A8F5-72C43DFDA5C8}" destId="{DB3C3861-175E-4AB2-9704-9765B946FD38}" srcOrd="0" destOrd="0" presId="urn:microsoft.com/office/officeart/2005/8/layout/hierarchy6"/>
    <dgm:cxn modelId="{B2208763-FD7B-4B38-AB38-2F7D17B98BDA}" type="presOf" srcId="{B580DE95-AAEB-418B-A298-E05B2E21794B}" destId="{AF22B37B-0384-449C-A428-ED2E00B74217}" srcOrd="0" destOrd="0" presId="urn:microsoft.com/office/officeart/2005/8/layout/hierarchy6"/>
    <dgm:cxn modelId="{88012845-A487-4FE8-A863-C796A816E707}" srcId="{1D83F254-B6F6-47A6-9C7B-780A4CC2FB6D}" destId="{0BEFD122-0B65-447A-96F5-65974C10D8F0}" srcOrd="1" destOrd="0" parTransId="{948CFECF-BD44-456A-A8F5-72C43DFDA5C8}" sibTransId="{EC4FFD27-D289-4D9D-890E-8737E8DCE81C}"/>
    <dgm:cxn modelId="{83456C4E-167E-43D3-AF41-BF0B08A009B4}" type="presOf" srcId="{A78F3279-9D30-4792-916D-C51EFB1BFB34}" destId="{73803836-22C4-4E9E-A58A-DCABCD76F338}" srcOrd="0" destOrd="0" presId="urn:microsoft.com/office/officeart/2005/8/layout/hierarchy6"/>
    <dgm:cxn modelId="{DB5EAA51-3CD7-4D24-9C0C-EE660D97854D}" type="presOf" srcId="{1D83F254-B6F6-47A6-9C7B-780A4CC2FB6D}" destId="{7CFD7632-45D3-4EC2-8540-154D078DCD63}" srcOrd="0" destOrd="0" presId="urn:microsoft.com/office/officeart/2005/8/layout/hierarchy6"/>
    <dgm:cxn modelId="{5B495358-0C80-4CDB-8DA3-C2B25BC76491}" type="presOf" srcId="{0BEFD122-0B65-447A-96F5-65974C10D8F0}" destId="{C203AEFE-AF46-410B-92FB-8068050EC7BB}" srcOrd="0" destOrd="0" presId="urn:microsoft.com/office/officeart/2005/8/layout/hierarchy6"/>
    <dgm:cxn modelId="{B3B63D80-4F6D-4E15-B97A-69FD301C760D}" type="presOf" srcId="{CE178C03-D976-4A1A-B8FE-7666FAF1ECBC}" destId="{5AB590ED-2545-408D-A3CC-88AA4AE17587}" srcOrd="0" destOrd="0" presId="urn:microsoft.com/office/officeart/2005/8/layout/hierarchy6"/>
    <dgm:cxn modelId="{D923F380-74E0-4C1A-8EC1-545210D6170A}" srcId="{1D83F254-B6F6-47A6-9C7B-780A4CC2FB6D}" destId="{B580DE95-AAEB-418B-A298-E05B2E21794B}" srcOrd="0" destOrd="0" parTransId="{C652C728-F35C-4306-8468-79957EEC4115}" sibTransId="{62F33F8C-A24F-4DAC-8ACE-C17DD2EAA84A}"/>
    <dgm:cxn modelId="{E7BE9C82-6F73-497B-8BF6-5EE0CFD8FD87}" srcId="{4D2D97B2-1562-4A5A-885D-4DDDFA2D266E}" destId="{1D83F254-B6F6-47A6-9C7B-780A4CC2FB6D}" srcOrd="0" destOrd="0" parTransId="{0E302F5B-B057-44BE-BC9D-1264AF2287AA}" sibTransId="{C4F4F35D-3AC9-48D9-94D3-16979F8FC133}"/>
    <dgm:cxn modelId="{BDA8958A-25DC-46DD-8660-6CBB87E553F4}" type="presOf" srcId="{6EBE5CB2-1543-47E3-A7CB-A71B7533A467}" destId="{4F7442A2-1EC9-48EE-A955-DDC250B949AD}" srcOrd="0" destOrd="0" presId="urn:microsoft.com/office/officeart/2005/8/layout/hierarchy6"/>
    <dgm:cxn modelId="{549887AC-6B35-41E0-B366-D9F149CA55BF}" type="presOf" srcId="{81F425BE-2778-4B0B-9FCD-DDFFDF0862EA}" destId="{53B8036B-B515-47CC-AD63-7E4B53027B31}" srcOrd="0" destOrd="0" presId="urn:microsoft.com/office/officeart/2005/8/layout/hierarchy6"/>
    <dgm:cxn modelId="{0E759DBB-EB8D-492D-80EC-5D41BA05502D}" srcId="{1D83F254-B6F6-47A6-9C7B-780A4CC2FB6D}" destId="{A78F3279-9D30-4792-916D-C51EFB1BFB34}" srcOrd="3" destOrd="0" parTransId="{CE178C03-D976-4A1A-B8FE-7666FAF1ECBC}" sibTransId="{2C0DEB9E-ED57-48DD-9559-E1A6E9F86130}"/>
    <dgm:cxn modelId="{39730BD0-3A0E-4B04-8B8F-F2C799528A2D}" srcId="{1D83F254-B6F6-47A6-9C7B-780A4CC2FB6D}" destId="{81F425BE-2778-4B0B-9FCD-DDFFDF0862EA}" srcOrd="2" destOrd="0" parTransId="{35123F59-08D7-4135-94BC-FA6DDD9691A5}" sibTransId="{45FF2F6B-F671-4A9C-A261-50C638403852}"/>
    <dgm:cxn modelId="{E22CFAE5-DFE9-4007-A7DA-E13819D2F6CD}" type="presOf" srcId="{4D2D97B2-1562-4A5A-885D-4DDDFA2D266E}" destId="{149E2174-F890-4DE7-9AD5-2E67088C8E06}" srcOrd="0" destOrd="0" presId="urn:microsoft.com/office/officeart/2005/8/layout/hierarchy6"/>
    <dgm:cxn modelId="{203DDDF6-4379-4B5B-A274-32D9125B18E0}" type="presOf" srcId="{50E7D91A-7103-4B28-83DD-13FBA1E19A20}" destId="{52E01730-4EF2-4A44-865F-A73783DD0828}" srcOrd="0" destOrd="0" presId="urn:microsoft.com/office/officeart/2005/8/layout/hierarchy6"/>
    <dgm:cxn modelId="{9B155E22-38E9-40C5-8D1D-1F46A8A775BF}" type="presParOf" srcId="{149E2174-F890-4DE7-9AD5-2E67088C8E06}" destId="{A6540F8B-F085-46A1-A772-52360F18D7A7}" srcOrd="0" destOrd="0" presId="urn:microsoft.com/office/officeart/2005/8/layout/hierarchy6"/>
    <dgm:cxn modelId="{1F5C33DC-1564-45B4-A08F-B005F826D09E}" type="presParOf" srcId="{A6540F8B-F085-46A1-A772-52360F18D7A7}" destId="{CFEB0D62-69C0-4D1F-93AA-B2B9EC1418BA}" srcOrd="0" destOrd="0" presId="urn:microsoft.com/office/officeart/2005/8/layout/hierarchy6"/>
    <dgm:cxn modelId="{27E5F124-74E7-4187-B8A8-33149C982321}" type="presParOf" srcId="{CFEB0D62-69C0-4D1F-93AA-B2B9EC1418BA}" destId="{1DC8560E-817E-41C4-9EFE-2ACD067C6319}" srcOrd="0" destOrd="0" presId="urn:microsoft.com/office/officeart/2005/8/layout/hierarchy6"/>
    <dgm:cxn modelId="{920916F1-47C0-41FD-9B8F-7F8C528ADDE2}" type="presParOf" srcId="{1DC8560E-817E-41C4-9EFE-2ACD067C6319}" destId="{7CFD7632-45D3-4EC2-8540-154D078DCD63}" srcOrd="0" destOrd="0" presId="urn:microsoft.com/office/officeart/2005/8/layout/hierarchy6"/>
    <dgm:cxn modelId="{B42114E4-D2C6-4AA2-B0A1-5D046B62706F}" type="presParOf" srcId="{1DC8560E-817E-41C4-9EFE-2ACD067C6319}" destId="{B41FE9DF-5333-4728-A624-9D1A932A9686}" srcOrd="1" destOrd="0" presId="urn:microsoft.com/office/officeart/2005/8/layout/hierarchy6"/>
    <dgm:cxn modelId="{D4511584-6E5D-425B-8B6F-65C812C9A333}" type="presParOf" srcId="{B41FE9DF-5333-4728-A624-9D1A932A9686}" destId="{1126190A-7DF1-4149-B31F-FD2C28DA8B12}" srcOrd="0" destOrd="0" presId="urn:microsoft.com/office/officeart/2005/8/layout/hierarchy6"/>
    <dgm:cxn modelId="{F6BF0211-6550-48F9-BC6A-313E9A96E15F}" type="presParOf" srcId="{B41FE9DF-5333-4728-A624-9D1A932A9686}" destId="{2C7EDE98-38E6-4CFC-9BE2-30FDA9245140}" srcOrd="1" destOrd="0" presId="urn:microsoft.com/office/officeart/2005/8/layout/hierarchy6"/>
    <dgm:cxn modelId="{F839E76C-64A5-4CB1-834A-6765B57FD370}" type="presParOf" srcId="{2C7EDE98-38E6-4CFC-9BE2-30FDA9245140}" destId="{AF22B37B-0384-449C-A428-ED2E00B74217}" srcOrd="0" destOrd="0" presId="urn:microsoft.com/office/officeart/2005/8/layout/hierarchy6"/>
    <dgm:cxn modelId="{F663D856-AB26-465F-88FD-8EE3CD04D070}" type="presParOf" srcId="{2C7EDE98-38E6-4CFC-9BE2-30FDA9245140}" destId="{DDCF6A6E-07EF-4BF2-9C48-B55831473383}" srcOrd="1" destOrd="0" presId="urn:microsoft.com/office/officeart/2005/8/layout/hierarchy6"/>
    <dgm:cxn modelId="{62474967-CF5F-4D13-9C7F-2F7079473D90}" type="presParOf" srcId="{B41FE9DF-5333-4728-A624-9D1A932A9686}" destId="{DB3C3861-175E-4AB2-9704-9765B946FD38}" srcOrd="2" destOrd="0" presId="urn:microsoft.com/office/officeart/2005/8/layout/hierarchy6"/>
    <dgm:cxn modelId="{616371AC-1846-4575-BF42-268138C22063}" type="presParOf" srcId="{B41FE9DF-5333-4728-A624-9D1A932A9686}" destId="{4256F549-8351-4C8B-92C9-120CF0F02EEF}" srcOrd="3" destOrd="0" presId="urn:microsoft.com/office/officeart/2005/8/layout/hierarchy6"/>
    <dgm:cxn modelId="{32EF8E40-EAC2-4D9E-A194-D99C5FBE3DE0}" type="presParOf" srcId="{4256F549-8351-4C8B-92C9-120CF0F02EEF}" destId="{C203AEFE-AF46-410B-92FB-8068050EC7BB}" srcOrd="0" destOrd="0" presId="urn:microsoft.com/office/officeart/2005/8/layout/hierarchy6"/>
    <dgm:cxn modelId="{19999F4C-4C93-497D-8EDA-F00AB6FCD4E6}" type="presParOf" srcId="{4256F549-8351-4C8B-92C9-120CF0F02EEF}" destId="{C90279B8-60EE-4D3B-9EDC-B23BBB9E260B}" srcOrd="1" destOrd="0" presId="urn:microsoft.com/office/officeart/2005/8/layout/hierarchy6"/>
    <dgm:cxn modelId="{17FDBC78-A737-48FB-AC62-C30DCAD98D80}" type="presParOf" srcId="{B41FE9DF-5333-4728-A624-9D1A932A9686}" destId="{EA86A703-4ECC-4961-A6CE-77DD740B0A30}" srcOrd="4" destOrd="0" presId="urn:microsoft.com/office/officeart/2005/8/layout/hierarchy6"/>
    <dgm:cxn modelId="{DF05BDFE-D025-4247-906A-95CC558FD51B}" type="presParOf" srcId="{B41FE9DF-5333-4728-A624-9D1A932A9686}" destId="{FAF1A4D2-AA87-4C53-8B18-2E6FBBC40747}" srcOrd="5" destOrd="0" presId="urn:microsoft.com/office/officeart/2005/8/layout/hierarchy6"/>
    <dgm:cxn modelId="{7A561FAB-C7C9-49CE-B488-8C08F829D4AE}" type="presParOf" srcId="{FAF1A4D2-AA87-4C53-8B18-2E6FBBC40747}" destId="{53B8036B-B515-47CC-AD63-7E4B53027B31}" srcOrd="0" destOrd="0" presId="urn:microsoft.com/office/officeart/2005/8/layout/hierarchy6"/>
    <dgm:cxn modelId="{4DB12B47-9AE0-4DCC-870D-8CF53906B61D}" type="presParOf" srcId="{FAF1A4D2-AA87-4C53-8B18-2E6FBBC40747}" destId="{4A93EB7F-A023-48F1-B91A-C2BEE5D60A16}" srcOrd="1" destOrd="0" presId="urn:microsoft.com/office/officeart/2005/8/layout/hierarchy6"/>
    <dgm:cxn modelId="{0E0EFF09-CD48-43B6-B165-61980F4CD3C9}" type="presParOf" srcId="{B41FE9DF-5333-4728-A624-9D1A932A9686}" destId="{5AB590ED-2545-408D-A3CC-88AA4AE17587}" srcOrd="6" destOrd="0" presId="urn:microsoft.com/office/officeart/2005/8/layout/hierarchy6"/>
    <dgm:cxn modelId="{C70EAED4-F7E5-4168-8DC3-F974017A1A0C}" type="presParOf" srcId="{B41FE9DF-5333-4728-A624-9D1A932A9686}" destId="{70FD7699-2DB7-42D8-939A-84B3C547E77D}" srcOrd="7" destOrd="0" presId="urn:microsoft.com/office/officeart/2005/8/layout/hierarchy6"/>
    <dgm:cxn modelId="{8296C005-620F-4EF7-A421-D979B806B9F8}" type="presParOf" srcId="{70FD7699-2DB7-42D8-939A-84B3C547E77D}" destId="{73803836-22C4-4E9E-A58A-DCABCD76F338}" srcOrd="0" destOrd="0" presId="urn:microsoft.com/office/officeart/2005/8/layout/hierarchy6"/>
    <dgm:cxn modelId="{A212AB4B-FEBE-4CEB-97A0-AA9CFBFD4DD5}" type="presParOf" srcId="{70FD7699-2DB7-42D8-939A-84B3C547E77D}" destId="{2E2B5B83-68EB-47F8-ADDF-57F4D198709F}" srcOrd="1" destOrd="0" presId="urn:microsoft.com/office/officeart/2005/8/layout/hierarchy6"/>
    <dgm:cxn modelId="{7402645A-D411-4982-9FF2-D7441024220C}" type="presParOf" srcId="{B41FE9DF-5333-4728-A624-9D1A932A9686}" destId="{52E01730-4EF2-4A44-865F-A73783DD0828}" srcOrd="8" destOrd="0" presId="urn:microsoft.com/office/officeart/2005/8/layout/hierarchy6"/>
    <dgm:cxn modelId="{84828C12-3430-4978-A77B-876B90A47021}" type="presParOf" srcId="{B41FE9DF-5333-4728-A624-9D1A932A9686}" destId="{0B44AA95-E3BC-413C-BE7E-AAAC790CD3A0}" srcOrd="9" destOrd="0" presId="urn:microsoft.com/office/officeart/2005/8/layout/hierarchy6"/>
    <dgm:cxn modelId="{77DAEA26-C9AF-436E-A198-B9A6C5EDF1E8}" type="presParOf" srcId="{0B44AA95-E3BC-413C-BE7E-AAAC790CD3A0}" destId="{4F7442A2-1EC9-48EE-A955-DDC250B949AD}" srcOrd="0" destOrd="0" presId="urn:microsoft.com/office/officeart/2005/8/layout/hierarchy6"/>
    <dgm:cxn modelId="{3E856A8C-EAF9-40E6-B8FC-74208BDE952A}" type="presParOf" srcId="{0B44AA95-E3BC-413C-BE7E-AAAC790CD3A0}" destId="{6DE4F47F-9E3A-4348-85D9-1D4AA715D9BC}" srcOrd="1" destOrd="0" presId="urn:microsoft.com/office/officeart/2005/8/layout/hierarchy6"/>
    <dgm:cxn modelId="{A4D09A9F-D364-4538-A933-41AB4AC2E3AC}" type="presParOf" srcId="{149E2174-F890-4DE7-9AD5-2E67088C8E06}" destId="{A022917E-7BFF-4BDF-8767-591A6BB1A546}"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5E5845-0504-413A-8A0D-5EE519138616}" type="doc">
      <dgm:prSet loTypeId="urn:microsoft.com/office/officeart/2005/8/layout/process5" loCatId="process" qsTypeId="urn:microsoft.com/office/officeart/2005/8/quickstyle/simple1" qsCatId="simple" csTypeId="urn:microsoft.com/office/officeart/2005/8/colors/accent1_1" csCatId="accent1" phldr="1"/>
      <dgm:spPr/>
      <dgm:t>
        <a:bodyPr/>
        <a:lstStyle/>
        <a:p>
          <a:endParaRPr lang="th-TH"/>
        </a:p>
      </dgm:t>
    </dgm:pt>
    <dgm:pt modelId="{0E02D968-D980-4126-96E1-9EA2D7E811DB}">
      <dgm:prSet phldrT="[Text]" custT="1"/>
      <dgm:spPr/>
      <dgm:t>
        <a:bodyPr/>
        <a:lstStyle/>
        <a:p>
          <a:r>
            <a:rPr lang="en-US" sz="1400" b="1" dirty="0">
              <a:latin typeface="Palatino Linotype" panose="02040502050505030304" pitchFamily="18" charset="0"/>
              <a:ea typeface="Cambria" panose="02040503050406030204" pitchFamily="18" charset="0"/>
            </a:rPr>
            <a:t>Dec 2018</a:t>
          </a:r>
        </a:p>
        <a:p>
          <a:r>
            <a:rPr lang="en-US" sz="1400" dirty="0">
              <a:latin typeface="Palatino Linotype" panose="02040502050505030304" pitchFamily="18" charset="0"/>
              <a:ea typeface="Cambria" panose="02040503050406030204" pitchFamily="18" charset="0"/>
            </a:rPr>
            <a:t>Expert Committee Report (constituted by SEBI)</a:t>
          </a:r>
        </a:p>
      </dgm:t>
    </dgm:pt>
    <dgm:pt modelId="{4A012B50-9006-468F-8ADD-47F4DC77383F}" type="parTrans" cxnId="{F03BEFB9-F3C3-427B-83FD-BF80DEA0AE44}">
      <dgm:prSet/>
      <dgm:spPr/>
      <dgm:t>
        <a:bodyPr/>
        <a:lstStyle/>
        <a:p>
          <a:endParaRPr lang="en-US" sz="1400">
            <a:solidFill>
              <a:srgbClr val="230775"/>
            </a:solidFill>
            <a:latin typeface="+mj-lt"/>
            <a:ea typeface="Cambria" panose="02040503050406030204" pitchFamily="18" charset="0"/>
          </a:endParaRPr>
        </a:p>
      </dgm:t>
    </dgm:pt>
    <dgm:pt modelId="{C0AA7468-DD68-40A1-BFFE-4DDF1AA95EA4}" type="sibTrans" cxnId="{F03BEFB9-F3C3-427B-83FD-BF80DEA0AE44}">
      <dgm:prSet custT="1"/>
      <dgm:spPr/>
      <dgm:t>
        <a:bodyPr/>
        <a:lstStyle/>
        <a:p>
          <a:endParaRPr lang="en-US" sz="1400">
            <a:solidFill>
              <a:srgbClr val="230775"/>
            </a:solidFill>
            <a:latin typeface="Palatino Linotype" panose="02040502050505030304" pitchFamily="18" charset="0"/>
            <a:ea typeface="Cambria" panose="02040503050406030204" pitchFamily="18" charset="0"/>
          </a:endParaRPr>
        </a:p>
      </dgm:t>
    </dgm:pt>
    <dgm:pt modelId="{118C98E4-041E-446E-B432-B422B7B705FA}">
      <dgm:prSet phldrT="[Text]" custT="1"/>
      <dgm:spPr>
        <a:solidFill>
          <a:schemeClr val="accent6">
            <a:lumMod val="20000"/>
            <a:lumOff val="80000"/>
          </a:schemeClr>
        </a:solidFill>
      </dgm:spPr>
      <dgm:t>
        <a:bodyPr/>
        <a:lstStyle/>
        <a:p>
          <a:r>
            <a:rPr lang="en-US" sz="1400" b="1" dirty="0">
              <a:latin typeface="Palatino Linotype" panose="02040502050505030304" pitchFamily="18" charset="0"/>
              <a:ea typeface="Cambria" panose="02040503050406030204" pitchFamily="18" charset="0"/>
            </a:rPr>
            <a:t>July 2023</a:t>
          </a:r>
        </a:p>
        <a:p>
          <a:r>
            <a:rPr lang="en-US" sz="1400" dirty="0">
              <a:latin typeface="Palatino Linotype" panose="02040502050505030304" pitchFamily="18" charset="0"/>
              <a:ea typeface="Cambria" panose="02040503050406030204" pitchFamily="18" charset="0"/>
            </a:rPr>
            <a:t>Announcement by Hon’ble Union Minister of Finance and Corporate Affairs</a:t>
          </a:r>
        </a:p>
      </dgm:t>
    </dgm:pt>
    <dgm:pt modelId="{B5C97C75-FAAB-41D4-85D0-6E0F324DB688}" type="parTrans" cxnId="{63DB8FE9-52F7-423B-8C99-1B72B31135B1}">
      <dgm:prSet/>
      <dgm:spPr/>
      <dgm:t>
        <a:bodyPr/>
        <a:lstStyle/>
        <a:p>
          <a:endParaRPr lang="en-US" sz="1400">
            <a:solidFill>
              <a:srgbClr val="230775"/>
            </a:solidFill>
            <a:latin typeface="+mj-lt"/>
            <a:ea typeface="Cambria" panose="02040503050406030204" pitchFamily="18" charset="0"/>
          </a:endParaRPr>
        </a:p>
      </dgm:t>
    </dgm:pt>
    <dgm:pt modelId="{417F9B25-836C-4426-ACCC-592762FCD5D0}" type="sibTrans" cxnId="{63DB8FE9-52F7-423B-8C99-1B72B31135B1}">
      <dgm:prSet custT="1"/>
      <dgm:spPr/>
      <dgm:t>
        <a:bodyPr/>
        <a:lstStyle/>
        <a:p>
          <a:endParaRPr lang="en-US" sz="1400">
            <a:solidFill>
              <a:srgbClr val="230775"/>
            </a:solidFill>
            <a:latin typeface="Palatino Linotype" panose="02040502050505030304" pitchFamily="18" charset="0"/>
            <a:ea typeface="Cambria" panose="02040503050406030204" pitchFamily="18" charset="0"/>
          </a:endParaRPr>
        </a:p>
      </dgm:t>
    </dgm:pt>
    <dgm:pt modelId="{3D23C578-D840-4946-90D7-31682FE2989F}">
      <dgm:prSet phldrT="[Text]" custT="1"/>
      <dgm:spPr/>
      <dgm:t>
        <a:bodyPr/>
        <a:lstStyle/>
        <a:p>
          <a:r>
            <a:rPr lang="en-US" sz="1400" b="1" dirty="0">
              <a:latin typeface="Palatino Linotype" panose="02040502050505030304" pitchFamily="18" charset="0"/>
              <a:ea typeface="Cambria" panose="02040503050406030204" pitchFamily="18" charset="0"/>
            </a:rPr>
            <a:t>Sept 2020</a:t>
          </a:r>
        </a:p>
        <a:p>
          <a:r>
            <a:rPr lang="en-US" sz="1400" dirty="0">
              <a:latin typeface="Palatino Linotype" panose="02040502050505030304" pitchFamily="18" charset="0"/>
              <a:ea typeface="Cambria" panose="02040503050406030204" pitchFamily="18" charset="0"/>
            </a:rPr>
            <a:t>Amendments in Companies Act, 2013: insertion of section 23 (3) and 23 (4)</a:t>
          </a:r>
          <a:endParaRPr lang="en-US" sz="1400" i="1" dirty="0">
            <a:latin typeface="Palatino Linotype" panose="02040502050505030304" pitchFamily="18" charset="0"/>
            <a:ea typeface="Cambria" panose="02040503050406030204" pitchFamily="18" charset="0"/>
          </a:endParaRPr>
        </a:p>
      </dgm:t>
    </dgm:pt>
    <dgm:pt modelId="{7C34F69F-17F9-4BC5-82CE-667625FF12BE}" type="parTrans" cxnId="{2E2605DA-9713-44A2-8270-A97450A4E7F4}">
      <dgm:prSet/>
      <dgm:spPr/>
      <dgm:t>
        <a:bodyPr/>
        <a:lstStyle/>
        <a:p>
          <a:endParaRPr lang="en-US" sz="1400">
            <a:solidFill>
              <a:srgbClr val="230775"/>
            </a:solidFill>
            <a:latin typeface="+mj-lt"/>
            <a:ea typeface="Cambria" panose="02040503050406030204" pitchFamily="18" charset="0"/>
          </a:endParaRPr>
        </a:p>
      </dgm:t>
    </dgm:pt>
    <dgm:pt modelId="{DA2AB62D-1525-4462-BF87-4FA8AC2E5C93}" type="sibTrans" cxnId="{2E2605DA-9713-44A2-8270-A97450A4E7F4}">
      <dgm:prSet custT="1"/>
      <dgm:spPr/>
      <dgm:t>
        <a:bodyPr/>
        <a:lstStyle/>
        <a:p>
          <a:endParaRPr lang="en-US" sz="1400">
            <a:solidFill>
              <a:srgbClr val="230775"/>
            </a:solidFill>
            <a:latin typeface="Palatino Linotype" panose="02040502050505030304" pitchFamily="18" charset="0"/>
            <a:ea typeface="Cambria" panose="02040503050406030204" pitchFamily="18" charset="0"/>
          </a:endParaRPr>
        </a:p>
      </dgm:t>
    </dgm:pt>
    <dgm:pt modelId="{6AF72B7D-F9D2-4063-945E-50184BEAB88A}">
      <dgm:prSet phldrT="[Text]" custT="1"/>
      <dgm:spPr/>
      <dgm:t>
        <a:bodyPr/>
        <a:lstStyle/>
        <a:p>
          <a:r>
            <a:rPr lang="en-US" sz="1400" b="1" dirty="0">
              <a:latin typeface="Palatino Linotype" panose="02040502050505030304" pitchFamily="18" charset="0"/>
              <a:ea typeface="Cambria" panose="02040503050406030204" pitchFamily="18" charset="0"/>
            </a:rPr>
            <a:t>August 2023</a:t>
          </a:r>
        </a:p>
        <a:p>
          <a:r>
            <a:rPr lang="en-US" sz="1400" dirty="0">
              <a:latin typeface="Palatino Linotype" panose="02040502050505030304" pitchFamily="18" charset="0"/>
              <a:ea typeface="Cambria" panose="02040503050406030204" pitchFamily="18" charset="0"/>
            </a:rPr>
            <a:t>Constitution of a working group under the chairmanship of ED, IFSCA  </a:t>
          </a:r>
        </a:p>
      </dgm:t>
    </dgm:pt>
    <dgm:pt modelId="{96E6B7B1-F0AD-43E4-8CE7-2BDB0B9729B1}" type="parTrans" cxnId="{57ED59C4-206D-4385-9FC1-1EAA712D42C1}">
      <dgm:prSet/>
      <dgm:spPr/>
      <dgm:t>
        <a:bodyPr/>
        <a:lstStyle/>
        <a:p>
          <a:endParaRPr lang="th-TH" sz="1600">
            <a:solidFill>
              <a:srgbClr val="230775"/>
            </a:solidFill>
            <a:latin typeface="+mj-lt"/>
          </a:endParaRPr>
        </a:p>
      </dgm:t>
    </dgm:pt>
    <dgm:pt modelId="{2935238C-2A7B-4FDE-A291-B06F187B3CA2}" type="sibTrans" cxnId="{57ED59C4-206D-4385-9FC1-1EAA712D42C1}">
      <dgm:prSet custT="1"/>
      <dgm:spPr/>
      <dgm:t>
        <a:bodyPr/>
        <a:lstStyle/>
        <a:p>
          <a:endParaRPr lang="th-TH" sz="1400">
            <a:solidFill>
              <a:srgbClr val="230775"/>
            </a:solidFill>
            <a:latin typeface="Palatino Linotype" panose="02040502050505030304" pitchFamily="18" charset="0"/>
          </a:endParaRPr>
        </a:p>
      </dgm:t>
    </dgm:pt>
    <dgm:pt modelId="{C3CD7FD1-43C5-4660-A82A-2C6D033897DC}">
      <dgm:prSet phldrT="[Text]" custT="1"/>
      <dgm:spPr>
        <a:solidFill>
          <a:schemeClr val="accent6">
            <a:lumMod val="20000"/>
            <a:lumOff val="80000"/>
          </a:schemeClr>
        </a:solidFill>
      </dgm:spPr>
      <dgm:t>
        <a:bodyPr/>
        <a:lstStyle/>
        <a:p>
          <a:r>
            <a:rPr lang="en-US" sz="1400" b="1" dirty="0">
              <a:latin typeface="Palatino Linotype" panose="02040502050505030304" pitchFamily="18" charset="0"/>
              <a:ea typeface="Cambria" panose="02040503050406030204" pitchFamily="18" charset="0"/>
            </a:rPr>
            <a:t>October 2023</a:t>
          </a:r>
        </a:p>
        <a:p>
          <a:r>
            <a:rPr lang="en-US" sz="1400" dirty="0">
              <a:latin typeface="Palatino Linotype" panose="02040502050505030304" pitchFamily="18" charset="0"/>
              <a:ea typeface="Cambria" panose="02040503050406030204" pitchFamily="18" charset="0"/>
            </a:rPr>
            <a:t>Commencement of Section 23 (3) and 23 (4) of Companies Act, 2013</a:t>
          </a:r>
        </a:p>
      </dgm:t>
    </dgm:pt>
    <dgm:pt modelId="{F8F76419-2EE4-43CC-9646-A4610ED63181}" type="parTrans" cxnId="{599DB366-A049-45BB-A63D-2DBACB0DB5D9}">
      <dgm:prSet/>
      <dgm:spPr/>
      <dgm:t>
        <a:bodyPr/>
        <a:lstStyle/>
        <a:p>
          <a:endParaRPr lang="en-US"/>
        </a:p>
      </dgm:t>
    </dgm:pt>
    <dgm:pt modelId="{26A8D712-12F9-47F8-9F1C-9859239E7188}" type="sibTrans" cxnId="{599DB366-A049-45BB-A63D-2DBACB0DB5D9}">
      <dgm:prSet custT="1"/>
      <dgm:spPr/>
      <dgm:t>
        <a:bodyPr/>
        <a:lstStyle/>
        <a:p>
          <a:endParaRPr lang="en-US" sz="1400">
            <a:latin typeface="Palatino Linotype" panose="02040502050505030304" pitchFamily="18" charset="0"/>
          </a:endParaRPr>
        </a:p>
      </dgm:t>
    </dgm:pt>
    <dgm:pt modelId="{E71005C2-2050-487B-8CEC-8BB8C23F266D}">
      <dgm:prSet phldrT="[Text]" custT="1"/>
      <dgm:spPr/>
      <dgm:t>
        <a:bodyPr/>
        <a:lstStyle/>
        <a:p>
          <a:r>
            <a:rPr lang="en-US" sz="1400" b="1" dirty="0">
              <a:latin typeface="Palatino Linotype" panose="02040502050505030304" pitchFamily="18" charset="0"/>
              <a:ea typeface="Cambria" panose="02040503050406030204" pitchFamily="18" charset="0"/>
            </a:rPr>
            <a:t>December 2023</a:t>
          </a:r>
        </a:p>
        <a:p>
          <a:r>
            <a:rPr lang="en-US" sz="1400" dirty="0">
              <a:latin typeface="Palatino Linotype" panose="02040502050505030304" pitchFamily="18" charset="0"/>
              <a:ea typeface="Cambria" panose="02040503050406030204" pitchFamily="18" charset="0"/>
            </a:rPr>
            <a:t>Submission of report by Working Group</a:t>
          </a:r>
          <a:endParaRPr lang="en-US" sz="1400" i="1" dirty="0">
            <a:latin typeface="Palatino Linotype" panose="02040502050505030304" pitchFamily="18" charset="0"/>
            <a:ea typeface="Cambria" panose="02040503050406030204" pitchFamily="18" charset="0"/>
          </a:endParaRPr>
        </a:p>
      </dgm:t>
    </dgm:pt>
    <dgm:pt modelId="{BD12F7C3-FA09-4656-BEDF-A48763CDCCDE}" type="parTrans" cxnId="{A2A647E7-186E-45BD-82E6-5591199E0463}">
      <dgm:prSet/>
      <dgm:spPr/>
      <dgm:t>
        <a:bodyPr/>
        <a:lstStyle/>
        <a:p>
          <a:endParaRPr lang="en-US"/>
        </a:p>
      </dgm:t>
    </dgm:pt>
    <dgm:pt modelId="{0776FFA5-E612-4B7C-B633-1E933808BC79}" type="sibTrans" cxnId="{A2A647E7-186E-45BD-82E6-5591199E0463}">
      <dgm:prSet custT="1"/>
      <dgm:spPr/>
      <dgm:t>
        <a:bodyPr/>
        <a:lstStyle/>
        <a:p>
          <a:endParaRPr lang="en-US" sz="1400">
            <a:latin typeface="Palatino Linotype" panose="02040502050505030304" pitchFamily="18" charset="0"/>
          </a:endParaRPr>
        </a:p>
      </dgm:t>
    </dgm:pt>
    <dgm:pt modelId="{08158A8F-C189-4D97-B7D7-BC37E5A77F3C}">
      <dgm:prSet phldrT="[Text]" custT="1"/>
      <dgm:spPr>
        <a:solidFill>
          <a:schemeClr val="accent6">
            <a:lumMod val="20000"/>
            <a:lumOff val="80000"/>
          </a:schemeClr>
        </a:solidFill>
      </dgm:spPr>
      <dgm:t>
        <a:bodyPr/>
        <a:lstStyle/>
        <a:p>
          <a:r>
            <a:rPr lang="en-US" sz="1400" b="1" dirty="0">
              <a:latin typeface="Palatino Linotype" panose="02040502050505030304" pitchFamily="18" charset="0"/>
              <a:ea typeface="Cambria" panose="02040503050406030204" pitchFamily="18" charset="0"/>
            </a:rPr>
            <a:t>January 2024</a:t>
          </a:r>
        </a:p>
        <a:p>
          <a:r>
            <a:rPr lang="en-US" sz="1400" b="0" dirty="0">
              <a:latin typeface="Palatino Linotype" panose="02040502050505030304" pitchFamily="18" charset="0"/>
              <a:ea typeface="Cambria" panose="02040503050406030204" pitchFamily="18" charset="0"/>
            </a:rPr>
            <a:t>Notifications issued by DEA and MCA</a:t>
          </a:r>
        </a:p>
      </dgm:t>
    </dgm:pt>
    <dgm:pt modelId="{AC700A47-C30D-406B-B4BB-F8CC46E59CD3}" type="parTrans" cxnId="{BFBD2819-B6F8-4DD3-A910-6204CD53AF84}">
      <dgm:prSet/>
      <dgm:spPr/>
      <dgm:t>
        <a:bodyPr/>
        <a:lstStyle/>
        <a:p>
          <a:endParaRPr lang="en-US"/>
        </a:p>
      </dgm:t>
    </dgm:pt>
    <dgm:pt modelId="{5F059572-9863-434E-AC77-0374200B7F4E}" type="sibTrans" cxnId="{BFBD2819-B6F8-4DD3-A910-6204CD53AF84}">
      <dgm:prSet custT="1"/>
      <dgm:spPr/>
      <dgm:t>
        <a:bodyPr/>
        <a:lstStyle/>
        <a:p>
          <a:endParaRPr lang="en-US" sz="1400">
            <a:latin typeface="Palatino Linotype" panose="02040502050505030304" pitchFamily="18" charset="0"/>
          </a:endParaRPr>
        </a:p>
      </dgm:t>
    </dgm:pt>
    <dgm:pt modelId="{3DE024D6-5062-4EAC-B4E2-805311187F6C}">
      <dgm:prSet phldrT="[Text]" custT="1"/>
      <dgm:spPr/>
      <dgm:t>
        <a:bodyPr/>
        <a:lstStyle/>
        <a:p>
          <a:pPr>
            <a:buNone/>
          </a:pPr>
          <a:r>
            <a:rPr lang="en-US" sz="1400" b="1" dirty="0">
              <a:solidFill>
                <a:prstClr val="black">
                  <a:hueOff val="0"/>
                  <a:satOff val="0"/>
                  <a:lumOff val="0"/>
                  <a:alphaOff val="0"/>
                </a:prstClr>
              </a:solidFill>
              <a:latin typeface="Palatino Linotype" panose="02040502050505030304" pitchFamily="18" charset="0"/>
              <a:ea typeface="Cambria" panose="02040503050406030204" pitchFamily="18" charset="0"/>
              <a:cs typeface="+mn-cs"/>
            </a:rPr>
            <a:t>January 2024</a:t>
          </a:r>
        </a:p>
        <a:p>
          <a:pPr>
            <a:buNone/>
          </a:pPr>
          <a:r>
            <a:rPr lang="en-US" sz="1400" dirty="0">
              <a:solidFill>
                <a:prstClr val="black">
                  <a:hueOff val="0"/>
                  <a:satOff val="0"/>
                  <a:lumOff val="0"/>
                  <a:alphaOff val="0"/>
                </a:prstClr>
              </a:solidFill>
              <a:latin typeface="Palatino Linotype" panose="02040502050505030304" pitchFamily="18" charset="0"/>
              <a:ea typeface="Cambria" panose="02040503050406030204" pitchFamily="18" charset="0"/>
              <a:cs typeface="+mn-cs"/>
            </a:rPr>
            <a:t>Invited suggestions on ILS Regulations</a:t>
          </a:r>
          <a:endParaRPr lang="en-US" sz="1400" b="0" dirty="0">
            <a:latin typeface="Palatino Linotype" panose="02040502050505030304" pitchFamily="18" charset="0"/>
            <a:ea typeface="Cambria" panose="02040503050406030204" pitchFamily="18" charset="0"/>
          </a:endParaRPr>
        </a:p>
      </dgm:t>
    </dgm:pt>
    <dgm:pt modelId="{621DD6BB-D052-4D33-BD7A-A73D84B083E5}" type="parTrans" cxnId="{55429B6E-7892-4E0F-9E60-ED9B3CD9EA03}">
      <dgm:prSet/>
      <dgm:spPr/>
      <dgm:t>
        <a:bodyPr/>
        <a:lstStyle/>
        <a:p>
          <a:endParaRPr lang="en-US"/>
        </a:p>
      </dgm:t>
    </dgm:pt>
    <dgm:pt modelId="{EA39F4B1-DF55-45D2-96D5-E021026ED736}" type="sibTrans" cxnId="{55429B6E-7892-4E0F-9E60-ED9B3CD9EA03}">
      <dgm:prSet custT="1"/>
      <dgm:spPr/>
      <dgm:t>
        <a:bodyPr/>
        <a:lstStyle/>
        <a:p>
          <a:endParaRPr lang="en-US" sz="1400">
            <a:latin typeface="Palatino Linotype" panose="02040502050505030304" pitchFamily="18" charset="0"/>
          </a:endParaRPr>
        </a:p>
      </dgm:t>
    </dgm:pt>
    <dgm:pt modelId="{9BD652B9-9E32-4AF8-BD21-DBCFAB52A5B8}">
      <dgm:prSet phldrT="[Text]" custT="1"/>
      <dgm:spPr/>
      <dgm:t>
        <a:bodyPr/>
        <a:lstStyle/>
        <a:p>
          <a:pPr>
            <a:buNone/>
          </a:pPr>
          <a:r>
            <a:rPr lang="en-US" sz="1400" b="1" dirty="0">
              <a:solidFill>
                <a:prstClr val="black">
                  <a:hueOff val="0"/>
                  <a:satOff val="0"/>
                  <a:lumOff val="0"/>
                  <a:alphaOff val="0"/>
                </a:prstClr>
              </a:solidFill>
              <a:latin typeface="Palatino Linotype" panose="02040502050505030304" pitchFamily="18" charset="0"/>
              <a:ea typeface="Cambria" panose="02040503050406030204" pitchFamily="18" charset="0"/>
              <a:cs typeface="+mn-cs"/>
            </a:rPr>
            <a:t>May 2024 </a:t>
          </a:r>
          <a:r>
            <a:rPr lang="en-US" sz="1400" dirty="0">
              <a:solidFill>
                <a:prstClr val="black">
                  <a:hueOff val="0"/>
                  <a:satOff val="0"/>
                  <a:lumOff val="0"/>
                  <a:alphaOff val="0"/>
                </a:prstClr>
              </a:solidFill>
              <a:latin typeface="Palatino Linotype" panose="02040502050505030304" pitchFamily="18" charset="0"/>
              <a:ea typeface="Cambria" panose="02040503050406030204" pitchFamily="18" charset="0"/>
              <a:cs typeface="+mn-cs"/>
            </a:rPr>
            <a:t>Consultation Paper issued on new IFSCA (Listing) Regulations, 2024</a:t>
          </a:r>
          <a:endParaRPr lang="en-US" sz="1400" b="0" dirty="0">
            <a:latin typeface="Palatino Linotype" panose="02040502050505030304" pitchFamily="18" charset="0"/>
            <a:ea typeface="Cambria" panose="02040503050406030204" pitchFamily="18" charset="0"/>
          </a:endParaRPr>
        </a:p>
      </dgm:t>
    </dgm:pt>
    <dgm:pt modelId="{07317E9B-909A-43C7-8536-25F650D87E1D}" type="parTrans" cxnId="{187D8204-51FB-481F-BB93-694F1AFCE794}">
      <dgm:prSet/>
      <dgm:spPr/>
      <dgm:t>
        <a:bodyPr/>
        <a:lstStyle/>
        <a:p>
          <a:endParaRPr lang="en-US"/>
        </a:p>
      </dgm:t>
    </dgm:pt>
    <dgm:pt modelId="{D1161ED0-8E6F-4CA4-A79E-FF5A38632486}" type="sibTrans" cxnId="{187D8204-51FB-481F-BB93-694F1AFCE794}">
      <dgm:prSet custT="1"/>
      <dgm:spPr/>
      <dgm:t>
        <a:bodyPr/>
        <a:lstStyle/>
        <a:p>
          <a:endParaRPr lang="en-US" sz="1400">
            <a:latin typeface="Palatino Linotype" panose="02040502050505030304" pitchFamily="18" charset="0"/>
          </a:endParaRPr>
        </a:p>
      </dgm:t>
    </dgm:pt>
    <dgm:pt modelId="{10EC99ED-A4E5-4A8A-AE37-FCCF6ED684DC}">
      <dgm:prSet phldrT="[Text]" custT="1"/>
      <dgm:spPr/>
      <dgm:t>
        <a:bodyPr/>
        <a:lstStyle/>
        <a:p>
          <a:pPr>
            <a:buNone/>
          </a:pPr>
          <a:r>
            <a:rPr lang="en-US" sz="1400" b="1" dirty="0">
              <a:latin typeface="Palatino Linotype" panose="02040502050505030304" pitchFamily="18" charset="0"/>
              <a:ea typeface="Cambria" panose="02040503050406030204" pitchFamily="18" charset="0"/>
            </a:rPr>
            <a:t>Standing Committee on Primary Markets</a:t>
          </a:r>
        </a:p>
      </dgm:t>
    </dgm:pt>
    <dgm:pt modelId="{31E18B8A-9CEF-4BDC-A103-82EC9D9FBBCF}" type="parTrans" cxnId="{A1681356-6B0F-400B-BBBB-A52B727E97F7}">
      <dgm:prSet/>
      <dgm:spPr/>
      <dgm:t>
        <a:bodyPr/>
        <a:lstStyle/>
        <a:p>
          <a:endParaRPr lang="en-US"/>
        </a:p>
      </dgm:t>
    </dgm:pt>
    <dgm:pt modelId="{9BF4337A-1935-46BD-AF9D-D5FA44BD302E}" type="sibTrans" cxnId="{A1681356-6B0F-400B-BBBB-A52B727E97F7}">
      <dgm:prSet custT="1"/>
      <dgm:spPr/>
      <dgm:t>
        <a:bodyPr/>
        <a:lstStyle/>
        <a:p>
          <a:endParaRPr lang="en-US" sz="1400">
            <a:latin typeface="Palatino Linotype" panose="02040502050505030304" pitchFamily="18" charset="0"/>
          </a:endParaRPr>
        </a:p>
      </dgm:t>
    </dgm:pt>
    <dgm:pt modelId="{1B51F0CE-FC45-40B6-95FF-3E7701EA2675}">
      <dgm:prSet phldrT="[Text]" custT="1"/>
      <dgm:spPr>
        <a:solidFill>
          <a:schemeClr val="accent6">
            <a:lumMod val="20000"/>
            <a:lumOff val="80000"/>
          </a:schemeClr>
        </a:solidFill>
      </dgm:spPr>
      <dgm:t>
        <a:bodyPr/>
        <a:lstStyle/>
        <a:p>
          <a:pPr>
            <a:buNone/>
          </a:pPr>
          <a:r>
            <a:rPr lang="en-US" sz="1400" b="1" dirty="0">
              <a:latin typeface="Palatino Linotype" panose="02040502050505030304" pitchFamily="18" charset="0"/>
              <a:ea typeface="Cambria" panose="02040503050406030204" pitchFamily="18" charset="0"/>
            </a:rPr>
            <a:t>August 2024</a:t>
          </a:r>
        </a:p>
        <a:p>
          <a:pPr>
            <a:buNone/>
          </a:pPr>
          <a:r>
            <a:rPr lang="en-US" sz="1400" b="0" dirty="0">
              <a:latin typeface="Palatino Linotype" panose="02040502050505030304" pitchFamily="18" charset="0"/>
              <a:ea typeface="Cambria" panose="02040503050406030204" pitchFamily="18" charset="0"/>
            </a:rPr>
            <a:t>Notification of New IFSCA Listing Regulations</a:t>
          </a:r>
        </a:p>
      </dgm:t>
    </dgm:pt>
    <dgm:pt modelId="{3E21C012-F923-41D4-AAB8-FCBD91A3D24D}" type="parTrans" cxnId="{E46404E8-2003-4BCC-BF27-79F7F3E089D8}">
      <dgm:prSet/>
      <dgm:spPr/>
      <dgm:t>
        <a:bodyPr/>
        <a:lstStyle/>
        <a:p>
          <a:endParaRPr lang="en-US"/>
        </a:p>
      </dgm:t>
    </dgm:pt>
    <dgm:pt modelId="{BF9A056C-A5D3-41AD-B8E9-530C7F802A32}" type="sibTrans" cxnId="{E46404E8-2003-4BCC-BF27-79F7F3E089D8}">
      <dgm:prSet custT="1"/>
      <dgm:spPr/>
      <dgm:t>
        <a:bodyPr/>
        <a:lstStyle/>
        <a:p>
          <a:endParaRPr lang="en-US" sz="1300"/>
        </a:p>
      </dgm:t>
    </dgm:pt>
    <dgm:pt modelId="{7F09D638-392A-46F9-B8CC-1567A730CC29}">
      <dgm:prSet phldrT="[Text]" custT="1"/>
      <dgm:spPr>
        <a:solidFill>
          <a:schemeClr val="accent6">
            <a:lumMod val="20000"/>
            <a:lumOff val="80000"/>
          </a:schemeClr>
        </a:solidFill>
      </dgm:spPr>
      <dgm:t>
        <a:bodyPr/>
        <a:lstStyle/>
        <a:p>
          <a:pPr>
            <a:buNone/>
          </a:pPr>
          <a:r>
            <a:rPr lang="en-US" sz="1400" b="1" dirty="0">
              <a:latin typeface="Palatino Linotype" panose="02040502050505030304" pitchFamily="18" charset="0"/>
              <a:ea typeface="Cambria" panose="02040503050406030204" pitchFamily="18" charset="0"/>
            </a:rPr>
            <a:t>April 2024</a:t>
          </a:r>
        </a:p>
        <a:p>
          <a:pPr>
            <a:buNone/>
          </a:pPr>
          <a:r>
            <a:rPr lang="en-US" sz="1400" b="0" dirty="0">
              <a:latin typeface="Palatino Linotype" panose="02040502050505030304" pitchFamily="18" charset="0"/>
              <a:ea typeface="Cambria" panose="02040503050406030204" pitchFamily="18" charset="0"/>
            </a:rPr>
            <a:t>Amendments by RBI in FEMA Regulations</a:t>
          </a:r>
        </a:p>
      </dgm:t>
    </dgm:pt>
    <dgm:pt modelId="{7EFB3017-2D2F-4DC8-B1FA-A874DAD165D3}" type="parTrans" cxnId="{FBD33BF5-3ABB-497B-8BC5-E99D48C295E9}">
      <dgm:prSet/>
      <dgm:spPr/>
      <dgm:t>
        <a:bodyPr/>
        <a:lstStyle/>
        <a:p>
          <a:endParaRPr lang="en-US"/>
        </a:p>
      </dgm:t>
    </dgm:pt>
    <dgm:pt modelId="{46044819-3F8A-4DBE-819C-68F716782E8F}" type="sibTrans" cxnId="{FBD33BF5-3ABB-497B-8BC5-E99D48C295E9}">
      <dgm:prSet custT="1"/>
      <dgm:spPr/>
      <dgm:t>
        <a:bodyPr/>
        <a:lstStyle/>
        <a:p>
          <a:endParaRPr lang="en-US" sz="1400">
            <a:latin typeface="Palatino Linotype" panose="02040502050505030304" pitchFamily="18" charset="0"/>
          </a:endParaRPr>
        </a:p>
      </dgm:t>
    </dgm:pt>
    <dgm:pt modelId="{2A15757B-459D-469F-881E-3A046D3C1828}" type="pres">
      <dgm:prSet presAssocID="{765E5845-0504-413A-8A0D-5EE519138616}" presName="diagram" presStyleCnt="0">
        <dgm:presLayoutVars>
          <dgm:dir/>
          <dgm:resizeHandles val="exact"/>
        </dgm:presLayoutVars>
      </dgm:prSet>
      <dgm:spPr/>
    </dgm:pt>
    <dgm:pt modelId="{50EF1B7D-1D8D-4329-9FBB-15D988EA6F96}" type="pres">
      <dgm:prSet presAssocID="{0E02D968-D980-4126-96E1-9EA2D7E811DB}" presName="node" presStyleLbl="node1" presStyleIdx="0" presStyleCnt="12" custLinFactNeighborX="-1385" custLinFactNeighborY="3847">
        <dgm:presLayoutVars>
          <dgm:bulletEnabled val="1"/>
        </dgm:presLayoutVars>
      </dgm:prSet>
      <dgm:spPr/>
    </dgm:pt>
    <dgm:pt modelId="{D4147480-599C-46C3-92AF-458ACD967E88}" type="pres">
      <dgm:prSet presAssocID="{C0AA7468-DD68-40A1-BFFE-4DDF1AA95EA4}" presName="sibTrans" presStyleLbl="sibTrans2D1" presStyleIdx="0" presStyleCnt="11"/>
      <dgm:spPr/>
    </dgm:pt>
    <dgm:pt modelId="{8700046F-ED93-459A-A154-28CD71C7349A}" type="pres">
      <dgm:prSet presAssocID="{C0AA7468-DD68-40A1-BFFE-4DDF1AA95EA4}" presName="connectorText" presStyleLbl="sibTrans2D1" presStyleIdx="0" presStyleCnt="11"/>
      <dgm:spPr/>
    </dgm:pt>
    <dgm:pt modelId="{9094F56F-750B-4903-8C04-ED955BB4F5B5}" type="pres">
      <dgm:prSet presAssocID="{3D23C578-D840-4946-90D7-31682FE2989F}" presName="node" presStyleLbl="node1" presStyleIdx="1" presStyleCnt="12" custLinFactNeighborX="-3232" custLinFactNeighborY="3847">
        <dgm:presLayoutVars>
          <dgm:bulletEnabled val="1"/>
        </dgm:presLayoutVars>
      </dgm:prSet>
      <dgm:spPr/>
    </dgm:pt>
    <dgm:pt modelId="{DACC09B7-BE17-4A95-BCAC-AFFC53BB5A43}" type="pres">
      <dgm:prSet presAssocID="{DA2AB62D-1525-4462-BF87-4FA8AC2E5C93}" presName="sibTrans" presStyleLbl="sibTrans2D1" presStyleIdx="1" presStyleCnt="11"/>
      <dgm:spPr/>
    </dgm:pt>
    <dgm:pt modelId="{569CE70E-7BCB-4E1B-9FBB-2BB0D0C52EC4}" type="pres">
      <dgm:prSet presAssocID="{DA2AB62D-1525-4462-BF87-4FA8AC2E5C93}" presName="connectorText" presStyleLbl="sibTrans2D1" presStyleIdx="1" presStyleCnt="11"/>
      <dgm:spPr/>
    </dgm:pt>
    <dgm:pt modelId="{B5E96987-05D1-4F85-B156-63F049FA6FE8}" type="pres">
      <dgm:prSet presAssocID="{118C98E4-041E-446E-B432-B422B7B705FA}" presName="node" presStyleLbl="node1" presStyleIdx="2" presStyleCnt="12" custLinFactNeighborX="-1385" custLinFactNeighborY="2308">
        <dgm:presLayoutVars>
          <dgm:bulletEnabled val="1"/>
        </dgm:presLayoutVars>
      </dgm:prSet>
      <dgm:spPr/>
    </dgm:pt>
    <dgm:pt modelId="{54BCDBEE-6CEE-4131-9965-0EF450A55777}" type="pres">
      <dgm:prSet presAssocID="{417F9B25-836C-4426-ACCC-592762FCD5D0}" presName="sibTrans" presStyleLbl="sibTrans2D1" presStyleIdx="2" presStyleCnt="11"/>
      <dgm:spPr/>
    </dgm:pt>
    <dgm:pt modelId="{C8DC87E3-4130-4EA0-A867-45CD378211DA}" type="pres">
      <dgm:prSet presAssocID="{417F9B25-836C-4426-ACCC-592762FCD5D0}" presName="connectorText" presStyleLbl="sibTrans2D1" presStyleIdx="2" presStyleCnt="11"/>
      <dgm:spPr/>
    </dgm:pt>
    <dgm:pt modelId="{4235B969-BFA1-40BE-B47A-763C50414B88}" type="pres">
      <dgm:prSet presAssocID="{6AF72B7D-F9D2-4063-945E-50184BEAB88A}" presName="node" presStyleLbl="node1" presStyleIdx="3" presStyleCnt="12" custScaleX="123250" custLinFactNeighborX="-3921" custLinFactNeighborY="3847">
        <dgm:presLayoutVars>
          <dgm:bulletEnabled val="1"/>
        </dgm:presLayoutVars>
      </dgm:prSet>
      <dgm:spPr/>
    </dgm:pt>
    <dgm:pt modelId="{B612E8D8-26D0-4475-9BC2-88B8D1A0A143}" type="pres">
      <dgm:prSet presAssocID="{2935238C-2A7B-4FDE-A291-B06F187B3CA2}" presName="sibTrans" presStyleLbl="sibTrans2D1" presStyleIdx="3" presStyleCnt="11"/>
      <dgm:spPr/>
    </dgm:pt>
    <dgm:pt modelId="{7C3BA865-9194-43BA-A18F-922CE4116F51}" type="pres">
      <dgm:prSet presAssocID="{2935238C-2A7B-4FDE-A291-B06F187B3CA2}" presName="connectorText" presStyleLbl="sibTrans2D1" presStyleIdx="3" presStyleCnt="11"/>
      <dgm:spPr/>
    </dgm:pt>
    <dgm:pt modelId="{9CC7DA71-F450-4041-A26B-F557B1223A8A}" type="pres">
      <dgm:prSet presAssocID="{C3CD7FD1-43C5-4660-A82A-2C6D033897DC}" presName="node" presStyleLbl="node1" presStyleIdx="4" presStyleCnt="12" custScaleX="125580">
        <dgm:presLayoutVars>
          <dgm:bulletEnabled val="1"/>
        </dgm:presLayoutVars>
      </dgm:prSet>
      <dgm:spPr/>
    </dgm:pt>
    <dgm:pt modelId="{9707EF5A-0449-47A7-B2CC-81C5D8F69779}" type="pres">
      <dgm:prSet presAssocID="{26A8D712-12F9-47F8-9F1C-9859239E7188}" presName="sibTrans" presStyleLbl="sibTrans2D1" presStyleIdx="4" presStyleCnt="11"/>
      <dgm:spPr/>
    </dgm:pt>
    <dgm:pt modelId="{33953941-9F62-4C92-9D04-2814F19CAAAE}" type="pres">
      <dgm:prSet presAssocID="{26A8D712-12F9-47F8-9F1C-9859239E7188}" presName="connectorText" presStyleLbl="sibTrans2D1" presStyleIdx="4" presStyleCnt="11"/>
      <dgm:spPr/>
    </dgm:pt>
    <dgm:pt modelId="{5A62DEFD-48F5-4C66-B4AB-7F911CA90E5E}" type="pres">
      <dgm:prSet presAssocID="{E71005C2-2050-487B-8CEC-8BB8C23F266D}" presName="node" presStyleLbl="node1" presStyleIdx="5" presStyleCnt="12">
        <dgm:presLayoutVars>
          <dgm:bulletEnabled val="1"/>
        </dgm:presLayoutVars>
      </dgm:prSet>
      <dgm:spPr/>
    </dgm:pt>
    <dgm:pt modelId="{6B070183-A239-4A3A-8DE1-349D37270088}" type="pres">
      <dgm:prSet presAssocID="{0776FFA5-E612-4B7C-B633-1E933808BC79}" presName="sibTrans" presStyleLbl="sibTrans2D1" presStyleIdx="5" presStyleCnt="11"/>
      <dgm:spPr/>
    </dgm:pt>
    <dgm:pt modelId="{62E99073-C1A7-48B9-91F3-85570189B8CB}" type="pres">
      <dgm:prSet presAssocID="{0776FFA5-E612-4B7C-B633-1E933808BC79}" presName="connectorText" presStyleLbl="sibTrans2D1" presStyleIdx="5" presStyleCnt="11"/>
      <dgm:spPr/>
    </dgm:pt>
    <dgm:pt modelId="{4866D9E5-FC2A-4270-99C7-4D37A021716D}" type="pres">
      <dgm:prSet presAssocID="{08158A8F-C189-4D97-B7D7-BC37E5A77F3C}" presName="node" presStyleLbl="node1" presStyleIdx="6" presStyleCnt="12">
        <dgm:presLayoutVars>
          <dgm:bulletEnabled val="1"/>
        </dgm:presLayoutVars>
      </dgm:prSet>
      <dgm:spPr/>
    </dgm:pt>
    <dgm:pt modelId="{F45808B1-8D99-48F9-9268-07B058A8B88E}" type="pres">
      <dgm:prSet presAssocID="{5F059572-9863-434E-AC77-0374200B7F4E}" presName="sibTrans" presStyleLbl="sibTrans2D1" presStyleIdx="6" presStyleCnt="11"/>
      <dgm:spPr/>
    </dgm:pt>
    <dgm:pt modelId="{753BA407-09CF-4A3D-8F8C-458F87774067}" type="pres">
      <dgm:prSet presAssocID="{5F059572-9863-434E-AC77-0374200B7F4E}" presName="connectorText" presStyleLbl="sibTrans2D1" presStyleIdx="6" presStyleCnt="11"/>
      <dgm:spPr/>
    </dgm:pt>
    <dgm:pt modelId="{C721F021-508F-4DF9-984D-D9B369AE7012}" type="pres">
      <dgm:prSet presAssocID="{3DE024D6-5062-4EAC-B4E2-805311187F6C}" presName="node" presStyleLbl="node1" presStyleIdx="7" presStyleCnt="12">
        <dgm:presLayoutVars>
          <dgm:bulletEnabled val="1"/>
        </dgm:presLayoutVars>
      </dgm:prSet>
      <dgm:spPr/>
    </dgm:pt>
    <dgm:pt modelId="{BC9271CB-2FA6-4B93-9B1C-6F9393515BF6}" type="pres">
      <dgm:prSet presAssocID="{EA39F4B1-DF55-45D2-96D5-E021026ED736}" presName="sibTrans" presStyleLbl="sibTrans2D1" presStyleIdx="7" presStyleCnt="11"/>
      <dgm:spPr/>
    </dgm:pt>
    <dgm:pt modelId="{9A213035-66F1-4599-8D71-D2705E74D5B1}" type="pres">
      <dgm:prSet presAssocID="{EA39F4B1-DF55-45D2-96D5-E021026ED736}" presName="connectorText" presStyleLbl="sibTrans2D1" presStyleIdx="7" presStyleCnt="11"/>
      <dgm:spPr/>
    </dgm:pt>
    <dgm:pt modelId="{B701A522-547C-4D26-97F4-D5A6E08B505F}" type="pres">
      <dgm:prSet presAssocID="{10EC99ED-A4E5-4A8A-AE37-FCCF6ED684DC}" presName="node" presStyleLbl="node1" presStyleIdx="8" presStyleCnt="12">
        <dgm:presLayoutVars>
          <dgm:bulletEnabled val="1"/>
        </dgm:presLayoutVars>
      </dgm:prSet>
      <dgm:spPr/>
    </dgm:pt>
    <dgm:pt modelId="{B3745F35-DE6C-4896-9D33-B13591C1DA9A}" type="pres">
      <dgm:prSet presAssocID="{9BF4337A-1935-46BD-AF9D-D5FA44BD302E}" presName="sibTrans" presStyleLbl="sibTrans2D1" presStyleIdx="8" presStyleCnt="11"/>
      <dgm:spPr/>
    </dgm:pt>
    <dgm:pt modelId="{254401B3-A774-4AAF-80B5-B29066FA4C76}" type="pres">
      <dgm:prSet presAssocID="{9BF4337A-1935-46BD-AF9D-D5FA44BD302E}" presName="connectorText" presStyleLbl="sibTrans2D1" presStyleIdx="8" presStyleCnt="11"/>
      <dgm:spPr/>
    </dgm:pt>
    <dgm:pt modelId="{DD7F5789-2A0F-4FB5-ADDD-513EEF1496CC}" type="pres">
      <dgm:prSet presAssocID="{7F09D638-392A-46F9-B8CC-1567A730CC29}" presName="node" presStyleLbl="node1" presStyleIdx="9" presStyleCnt="12">
        <dgm:presLayoutVars>
          <dgm:bulletEnabled val="1"/>
        </dgm:presLayoutVars>
      </dgm:prSet>
      <dgm:spPr/>
    </dgm:pt>
    <dgm:pt modelId="{CB4B0CC6-1AD7-4EE2-9381-84F6FFA11829}" type="pres">
      <dgm:prSet presAssocID="{46044819-3F8A-4DBE-819C-68F716782E8F}" presName="sibTrans" presStyleLbl="sibTrans2D1" presStyleIdx="9" presStyleCnt="11"/>
      <dgm:spPr/>
    </dgm:pt>
    <dgm:pt modelId="{E59D316F-5294-491B-91CA-2C0B3C743AC6}" type="pres">
      <dgm:prSet presAssocID="{46044819-3F8A-4DBE-819C-68F716782E8F}" presName="connectorText" presStyleLbl="sibTrans2D1" presStyleIdx="9" presStyleCnt="11"/>
      <dgm:spPr/>
    </dgm:pt>
    <dgm:pt modelId="{7024F000-935B-4A28-8250-9C4784101558}" type="pres">
      <dgm:prSet presAssocID="{9BD652B9-9E32-4AF8-BD21-DBCFAB52A5B8}" presName="node" presStyleLbl="node1" presStyleIdx="10" presStyleCnt="12">
        <dgm:presLayoutVars>
          <dgm:bulletEnabled val="1"/>
        </dgm:presLayoutVars>
      </dgm:prSet>
      <dgm:spPr/>
    </dgm:pt>
    <dgm:pt modelId="{DD0C789E-A0AD-4751-A5E3-0602C94377AD}" type="pres">
      <dgm:prSet presAssocID="{D1161ED0-8E6F-4CA4-A79E-FF5A38632486}" presName="sibTrans" presStyleLbl="sibTrans2D1" presStyleIdx="10" presStyleCnt="11"/>
      <dgm:spPr/>
    </dgm:pt>
    <dgm:pt modelId="{DD2DA121-4E66-45D6-8CEF-25C36E28B9DB}" type="pres">
      <dgm:prSet presAssocID="{D1161ED0-8E6F-4CA4-A79E-FF5A38632486}" presName="connectorText" presStyleLbl="sibTrans2D1" presStyleIdx="10" presStyleCnt="11"/>
      <dgm:spPr/>
    </dgm:pt>
    <dgm:pt modelId="{99AB6359-F00A-4B8E-B066-CF55A1E29BF6}" type="pres">
      <dgm:prSet presAssocID="{1B51F0CE-FC45-40B6-95FF-3E7701EA2675}" presName="node" presStyleLbl="node1" presStyleIdx="11" presStyleCnt="12" custScaleX="123769" custLinFactNeighborX="1805" custLinFactNeighborY="278">
        <dgm:presLayoutVars>
          <dgm:bulletEnabled val="1"/>
        </dgm:presLayoutVars>
      </dgm:prSet>
      <dgm:spPr/>
    </dgm:pt>
  </dgm:ptLst>
  <dgm:cxnLst>
    <dgm:cxn modelId="{7200CE00-4597-4AF3-9AAB-1316C2427C5D}" type="presOf" srcId="{9BD652B9-9E32-4AF8-BD21-DBCFAB52A5B8}" destId="{7024F000-935B-4A28-8250-9C4784101558}" srcOrd="0" destOrd="0" presId="urn:microsoft.com/office/officeart/2005/8/layout/process5"/>
    <dgm:cxn modelId="{E3354502-384A-4C6D-BD54-721413BE1251}" type="presOf" srcId="{08158A8F-C189-4D97-B7D7-BC37E5A77F3C}" destId="{4866D9E5-FC2A-4270-99C7-4D37A021716D}" srcOrd="0" destOrd="0" presId="urn:microsoft.com/office/officeart/2005/8/layout/process5"/>
    <dgm:cxn modelId="{B9EB4E04-F60F-4267-8E0A-12F01FE5ECB1}" type="presOf" srcId="{7F09D638-392A-46F9-B8CC-1567A730CC29}" destId="{DD7F5789-2A0F-4FB5-ADDD-513EEF1496CC}" srcOrd="0" destOrd="0" presId="urn:microsoft.com/office/officeart/2005/8/layout/process5"/>
    <dgm:cxn modelId="{187D8204-51FB-481F-BB93-694F1AFCE794}" srcId="{765E5845-0504-413A-8A0D-5EE519138616}" destId="{9BD652B9-9E32-4AF8-BD21-DBCFAB52A5B8}" srcOrd="10" destOrd="0" parTransId="{07317E9B-909A-43C7-8536-25F650D87E1D}" sibTransId="{D1161ED0-8E6F-4CA4-A79E-FF5A38632486}"/>
    <dgm:cxn modelId="{079D7305-B87A-4915-AAD2-D20CCDD6071E}" type="presOf" srcId="{26A8D712-12F9-47F8-9F1C-9859239E7188}" destId="{9707EF5A-0449-47A7-B2CC-81C5D8F69779}" srcOrd="0" destOrd="0" presId="urn:microsoft.com/office/officeart/2005/8/layout/process5"/>
    <dgm:cxn modelId="{8CC9480A-665D-489D-9B61-9B9727139E51}" type="presOf" srcId="{0776FFA5-E612-4B7C-B633-1E933808BC79}" destId="{6B070183-A239-4A3A-8DE1-349D37270088}" srcOrd="0" destOrd="0" presId="urn:microsoft.com/office/officeart/2005/8/layout/process5"/>
    <dgm:cxn modelId="{2D548E0D-BB09-4CEB-AC85-B41FBDF2B14C}" type="presOf" srcId="{46044819-3F8A-4DBE-819C-68F716782E8F}" destId="{E59D316F-5294-491B-91CA-2C0B3C743AC6}" srcOrd="1" destOrd="0" presId="urn:microsoft.com/office/officeart/2005/8/layout/process5"/>
    <dgm:cxn modelId="{29F4960F-AD25-446F-A25B-297C92B08CCF}" type="presOf" srcId="{C3CD7FD1-43C5-4660-A82A-2C6D033897DC}" destId="{9CC7DA71-F450-4041-A26B-F557B1223A8A}" srcOrd="0" destOrd="0" presId="urn:microsoft.com/office/officeart/2005/8/layout/process5"/>
    <dgm:cxn modelId="{AF8D7510-B110-4806-8DB2-3A08EF5E84EA}" type="presOf" srcId="{1B51F0CE-FC45-40B6-95FF-3E7701EA2675}" destId="{99AB6359-F00A-4B8E-B066-CF55A1E29BF6}" srcOrd="0" destOrd="0" presId="urn:microsoft.com/office/officeart/2005/8/layout/process5"/>
    <dgm:cxn modelId="{ACC30512-C54D-4A12-B5FF-9423EFBAD303}" type="presOf" srcId="{DA2AB62D-1525-4462-BF87-4FA8AC2E5C93}" destId="{569CE70E-7BCB-4E1B-9FBB-2BB0D0C52EC4}" srcOrd="1" destOrd="0" presId="urn:microsoft.com/office/officeart/2005/8/layout/process5"/>
    <dgm:cxn modelId="{6AB71118-A426-4D44-AD7C-3670C80733DA}" type="presOf" srcId="{C0AA7468-DD68-40A1-BFFE-4DDF1AA95EA4}" destId="{8700046F-ED93-459A-A154-28CD71C7349A}" srcOrd="1" destOrd="0" presId="urn:microsoft.com/office/officeart/2005/8/layout/process5"/>
    <dgm:cxn modelId="{BFBD2819-B6F8-4DD3-A910-6204CD53AF84}" srcId="{765E5845-0504-413A-8A0D-5EE519138616}" destId="{08158A8F-C189-4D97-B7D7-BC37E5A77F3C}" srcOrd="6" destOrd="0" parTransId="{AC700A47-C30D-406B-B4BB-F8CC46E59CD3}" sibTransId="{5F059572-9863-434E-AC77-0374200B7F4E}"/>
    <dgm:cxn modelId="{622A8022-54F0-47CC-BFD8-F7CF36520A68}" type="presOf" srcId="{0776FFA5-E612-4B7C-B633-1E933808BC79}" destId="{62E99073-C1A7-48B9-91F3-85570189B8CB}" srcOrd="1" destOrd="0" presId="urn:microsoft.com/office/officeart/2005/8/layout/process5"/>
    <dgm:cxn modelId="{315D0B25-BD55-4819-85DF-317113BD086C}" type="presOf" srcId="{9BF4337A-1935-46BD-AF9D-D5FA44BD302E}" destId="{254401B3-A774-4AAF-80B5-B29066FA4C76}" srcOrd="1" destOrd="0" presId="urn:microsoft.com/office/officeart/2005/8/layout/process5"/>
    <dgm:cxn modelId="{8298A934-786B-4300-BA9A-8410FED86DA5}" type="presOf" srcId="{EA39F4B1-DF55-45D2-96D5-E021026ED736}" destId="{BC9271CB-2FA6-4B93-9B1C-6F9393515BF6}" srcOrd="0" destOrd="0" presId="urn:microsoft.com/office/officeart/2005/8/layout/process5"/>
    <dgm:cxn modelId="{6DC70535-1225-4D82-B146-80FA701BD862}" type="presOf" srcId="{417F9B25-836C-4426-ACCC-592762FCD5D0}" destId="{54BCDBEE-6CEE-4131-9965-0EF450A55777}" srcOrd="0" destOrd="0" presId="urn:microsoft.com/office/officeart/2005/8/layout/process5"/>
    <dgm:cxn modelId="{F82ED93F-2A76-4433-BC01-48228FC04D84}" type="presOf" srcId="{DA2AB62D-1525-4462-BF87-4FA8AC2E5C93}" destId="{DACC09B7-BE17-4A95-BCAC-AFFC53BB5A43}" srcOrd="0" destOrd="0" presId="urn:microsoft.com/office/officeart/2005/8/layout/process5"/>
    <dgm:cxn modelId="{599DB366-A049-45BB-A63D-2DBACB0DB5D9}" srcId="{765E5845-0504-413A-8A0D-5EE519138616}" destId="{C3CD7FD1-43C5-4660-A82A-2C6D033897DC}" srcOrd="4" destOrd="0" parTransId="{F8F76419-2EE4-43CC-9646-A4610ED63181}" sibTransId="{26A8D712-12F9-47F8-9F1C-9859239E7188}"/>
    <dgm:cxn modelId="{2246534A-8A8B-466C-A51B-054F220C9043}" type="presOf" srcId="{2935238C-2A7B-4FDE-A291-B06F187B3CA2}" destId="{B612E8D8-26D0-4475-9BC2-88B8D1A0A143}" srcOrd="0" destOrd="0" presId="urn:microsoft.com/office/officeart/2005/8/layout/process5"/>
    <dgm:cxn modelId="{ED2AEC6B-B408-4FF2-9101-639DB2B43E38}" type="presOf" srcId="{46044819-3F8A-4DBE-819C-68F716782E8F}" destId="{CB4B0CC6-1AD7-4EE2-9381-84F6FFA11829}" srcOrd="0" destOrd="0" presId="urn:microsoft.com/office/officeart/2005/8/layout/process5"/>
    <dgm:cxn modelId="{35C7D86D-818A-44FA-80BD-3440F628ACE2}" type="presOf" srcId="{C0AA7468-DD68-40A1-BFFE-4DDF1AA95EA4}" destId="{D4147480-599C-46C3-92AF-458ACD967E88}" srcOrd="0" destOrd="0" presId="urn:microsoft.com/office/officeart/2005/8/layout/process5"/>
    <dgm:cxn modelId="{55429B6E-7892-4E0F-9E60-ED9B3CD9EA03}" srcId="{765E5845-0504-413A-8A0D-5EE519138616}" destId="{3DE024D6-5062-4EAC-B4E2-805311187F6C}" srcOrd="7" destOrd="0" parTransId="{621DD6BB-D052-4D33-BD7A-A73D84B083E5}" sibTransId="{EA39F4B1-DF55-45D2-96D5-E021026ED736}"/>
    <dgm:cxn modelId="{A7B64D51-A527-4E23-8F6B-158C8EF7D437}" type="presOf" srcId="{118C98E4-041E-446E-B432-B422B7B705FA}" destId="{B5E96987-05D1-4F85-B156-63F049FA6FE8}" srcOrd="0" destOrd="0" presId="urn:microsoft.com/office/officeart/2005/8/layout/process5"/>
    <dgm:cxn modelId="{0FF6CE74-9348-447E-98CC-8F409EE43753}" type="presOf" srcId="{E71005C2-2050-487B-8CEC-8BB8C23F266D}" destId="{5A62DEFD-48F5-4C66-B4AB-7F911CA90E5E}" srcOrd="0" destOrd="0" presId="urn:microsoft.com/office/officeart/2005/8/layout/process5"/>
    <dgm:cxn modelId="{A1681356-6B0F-400B-BBBB-A52B727E97F7}" srcId="{765E5845-0504-413A-8A0D-5EE519138616}" destId="{10EC99ED-A4E5-4A8A-AE37-FCCF6ED684DC}" srcOrd="8" destOrd="0" parTransId="{31E18B8A-9CEF-4BDC-A103-82EC9D9FBBCF}" sibTransId="{9BF4337A-1935-46BD-AF9D-D5FA44BD302E}"/>
    <dgm:cxn modelId="{78BF9676-C672-4778-A644-77B394D02013}" type="presOf" srcId="{417F9B25-836C-4426-ACCC-592762FCD5D0}" destId="{C8DC87E3-4130-4EA0-A867-45CD378211DA}" srcOrd="1" destOrd="0" presId="urn:microsoft.com/office/officeart/2005/8/layout/process5"/>
    <dgm:cxn modelId="{C52CAE7F-475F-4608-8D4A-5E4F296C1E5E}" type="presOf" srcId="{3D23C578-D840-4946-90D7-31682FE2989F}" destId="{9094F56F-750B-4903-8C04-ED955BB4F5B5}" srcOrd="0" destOrd="0" presId="urn:microsoft.com/office/officeart/2005/8/layout/process5"/>
    <dgm:cxn modelId="{B077C182-0A7F-4EAA-A017-C3302F88F29D}" type="presOf" srcId="{5F059572-9863-434E-AC77-0374200B7F4E}" destId="{753BA407-09CF-4A3D-8F8C-458F87774067}" srcOrd="1" destOrd="0" presId="urn:microsoft.com/office/officeart/2005/8/layout/process5"/>
    <dgm:cxn modelId="{FA1D0384-ECA3-4DDE-9910-1C8DC4E9169B}" type="presOf" srcId="{D1161ED0-8E6F-4CA4-A79E-FF5A38632486}" destId="{DD2DA121-4E66-45D6-8CEF-25C36E28B9DB}" srcOrd="1" destOrd="0" presId="urn:microsoft.com/office/officeart/2005/8/layout/process5"/>
    <dgm:cxn modelId="{6CE9CA8B-F80C-4604-85A5-1376D1351669}" type="presOf" srcId="{9BF4337A-1935-46BD-AF9D-D5FA44BD302E}" destId="{B3745F35-DE6C-4896-9D33-B13591C1DA9A}" srcOrd="0" destOrd="0" presId="urn:microsoft.com/office/officeart/2005/8/layout/process5"/>
    <dgm:cxn modelId="{8207089C-F64F-499C-91D8-E5641F184396}" type="presOf" srcId="{0E02D968-D980-4126-96E1-9EA2D7E811DB}" destId="{50EF1B7D-1D8D-4329-9FBB-15D988EA6F96}" srcOrd="0" destOrd="0" presId="urn:microsoft.com/office/officeart/2005/8/layout/process5"/>
    <dgm:cxn modelId="{6D7146A6-8440-477D-98ED-C062F61C6CF1}" type="presOf" srcId="{EA39F4B1-DF55-45D2-96D5-E021026ED736}" destId="{9A213035-66F1-4599-8D71-D2705E74D5B1}" srcOrd="1" destOrd="0" presId="urn:microsoft.com/office/officeart/2005/8/layout/process5"/>
    <dgm:cxn modelId="{8B82E1B0-341D-4A7D-8EA6-71E2561B8F0B}" type="presOf" srcId="{10EC99ED-A4E5-4A8A-AE37-FCCF6ED684DC}" destId="{B701A522-547C-4D26-97F4-D5A6E08B505F}" srcOrd="0" destOrd="0" presId="urn:microsoft.com/office/officeart/2005/8/layout/process5"/>
    <dgm:cxn modelId="{F03BEFB9-F3C3-427B-83FD-BF80DEA0AE44}" srcId="{765E5845-0504-413A-8A0D-5EE519138616}" destId="{0E02D968-D980-4126-96E1-9EA2D7E811DB}" srcOrd="0" destOrd="0" parTransId="{4A012B50-9006-468F-8ADD-47F4DC77383F}" sibTransId="{C0AA7468-DD68-40A1-BFFE-4DDF1AA95EA4}"/>
    <dgm:cxn modelId="{2A3CBABE-EC73-4615-9401-2090099BB7E7}" type="presOf" srcId="{2935238C-2A7B-4FDE-A291-B06F187B3CA2}" destId="{7C3BA865-9194-43BA-A18F-922CE4116F51}" srcOrd="1" destOrd="0" presId="urn:microsoft.com/office/officeart/2005/8/layout/process5"/>
    <dgm:cxn modelId="{57ED59C4-206D-4385-9FC1-1EAA712D42C1}" srcId="{765E5845-0504-413A-8A0D-5EE519138616}" destId="{6AF72B7D-F9D2-4063-945E-50184BEAB88A}" srcOrd="3" destOrd="0" parTransId="{96E6B7B1-F0AD-43E4-8CE7-2BDB0B9729B1}" sibTransId="{2935238C-2A7B-4FDE-A291-B06F187B3CA2}"/>
    <dgm:cxn modelId="{AAEABDD5-7022-4043-ABA4-B89C4883DE7A}" type="presOf" srcId="{765E5845-0504-413A-8A0D-5EE519138616}" destId="{2A15757B-459D-469F-881E-3A046D3C1828}" srcOrd="0" destOrd="0" presId="urn:microsoft.com/office/officeart/2005/8/layout/process5"/>
    <dgm:cxn modelId="{9EA6D6D8-EC46-479F-B641-7D8D5BE8A333}" type="presOf" srcId="{6AF72B7D-F9D2-4063-945E-50184BEAB88A}" destId="{4235B969-BFA1-40BE-B47A-763C50414B88}" srcOrd="0" destOrd="0" presId="urn:microsoft.com/office/officeart/2005/8/layout/process5"/>
    <dgm:cxn modelId="{2E2605DA-9713-44A2-8270-A97450A4E7F4}" srcId="{765E5845-0504-413A-8A0D-5EE519138616}" destId="{3D23C578-D840-4946-90D7-31682FE2989F}" srcOrd="1" destOrd="0" parTransId="{7C34F69F-17F9-4BC5-82CE-667625FF12BE}" sibTransId="{DA2AB62D-1525-4462-BF87-4FA8AC2E5C93}"/>
    <dgm:cxn modelId="{DB3CC2E3-C28A-4833-9522-46739DFD4A0A}" type="presOf" srcId="{26A8D712-12F9-47F8-9F1C-9859239E7188}" destId="{33953941-9F62-4C92-9D04-2814F19CAAAE}" srcOrd="1" destOrd="0" presId="urn:microsoft.com/office/officeart/2005/8/layout/process5"/>
    <dgm:cxn modelId="{A2A647E7-186E-45BD-82E6-5591199E0463}" srcId="{765E5845-0504-413A-8A0D-5EE519138616}" destId="{E71005C2-2050-487B-8CEC-8BB8C23F266D}" srcOrd="5" destOrd="0" parTransId="{BD12F7C3-FA09-4656-BEDF-A48763CDCCDE}" sibTransId="{0776FFA5-E612-4B7C-B633-1E933808BC79}"/>
    <dgm:cxn modelId="{E46404E8-2003-4BCC-BF27-79F7F3E089D8}" srcId="{765E5845-0504-413A-8A0D-5EE519138616}" destId="{1B51F0CE-FC45-40B6-95FF-3E7701EA2675}" srcOrd="11" destOrd="0" parTransId="{3E21C012-F923-41D4-AAB8-FCBD91A3D24D}" sibTransId="{BF9A056C-A5D3-41AD-B8E9-530C7F802A32}"/>
    <dgm:cxn modelId="{63DB8FE9-52F7-423B-8C99-1B72B31135B1}" srcId="{765E5845-0504-413A-8A0D-5EE519138616}" destId="{118C98E4-041E-446E-B432-B422B7B705FA}" srcOrd="2" destOrd="0" parTransId="{B5C97C75-FAAB-41D4-85D0-6E0F324DB688}" sibTransId="{417F9B25-836C-4426-ACCC-592762FCD5D0}"/>
    <dgm:cxn modelId="{03F5A6EC-FF07-41AF-B056-1B6C8F2CE12E}" type="presOf" srcId="{3DE024D6-5062-4EAC-B4E2-805311187F6C}" destId="{C721F021-508F-4DF9-984D-D9B369AE7012}" srcOrd="0" destOrd="0" presId="urn:microsoft.com/office/officeart/2005/8/layout/process5"/>
    <dgm:cxn modelId="{7EF851EE-12CA-4DBD-BECD-023FDBAC0153}" type="presOf" srcId="{D1161ED0-8E6F-4CA4-A79E-FF5A38632486}" destId="{DD0C789E-A0AD-4751-A5E3-0602C94377AD}" srcOrd="0" destOrd="0" presId="urn:microsoft.com/office/officeart/2005/8/layout/process5"/>
    <dgm:cxn modelId="{FBD33BF5-3ABB-497B-8BC5-E99D48C295E9}" srcId="{765E5845-0504-413A-8A0D-5EE519138616}" destId="{7F09D638-392A-46F9-B8CC-1567A730CC29}" srcOrd="9" destOrd="0" parTransId="{7EFB3017-2D2F-4DC8-B1FA-A874DAD165D3}" sibTransId="{46044819-3F8A-4DBE-819C-68F716782E8F}"/>
    <dgm:cxn modelId="{BEA577FD-D1BF-4725-81C8-6CA0F619AEEE}" type="presOf" srcId="{5F059572-9863-434E-AC77-0374200B7F4E}" destId="{F45808B1-8D99-48F9-9268-07B058A8B88E}" srcOrd="0" destOrd="0" presId="urn:microsoft.com/office/officeart/2005/8/layout/process5"/>
    <dgm:cxn modelId="{31103B29-1887-465A-9927-01B810412216}" type="presParOf" srcId="{2A15757B-459D-469F-881E-3A046D3C1828}" destId="{50EF1B7D-1D8D-4329-9FBB-15D988EA6F96}" srcOrd="0" destOrd="0" presId="urn:microsoft.com/office/officeart/2005/8/layout/process5"/>
    <dgm:cxn modelId="{3CE07079-A67F-4DD8-9CCC-1EE6085F7475}" type="presParOf" srcId="{2A15757B-459D-469F-881E-3A046D3C1828}" destId="{D4147480-599C-46C3-92AF-458ACD967E88}" srcOrd="1" destOrd="0" presId="urn:microsoft.com/office/officeart/2005/8/layout/process5"/>
    <dgm:cxn modelId="{240A5DBE-F953-447F-AFC4-8D8344729B8F}" type="presParOf" srcId="{D4147480-599C-46C3-92AF-458ACD967E88}" destId="{8700046F-ED93-459A-A154-28CD71C7349A}" srcOrd="0" destOrd="0" presId="urn:microsoft.com/office/officeart/2005/8/layout/process5"/>
    <dgm:cxn modelId="{9A70FD34-511A-4340-8FF4-5EC79A50AAD5}" type="presParOf" srcId="{2A15757B-459D-469F-881E-3A046D3C1828}" destId="{9094F56F-750B-4903-8C04-ED955BB4F5B5}" srcOrd="2" destOrd="0" presId="urn:microsoft.com/office/officeart/2005/8/layout/process5"/>
    <dgm:cxn modelId="{495073CB-F2B0-40FC-A24D-59D0926613E3}" type="presParOf" srcId="{2A15757B-459D-469F-881E-3A046D3C1828}" destId="{DACC09B7-BE17-4A95-BCAC-AFFC53BB5A43}" srcOrd="3" destOrd="0" presId="urn:microsoft.com/office/officeart/2005/8/layout/process5"/>
    <dgm:cxn modelId="{A86D8693-1E5B-4AB3-A979-BF29EBB08F66}" type="presParOf" srcId="{DACC09B7-BE17-4A95-BCAC-AFFC53BB5A43}" destId="{569CE70E-7BCB-4E1B-9FBB-2BB0D0C52EC4}" srcOrd="0" destOrd="0" presId="urn:microsoft.com/office/officeart/2005/8/layout/process5"/>
    <dgm:cxn modelId="{EFD08F8F-C10E-4B2A-AD84-66A983A432DA}" type="presParOf" srcId="{2A15757B-459D-469F-881E-3A046D3C1828}" destId="{B5E96987-05D1-4F85-B156-63F049FA6FE8}" srcOrd="4" destOrd="0" presId="urn:microsoft.com/office/officeart/2005/8/layout/process5"/>
    <dgm:cxn modelId="{25D9CB96-B6D1-4FD6-93B7-F23A334A1469}" type="presParOf" srcId="{2A15757B-459D-469F-881E-3A046D3C1828}" destId="{54BCDBEE-6CEE-4131-9965-0EF450A55777}" srcOrd="5" destOrd="0" presId="urn:microsoft.com/office/officeart/2005/8/layout/process5"/>
    <dgm:cxn modelId="{CF5F1265-12A8-4D19-8E3F-FB1B3B59935B}" type="presParOf" srcId="{54BCDBEE-6CEE-4131-9965-0EF450A55777}" destId="{C8DC87E3-4130-4EA0-A867-45CD378211DA}" srcOrd="0" destOrd="0" presId="urn:microsoft.com/office/officeart/2005/8/layout/process5"/>
    <dgm:cxn modelId="{F6C74B4C-E9FE-4193-8294-572F15070EE3}" type="presParOf" srcId="{2A15757B-459D-469F-881E-3A046D3C1828}" destId="{4235B969-BFA1-40BE-B47A-763C50414B88}" srcOrd="6" destOrd="0" presId="urn:microsoft.com/office/officeart/2005/8/layout/process5"/>
    <dgm:cxn modelId="{74E6CAC4-B9FA-4C1D-A188-489F71BF29C1}" type="presParOf" srcId="{2A15757B-459D-469F-881E-3A046D3C1828}" destId="{B612E8D8-26D0-4475-9BC2-88B8D1A0A143}" srcOrd="7" destOrd="0" presId="urn:microsoft.com/office/officeart/2005/8/layout/process5"/>
    <dgm:cxn modelId="{FBBE4547-25C4-43EA-88F7-339F69963FF1}" type="presParOf" srcId="{B612E8D8-26D0-4475-9BC2-88B8D1A0A143}" destId="{7C3BA865-9194-43BA-A18F-922CE4116F51}" srcOrd="0" destOrd="0" presId="urn:microsoft.com/office/officeart/2005/8/layout/process5"/>
    <dgm:cxn modelId="{8F7DF20A-CABA-4C6E-BD6C-39848DFCEB25}" type="presParOf" srcId="{2A15757B-459D-469F-881E-3A046D3C1828}" destId="{9CC7DA71-F450-4041-A26B-F557B1223A8A}" srcOrd="8" destOrd="0" presId="urn:microsoft.com/office/officeart/2005/8/layout/process5"/>
    <dgm:cxn modelId="{997850AA-B1FE-4B6E-934C-329E2A000039}" type="presParOf" srcId="{2A15757B-459D-469F-881E-3A046D3C1828}" destId="{9707EF5A-0449-47A7-B2CC-81C5D8F69779}" srcOrd="9" destOrd="0" presId="urn:microsoft.com/office/officeart/2005/8/layout/process5"/>
    <dgm:cxn modelId="{B3A62D4C-5085-4FEB-8C8C-8D587278CA37}" type="presParOf" srcId="{9707EF5A-0449-47A7-B2CC-81C5D8F69779}" destId="{33953941-9F62-4C92-9D04-2814F19CAAAE}" srcOrd="0" destOrd="0" presId="urn:microsoft.com/office/officeart/2005/8/layout/process5"/>
    <dgm:cxn modelId="{8B59AA6C-9CA9-445F-B1DE-798A1AC24693}" type="presParOf" srcId="{2A15757B-459D-469F-881E-3A046D3C1828}" destId="{5A62DEFD-48F5-4C66-B4AB-7F911CA90E5E}" srcOrd="10" destOrd="0" presId="urn:microsoft.com/office/officeart/2005/8/layout/process5"/>
    <dgm:cxn modelId="{72BC413F-44D2-42E0-A079-62020499D6DD}" type="presParOf" srcId="{2A15757B-459D-469F-881E-3A046D3C1828}" destId="{6B070183-A239-4A3A-8DE1-349D37270088}" srcOrd="11" destOrd="0" presId="urn:microsoft.com/office/officeart/2005/8/layout/process5"/>
    <dgm:cxn modelId="{3CDD2B8E-FB83-40AA-B7ED-C2F832F2A84D}" type="presParOf" srcId="{6B070183-A239-4A3A-8DE1-349D37270088}" destId="{62E99073-C1A7-48B9-91F3-85570189B8CB}" srcOrd="0" destOrd="0" presId="urn:microsoft.com/office/officeart/2005/8/layout/process5"/>
    <dgm:cxn modelId="{CB99FEA0-3039-4F26-B605-74388212C06C}" type="presParOf" srcId="{2A15757B-459D-469F-881E-3A046D3C1828}" destId="{4866D9E5-FC2A-4270-99C7-4D37A021716D}" srcOrd="12" destOrd="0" presId="urn:microsoft.com/office/officeart/2005/8/layout/process5"/>
    <dgm:cxn modelId="{95726CB0-789D-4BE9-820E-1BB3AF47976A}" type="presParOf" srcId="{2A15757B-459D-469F-881E-3A046D3C1828}" destId="{F45808B1-8D99-48F9-9268-07B058A8B88E}" srcOrd="13" destOrd="0" presId="urn:microsoft.com/office/officeart/2005/8/layout/process5"/>
    <dgm:cxn modelId="{CF06354A-A16F-44F6-80AF-6F9DBB6CC59B}" type="presParOf" srcId="{F45808B1-8D99-48F9-9268-07B058A8B88E}" destId="{753BA407-09CF-4A3D-8F8C-458F87774067}" srcOrd="0" destOrd="0" presId="urn:microsoft.com/office/officeart/2005/8/layout/process5"/>
    <dgm:cxn modelId="{0A1A592B-30C6-4C90-81D7-824560A6CB93}" type="presParOf" srcId="{2A15757B-459D-469F-881E-3A046D3C1828}" destId="{C721F021-508F-4DF9-984D-D9B369AE7012}" srcOrd="14" destOrd="0" presId="urn:microsoft.com/office/officeart/2005/8/layout/process5"/>
    <dgm:cxn modelId="{5B40FC85-D399-482D-87C1-4D46E48CC0D9}" type="presParOf" srcId="{2A15757B-459D-469F-881E-3A046D3C1828}" destId="{BC9271CB-2FA6-4B93-9B1C-6F9393515BF6}" srcOrd="15" destOrd="0" presId="urn:microsoft.com/office/officeart/2005/8/layout/process5"/>
    <dgm:cxn modelId="{99509774-25CB-4D25-A12A-4F87F8D7A0E8}" type="presParOf" srcId="{BC9271CB-2FA6-4B93-9B1C-6F9393515BF6}" destId="{9A213035-66F1-4599-8D71-D2705E74D5B1}" srcOrd="0" destOrd="0" presId="urn:microsoft.com/office/officeart/2005/8/layout/process5"/>
    <dgm:cxn modelId="{6095F2EE-9154-4E29-8FC1-EB736A9873D2}" type="presParOf" srcId="{2A15757B-459D-469F-881E-3A046D3C1828}" destId="{B701A522-547C-4D26-97F4-D5A6E08B505F}" srcOrd="16" destOrd="0" presId="urn:microsoft.com/office/officeart/2005/8/layout/process5"/>
    <dgm:cxn modelId="{D0448B08-B8D4-4553-9768-E323DC2094ED}" type="presParOf" srcId="{2A15757B-459D-469F-881E-3A046D3C1828}" destId="{B3745F35-DE6C-4896-9D33-B13591C1DA9A}" srcOrd="17" destOrd="0" presId="urn:microsoft.com/office/officeart/2005/8/layout/process5"/>
    <dgm:cxn modelId="{56963992-1DD8-4375-BA5B-38CD53193FE0}" type="presParOf" srcId="{B3745F35-DE6C-4896-9D33-B13591C1DA9A}" destId="{254401B3-A774-4AAF-80B5-B29066FA4C76}" srcOrd="0" destOrd="0" presId="urn:microsoft.com/office/officeart/2005/8/layout/process5"/>
    <dgm:cxn modelId="{9AEE0092-3242-400E-8BC8-0B5C8922EAF3}" type="presParOf" srcId="{2A15757B-459D-469F-881E-3A046D3C1828}" destId="{DD7F5789-2A0F-4FB5-ADDD-513EEF1496CC}" srcOrd="18" destOrd="0" presId="urn:microsoft.com/office/officeart/2005/8/layout/process5"/>
    <dgm:cxn modelId="{02E8966C-3FC8-46EB-B570-B991B01DD297}" type="presParOf" srcId="{2A15757B-459D-469F-881E-3A046D3C1828}" destId="{CB4B0CC6-1AD7-4EE2-9381-84F6FFA11829}" srcOrd="19" destOrd="0" presId="urn:microsoft.com/office/officeart/2005/8/layout/process5"/>
    <dgm:cxn modelId="{0D67DCFF-265D-4736-BFDC-252D7385E1F6}" type="presParOf" srcId="{CB4B0CC6-1AD7-4EE2-9381-84F6FFA11829}" destId="{E59D316F-5294-491B-91CA-2C0B3C743AC6}" srcOrd="0" destOrd="0" presId="urn:microsoft.com/office/officeart/2005/8/layout/process5"/>
    <dgm:cxn modelId="{D052108D-7C38-4793-A2EA-E82BDCB3A735}" type="presParOf" srcId="{2A15757B-459D-469F-881E-3A046D3C1828}" destId="{7024F000-935B-4A28-8250-9C4784101558}" srcOrd="20" destOrd="0" presId="urn:microsoft.com/office/officeart/2005/8/layout/process5"/>
    <dgm:cxn modelId="{A1DD0607-7D1A-4F4C-BF39-FEEA1D2BCA0A}" type="presParOf" srcId="{2A15757B-459D-469F-881E-3A046D3C1828}" destId="{DD0C789E-A0AD-4751-A5E3-0602C94377AD}" srcOrd="21" destOrd="0" presId="urn:microsoft.com/office/officeart/2005/8/layout/process5"/>
    <dgm:cxn modelId="{046747F8-1904-4556-B993-3FC56F208A51}" type="presParOf" srcId="{DD0C789E-A0AD-4751-A5E3-0602C94377AD}" destId="{DD2DA121-4E66-45D6-8CEF-25C36E28B9DB}" srcOrd="0" destOrd="0" presId="urn:microsoft.com/office/officeart/2005/8/layout/process5"/>
    <dgm:cxn modelId="{B77C50C7-BD24-497E-BC96-A6FE21BABEEB}" type="presParOf" srcId="{2A15757B-459D-469F-881E-3A046D3C1828}" destId="{99AB6359-F00A-4B8E-B066-CF55A1E29BF6}" srcOrd="2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A79B7D-0665-472A-A252-0BD0362B73F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375A0BE-A1A9-41BA-8B17-FDD2184D8A35}">
      <dgm:prSet custT="1"/>
      <dgm:spPr/>
      <dgm:t>
        <a:bodyPr/>
        <a:lstStyle/>
        <a:p>
          <a:pPr>
            <a:lnSpc>
              <a:spcPct val="100000"/>
            </a:lnSpc>
          </a:pPr>
          <a:r>
            <a:rPr lang="en-US" sz="1800" b="1" i="1" dirty="0">
              <a:solidFill>
                <a:srgbClr val="230775"/>
              </a:solidFill>
            </a:rPr>
            <a:t>Unlisted public company </a:t>
          </a:r>
          <a:r>
            <a:rPr lang="en-US" sz="1800" i="1" dirty="0">
              <a:solidFill>
                <a:srgbClr val="230775"/>
              </a:solidFill>
            </a:rPr>
            <a:t>– Issue Price for initial listing of equity shares shall be determined by a </a:t>
          </a:r>
          <a:r>
            <a:rPr lang="en-US" sz="1800" b="0" i="1" dirty="0">
              <a:solidFill>
                <a:srgbClr val="230775"/>
              </a:solidFill>
            </a:rPr>
            <a:t>book- building process</a:t>
          </a:r>
          <a:r>
            <a:rPr lang="en-US" sz="1800" i="1" dirty="0">
              <a:solidFill>
                <a:srgbClr val="230775"/>
              </a:solidFill>
            </a:rPr>
            <a:t> and shall not be less than the fair market value. Subsequent issuance and transfer of equity shares for the purpose of additional listing shall be as per applicable pricing norms of the international exchange and the permissible jurisdiction</a:t>
          </a:r>
        </a:p>
      </dgm:t>
    </dgm:pt>
    <dgm:pt modelId="{4646CED8-7B34-4FDD-A798-C3AF3060A883}" type="parTrans" cxnId="{21DE4CB3-FDA0-4D46-97CD-C6CADFE058FF}">
      <dgm:prSet/>
      <dgm:spPr/>
      <dgm:t>
        <a:bodyPr/>
        <a:lstStyle/>
        <a:p>
          <a:endParaRPr lang="en-US"/>
        </a:p>
      </dgm:t>
    </dgm:pt>
    <dgm:pt modelId="{C8A350F9-07E6-4B98-A05C-913BF972FEFE}" type="sibTrans" cxnId="{21DE4CB3-FDA0-4D46-97CD-C6CADFE058FF}">
      <dgm:prSet/>
      <dgm:spPr/>
      <dgm:t>
        <a:bodyPr/>
        <a:lstStyle/>
        <a:p>
          <a:endParaRPr lang="en-US"/>
        </a:p>
      </dgm:t>
    </dgm:pt>
    <dgm:pt modelId="{08994A23-EC0E-4B3E-B9FF-FF5C8199AC9C}" type="pres">
      <dgm:prSet presAssocID="{A5A79B7D-0665-472A-A252-0BD0362B73FD}" presName="root" presStyleCnt="0">
        <dgm:presLayoutVars>
          <dgm:dir/>
          <dgm:resizeHandles val="exact"/>
        </dgm:presLayoutVars>
      </dgm:prSet>
      <dgm:spPr/>
    </dgm:pt>
    <dgm:pt modelId="{8A69FC7E-6C77-40E2-848E-C22C534F9515}" type="pres">
      <dgm:prSet presAssocID="{9375A0BE-A1A9-41BA-8B17-FDD2184D8A35}" presName="compNode" presStyleCnt="0"/>
      <dgm:spPr/>
    </dgm:pt>
    <dgm:pt modelId="{F2BA7C18-6F20-4F34-AA41-704D26DC92BF}" type="pres">
      <dgm:prSet presAssocID="{9375A0BE-A1A9-41BA-8B17-FDD2184D8A35}" presName="bgRect" presStyleLbl="bgShp" presStyleIdx="0" presStyleCnt="1"/>
      <dgm:spPr/>
    </dgm:pt>
    <dgm:pt modelId="{30640C6D-80E8-4669-95FE-033151E09D90}" type="pres">
      <dgm:prSet presAssocID="{9375A0BE-A1A9-41BA-8B17-FDD2184D8A35}"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llar with solid fill"/>
        </a:ext>
      </dgm:extLst>
    </dgm:pt>
    <dgm:pt modelId="{13153FDD-51CA-45E6-BBE7-971B0A2B61B1}" type="pres">
      <dgm:prSet presAssocID="{9375A0BE-A1A9-41BA-8B17-FDD2184D8A35}" presName="spaceRect" presStyleCnt="0"/>
      <dgm:spPr/>
    </dgm:pt>
    <dgm:pt modelId="{7E700528-7C7D-463B-A102-0431EC58A301}" type="pres">
      <dgm:prSet presAssocID="{9375A0BE-A1A9-41BA-8B17-FDD2184D8A35}" presName="parTx" presStyleLbl="revTx" presStyleIdx="0" presStyleCnt="1" custScaleX="102036" custLinFactNeighborY="-6095">
        <dgm:presLayoutVars>
          <dgm:chMax val="0"/>
          <dgm:chPref val="0"/>
        </dgm:presLayoutVars>
      </dgm:prSet>
      <dgm:spPr/>
    </dgm:pt>
  </dgm:ptLst>
  <dgm:cxnLst>
    <dgm:cxn modelId="{996C7F5E-80F0-4A2E-B1E8-497752425014}" type="presOf" srcId="{A5A79B7D-0665-472A-A252-0BD0362B73FD}" destId="{08994A23-EC0E-4B3E-B9FF-FF5C8199AC9C}" srcOrd="0" destOrd="0" presId="urn:microsoft.com/office/officeart/2018/2/layout/IconVerticalSolidList"/>
    <dgm:cxn modelId="{A13B928C-1DB7-4C34-A832-7507F4CBB3A0}" type="presOf" srcId="{9375A0BE-A1A9-41BA-8B17-FDD2184D8A35}" destId="{7E700528-7C7D-463B-A102-0431EC58A301}" srcOrd="0" destOrd="0" presId="urn:microsoft.com/office/officeart/2018/2/layout/IconVerticalSolidList"/>
    <dgm:cxn modelId="{21DE4CB3-FDA0-4D46-97CD-C6CADFE058FF}" srcId="{A5A79B7D-0665-472A-A252-0BD0362B73FD}" destId="{9375A0BE-A1A9-41BA-8B17-FDD2184D8A35}" srcOrd="0" destOrd="0" parTransId="{4646CED8-7B34-4FDD-A798-C3AF3060A883}" sibTransId="{C8A350F9-07E6-4B98-A05C-913BF972FEFE}"/>
    <dgm:cxn modelId="{754D1F1B-F805-4942-8E62-63FB50DC3C55}" type="presParOf" srcId="{08994A23-EC0E-4B3E-B9FF-FF5C8199AC9C}" destId="{8A69FC7E-6C77-40E2-848E-C22C534F9515}" srcOrd="0" destOrd="0" presId="urn:microsoft.com/office/officeart/2018/2/layout/IconVerticalSolidList"/>
    <dgm:cxn modelId="{AE54AB9C-FEAE-4EF0-9FAE-BBBE4A556AAE}" type="presParOf" srcId="{8A69FC7E-6C77-40E2-848E-C22C534F9515}" destId="{F2BA7C18-6F20-4F34-AA41-704D26DC92BF}" srcOrd="0" destOrd="0" presId="urn:microsoft.com/office/officeart/2018/2/layout/IconVerticalSolidList"/>
    <dgm:cxn modelId="{638A7AAA-113E-40D8-9821-5EF09C517279}" type="presParOf" srcId="{8A69FC7E-6C77-40E2-848E-C22C534F9515}" destId="{30640C6D-80E8-4669-95FE-033151E09D90}" srcOrd="1" destOrd="0" presId="urn:microsoft.com/office/officeart/2018/2/layout/IconVerticalSolidList"/>
    <dgm:cxn modelId="{2107A596-E013-4E90-B439-180C0EFD85B2}" type="presParOf" srcId="{8A69FC7E-6C77-40E2-848E-C22C534F9515}" destId="{13153FDD-51CA-45E6-BBE7-971B0A2B61B1}" srcOrd="2" destOrd="0" presId="urn:microsoft.com/office/officeart/2018/2/layout/IconVerticalSolidList"/>
    <dgm:cxn modelId="{AB85E9C5-3AF7-4013-AFF7-6220EEC02A39}" type="presParOf" srcId="{8A69FC7E-6C77-40E2-848E-C22C534F9515}" destId="{7E700528-7C7D-463B-A102-0431EC58A30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FD7632-45D3-4EC2-8540-154D078DCD63}">
      <dsp:nvSpPr>
        <dsp:cNvPr id="0" name=""/>
        <dsp:cNvSpPr/>
      </dsp:nvSpPr>
      <dsp:spPr>
        <a:xfrm>
          <a:off x="4464949" y="206581"/>
          <a:ext cx="2284466" cy="1204668"/>
        </a:xfrm>
        <a:prstGeom prst="roundRect">
          <a:avLst>
            <a:gd name="adj" fmla="val 10000"/>
          </a:avLst>
        </a:prstGeom>
        <a:noFill/>
        <a:ln w="28575" cap="flat" cmpd="sng" algn="ctr">
          <a:solidFill>
            <a:srgbClr val="23077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230775"/>
              </a:solidFill>
              <a:latin typeface="Palatino Linotype" panose="02040502050505030304" pitchFamily="18" charset="0"/>
              <a:ea typeface="Cambria" panose="02040503050406030204" pitchFamily="18" charset="0"/>
            </a:rPr>
            <a:t>Products available at IFSC Exchanges</a:t>
          </a:r>
          <a:endParaRPr lang="th-TH" sz="2000" b="1" kern="1200" dirty="0">
            <a:solidFill>
              <a:srgbClr val="230775"/>
            </a:solidFill>
            <a:latin typeface="Palatino Linotype" panose="02040502050505030304" pitchFamily="18" charset="0"/>
            <a:ea typeface="Cambria" panose="02040503050406030204" pitchFamily="18" charset="0"/>
          </a:endParaRPr>
        </a:p>
      </dsp:txBody>
      <dsp:txXfrm>
        <a:off x="4500233" y="241865"/>
        <a:ext cx="2213898" cy="1134100"/>
      </dsp:txXfrm>
    </dsp:sp>
    <dsp:sp modelId="{1126190A-7DF1-4149-B31F-FD2C28DA8B12}">
      <dsp:nvSpPr>
        <dsp:cNvPr id="0" name=""/>
        <dsp:cNvSpPr/>
      </dsp:nvSpPr>
      <dsp:spPr>
        <a:xfrm>
          <a:off x="908976" y="1411249"/>
          <a:ext cx="4698205" cy="1198500"/>
        </a:xfrm>
        <a:custGeom>
          <a:avLst/>
          <a:gdLst/>
          <a:ahLst/>
          <a:cxnLst/>
          <a:rect l="0" t="0" r="0" b="0"/>
          <a:pathLst>
            <a:path>
              <a:moveTo>
                <a:pt x="4698205" y="0"/>
              </a:moveTo>
              <a:lnTo>
                <a:pt x="4698205" y="599250"/>
              </a:lnTo>
              <a:lnTo>
                <a:pt x="0" y="599250"/>
              </a:lnTo>
              <a:lnTo>
                <a:pt x="0" y="11985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22B37B-0384-449C-A428-ED2E00B74217}">
      <dsp:nvSpPr>
        <dsp:cNvPr id="0" name=""/>
        <dsp:cNvSpPr/>
      </dsp:nvSpPr>
      <dsp:spPr>
        <a:xfrm>
          <a:off x="5475" y="2609750"/>
          <a:ext cx="1807002" cy="1204668"/>
        </a:xfrm>
        <a:prstGeom prst="roundRect">
          <a:avLst>
            <a:gd name="adj" fmla="val 10000"/>
          </a:avLst>
        </a:prstGeom>
        <a:noFill/>
        <a:ln w="28575" cap="flat" cmpd="sng" algn="ctr">
          <a:solidFill>
            <a:srgbClr val="23077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230775"/>
              </a:solidFill>
              <a:latin typeface="Palatino Linotype" panose="02040502050505030304" pitchFamily="18" charset="0"/>
              <a:ea typeface="Cambria" panose="02040503050406030204" pitchFamily="18" charset="0"/>
            </a:rPr>
            <a:t>Equity Index Derivatives</a:t>
          </a:r>
          <a:endParaRPr lang="th-TH" sz="2000" b="1" kern="1200" dirty="0">
            <a:solidFill>
              <a:srgbClr val="230775"/>
            </a:solidFill>
            <a:latin typeface="Palatino Linotype" panose="02040502050505030304" pitchFamily="18" charset="0"/>
            <a:ea typeface="Cambria" panose="02040503050406030204" pitchFamily="18" charset="0"/>
          </a:endParaRPr>
        </a:p>
      </dsp:txBody>
      <dsp:txXfrm>
        <a:off x="40759" y="2645034"/>
        <a:ext cx="1736434" cy="1134100"/>
      </dsp:txXfrm>
    </dsp:sp>
    <dsp:sp modelId="{DB3C3861-175E-4AB2-9704-9765B946FD38}">
      <dsp:nvSpPr>
        <dsp:cNvPr id="0" name=""/>
        <dsp:cNvSpPr/>
      </dsp:nvSpPr>
      <dsp:spPr>
        <a:xfrm>
          <a:off x="3258079" y="1411249"/>
          <a:ext cx="2349102" cy="1198500"/>
        </a:xfrm>
        <a:custGeom>
          <a:avLst/>
          <a:gdLst/>
          <a:ahLst/>
          <a:cxnLst/>
          <a:rect l="0" t="0" r="0" b="0"/>
          <a:pathLst>
            <a:path>
              <a:moveTo>
                <a:pt x="2349102" y="0"/>
              </a:moveTo>
              <a:lnTo>
                <a:pt x="2349102" y="599250"/>
              </a:lnTo>
              <a:lnTo>
                <a:pt x="0" y="599250"/>
              </a:lnTo>
              <a:lnTo>
                <a:pt x="0" y="11985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03AEFE-AF46-410B-92FB-8068050EC7BB}">
      <dsp:nvSpPr>
        <dsp:cNvPr id="0" name=""/>
        <dsp:cNvSpPr/>
      </dsp:nvSpPr>
      <dsp:spPr>
        <a:xfrm>
          <a:off x="2354578" y="2609750"/>
          <a:ext cx="1807002" cy="1204668"/>
        </a:xfrm>
        <a:prstGeom prst="roundRect">
          <a:avLst>
            <a:gd name="adj" fmla="val 10000"/>
          </a:avLst>
        </a:prstGeom>
        <a:noFill/>
        <a:ln w="28575" cap="flat" cmpd="sng" algn="ctr">
          <a:solidFill>
            <a:srgbClr val="23077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230775"/>
              </a:solidFill>
              <a:latin typeface="Palatino Linotype" panose="02040502050505030304" pitchFamily="18" charset="0"/>
              <a:ea typeface="Cambria" panose="02040503050406030204" pitchFamily="18" charset="0"/>
            </a:rPr>
            <a:t>Currency Derivatives</a:t>
          </a:r>
          <a:endParaRPr lang="th-TH" sz="2000" b="1" kern="1200" dirty="0">
            <a:solidFill>
              <a:srgbClr val="230775"/>
            </a:solidFill>
            <a:latin typeface="Palatino Linotype" panose="02040502050505030304" pitchFamily="18" charset="0"/>
            <a:ea typeface="Cambria" panose="02040503050406030204" pitchFamily="18" charset="0"/>
          </a:endParaRPr>
        </a:p>
      </dsp:txBody>
      <dsp:txXfrm>
        <a:off x="2389862" y="2645034"/>
        <a:ext cx="1736434" cy="1134100"/>
      </dsp:txXfrm>
    </dsp:sp>
    <dsp:sp modelId="{EA86A703-4ECC-4961-A6CE-77DD740B0A30}">
      <dsp:nvSpPr>
        <dsp:cNvPr id="0" name=""/>
        <dsp:cNvSpPr/>
      </dsp:nvSpPr>
      <dsp:spPr>
        <a:xfrm>
          <a:off x="5561462" y="1411249"/>
          <a:ext cx="91440" cy="1198500"/>
        </a:xfrm>
        <a:custGeom>
          <a:avLst/>
          <a:gdLst/>
          <a:ahLst/>
          <a:cxnLst/>
          <a:rect l="0" t="0" r="0" b="0"/>
          <a:pathLst>
            <a:path>
              <a:moveTo>
                <a:pt x="45720" y="0"/>
              </a:moveTo>
              <a:lnTo>
                <a:pt x="45720" y="11985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B8036B-B515-47CC-AD63-7E4B53027B31}">
      <dsp:nvSpPr>
        <dsp:cNvPr id="0" name=""/>
        <dsp:cNvSpPr/>
      </dsp:nvSpPr>
      <dsp:spPr>
        <a:xfrm>
          <a:off x="4703681" y="2609750"/>
          <a:ext cx="1807002" cy="1204668"/>
        </a:xfrm>
        <a:prstGeom prst="roundRect">
          <a:avLst>
            <a:gd name="adj" fmla="val 10000"/>
          </a:avLst>
        </a:prstGeom>
        <a:noFill/>
        <a:ln w="28575" cap="flat" cmpd="sng" algn="ctr">
          <a:solidFill>
            <a:srgbClr val="23077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230775"/>
              </a:solidFill>
              <a:latin typeface="Palatino Linotype" panose="02040502050505030304" pitchFamily="18" charset="0"/>
              <a:ea typeface="Cambria" panose="02040503050406030204" pitchFamily="18" charset="0"/>
            </a:rPr>
            <a:t>Commodity Derivatives</a:t>
          </a:r>
          <a:endParaRPr lang="th-TH" sz="2000" b="1" kern="1200" dirty="0">
            <a:solidFill>
              <a:srgbClr val="230775"/>
            </a:solidFill>
            <a:latin typeface="Palatino Linotype" panose="02040502050505030304" pitchFamily="18" charset="0"/>
            <a:ea typeface="Cambria" panose="02040503050406030204" pitchFamily="18" charset="0"/>
          </a:endParaRPr>
        </a:p>
      </dsp:txBody>
      <dsp:txXfrm>
        <a:off x="4738965" y="2645034"/>
        <a:ext cx="1736434" cy="1134100"/>
      </dsp:txXfrm>
    </dsp:sp>
    <dsp:sp modelId="{5AB590ED-2545-408D-A3CC-88AA4AE17587}">
      <dsp:nvSpPr>
        <dsp:cNvPr id="0" name=""/>
        <dsp:cNvSpPr/>
      </dsp:nvSpPr>
      <dsp:spPr>
        <a:xfrm>
          <a:off x="5607182" y="1411249"/>
          <a:ext cx="2349102" cy="1198500"/>
        </a:xfrm>
        <a:custGeom>
          <a:avLst/>
          <a:gdLst/>
          <a:ahLst/>
          <a:cxnLst/>
          <a:rect l="0" t="0" r="0" b="0"/>
          <a:pathLst>
            <a:path>
              <a:moveTo>
                <a:pt x="0" y="0"/>
              </a:moveTo>
              <a:lnTo>
                <a:pt x="0" y="599250"/>
              </a:lnTo>
              <a:lnTo>
                <a:pt x="2349102" y="599250"/>
              </a:lnTo>
              <a:lnTo>
                <a:pt x="2349102" y="11985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803836-22C4-4E9E-A58A-DCABCD76F338}">
      <dsp:nvSpPr>
        <dsp:cNvPr id="0" name=""/>
        <dsp:cNvSpPr/>
      </dsp:nvSpPr>
      <dsp:spPr>
        <a:xfrm>
          <a:off x="7052784" y="2609750"/>
          <a:ext cx="1807002" cy="1204668"/>
        </a:xfrm>
        <a:prstGeom prst="roundRect">
          <a:avLst>
            <a:gd name="adj" fmla="val 10000"/>
          </a:avLst>
        </a:prstGeom>
        <a:noFill/>
        <a:ln w="28575" cap="flat" cmpd="sng" algn="ctr">
          <a:solidFill>
            <a:srgbClr val="23077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230775"/>
              </a:solidFill>
              <a:latin typeface="Palatino Linotype" panose="02040502050505030304" pitchFamily="18" charset="0"/>
              <a:ea typeface="Cambria" panose="02040503050406030204" pitchFamily="18" charset="0"/>
            </a:rPr>
            <a:t>Depository Receipts</a:t>
          </a:r>
          <a:endParaRPr lang="th-TH" sz="2000" b="1" kern="1200" dirty="0">
            <a:solidFill>
              <a:srgbClr val="230775"/>
            </a:solidFill>
            <a:latin typeface="Palatino Linotype" panose="02040502050505030304" pitchFamily="18" charset="0"/>
            <a:ea typeface="Cambria" panose="02040503050406030204" pitchFamily="18" charset="0"/>
          </a:endParaRPr>
        </a:p>
      </dsp:txBody>
      <dsp:txXfrm>
        <a:off x="7088068" y="2645034"/>
        <a:ext cx="1736434" cy="1134100"/>
      </dsp:txXfrm>
    </dsp:sp>
    <dsp:sp modelId="{52E01730-4EF2-4A44-865F-A73783DD0828}">
      <dsp:nvSpPr>
        <dsp:cNvPr id="0" name=""/>
        <dsp:cNvSpPr/>
      </dsp:nvSpPr>
      <dsp:spPr>
        <a:xfrm>
          <a:off x="5607182" y="1411249"/>
          <a:ext cx="4698205" cy="1198500"/>
        </a:xfrm>
        <a:custGeom>
          <a:avLst/>
          <a:gdLst/>
          <a:ahLst/>
          <a:cxnLst/>
          <a:rect l="0" t="0" r="0" b="0"/>
          <a:pathLst>
            <a:path>
              <a:moveTo>
                <a:pt x="0" y="0"/>
              </a:moveTo>
              <a:lnTo>
                <a:pt x="0" y="599250"/>
              </a:lnTo>
              <a:lnTo>
                <a:pt x="4698205" y="599250"/>
              </a:lnTo>
              <a:lnTo>
                <a:pt x="4698205" y="11985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7442A2-1EC9-48EE-A955-DDC250B949AD}">
      <dsp:nvSpPr>
        <dsp:cNvPr id="0" name=""/>
        <dsp:cNvSpPr/>
      </dsp:nvSpPr>
      <dsp:spPr>
        <a:xfrm>
          <a:off x="9401887" y="2609750"/>
          <a:ext cx="1807002" cy="1204668"/>
        </a:xfrm>
        <a:prstGeom prst="roundRect">
          <a:avLst>
            <a:gd name="adj" fmla="val 10000"/>
          </a:avLst>
        </a:prstGeom>
        <a:noFill/>
        <a:ln w="28575" cap="flat" cmpd="sng" algn="ctr">
          <a:solidFill>
            <a:srgbClr val="23077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230775"/>
              </a:solidFill>
              <a:latin typeface="Palatino Linotype" panose="02040502050505030304" pitchFamily="18" charset="0"/>
              <a:ea typeface="Cambria" panose="02040503050406030204" pitchFamily="18" charset="0"/>
            </a:rPr>
            <a:t>Corporate Bonds</a:t>
          </a:r>
          <a:endParaRPr lang="th-TH" sz="2000" b="1" kern="1200" dirty="0">
            <a:solidFill>
              <a:srgbClr val="230775"/>
            </a:solidFill>
            <a:latin typeface="Palatino Linotype" panose="02040502050505030304" pitchFamily="18" charset="0"/>
            <a:ea typeface="Cambria" panose="02040503050406030204" pitchFamily="18" charset="0"/>
          </a:endParaRPr>
        </a:p>
      </dsp:txBody>
      <dsp:txXfrm>
        <a:off x="9437171" y="2645034"/>
        <a:ext cx="1736434" cy="1134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F1B7D-1D8D-4329-9FBB-15D988EA6F96}">
      <dsp:nvSpPr>
        <dsp:cNvPr id="0" name=""/>
        <dsp:cNvSpPr/>
      </dsp:nvSpPr>
      <dsp:spPr>
        <a:xfrm>
          <a:off x="647983" y="48053"/>
          <a:ext cx="1941749" cy="116504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Palatino Linotype" panose="02040502050505030304" pitchFamily="18" charset="0"/>
              <a:ea typeface="Cambria" panose="02040503050406030204" pitchFamily="18" charset="0"/>
            </a:rPr>
            <a:t>Dec 2018</a:t>
          </a:r>
        </a:p>
        <a:p>
          <a:pPr marL="0" lvl="0" indent="0" algn="ctr" defTabSz="622300">
            <a:lnSpc>
              <a:spcPct val="90000"/>
            </a:lnSpc>
            <a:spcBef>
              <a:spcPct val="0"/>
            </a:spcBef>
            <a:spcAft>
              <a:spcPct val="35000"/>
            </a:spcAft>
            <a:buNone/>
          </a:pPr>
          <a:r>
            <a:rPr lang="en-US" sz="1400" kern="1200" dirty="0">
              <a:latin typeface="Palatino Linotype" panose="02040502050505030304" pitchFamily="18" charset="0"/>
              <a:ea typeface="Cambria" panose="02040503050406030204" pitchFamily="18" charset="0"/>
            </a:rPr>
            <a:t>Expert Committee Report (constituted by SEBI)</a:t>
          </a:r>
        </a:p>
      </dsp:txBody>
      <dsp:txXfrm>
        <a:off x="682106" y="82176"/>
        <a:ext cx="1873503" cy="1096803"/>
      </dsp:txXfrm>
    </dsp:sp>
    <dsp:sp modelId="{D4147480-599C-46C3-92AF-458ACD967E88}">
      <dsp:nvSpPr>
        <dsp:cNvPr id="0" name=""/>
        <dsp:cNvSpPr/>
      </dsp:nvSpPr>
      <dsp:spPr>
        <a:xfrm>
          <a:off x="2752716" y="389801"/>
          <a:ext cx="392642" cy="481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rgbClr val="230775"/>
            </a:solidFill>
            <a:latin typeface="Palatino Linotype" panose="02040502050505030304" pitchFamily="18" charset="0"/>
            <a:ea typeface="Cambria" panose="02040503050406030204" pitchFamily="18" charset="0"/>
          </a:endParaRPr>
        </a:p>
      </dsp:txBody>
      <dsp:txXfrm>
        <a:off x="2752716" y="486112"/>
        <a:ext cx="274849" cy="288931"/>
      </dsp:txXfrm>
    </dsp:sp>
    <dsp:sp modelId="{9094F56F-750B-4903-8C04-ED955BB4F5B5}">
      <dsp:nvSpPr>
        <dsp:cNvPr id="0" name=""/>
        <dsp:cNvSpPr/>
      </dsp:nvSpPr>
      <dsp:spPr>
        <a:xfrm>
          <a:off x="3330568" y="48053"/>
          <a:ext cx="1941749" cy="116504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Palatino Linotype" panose="02040502050505030304" pitchFamily="18" charset="0"/>
              <a:ea typeface="Cambria" panose="02040503050406030204" pitchFamily="18" charset="0"/>
            </a:rPr>
            <a:t>Sept 2020</a:t>
          </a:r>
        </a:p>
        <a:p>
          <a:pPr marL="0" lvl="0" indent="0" algn="ctr" defTabSz="622300">
            <a:lnSpc>
              <a:spcPct val="90000"/>
            </a:lnSpc>
            <a:spcBef>
              <a:spcPct val="0"/>
            </a:spcBef>
            <a:spcAft>
              <a:spcPct val="35000"/>
            </a:spcAft>
            <a:buNone/>
          </a:pPr>
          <a:r>
            <a:rPr lang="en-US" sz="1400" kern="1200" dirty="0">
              <a:latin typeface="Palatino Linotype" panose="02040502050505030304" pitchFamily="18" charset="0"/>
              <a:ea typeface="Cambria" panose="02040503050406030204" pitchFamily="18" charset="0"/>
            </a:rPr>
            <a:t>Amendments in Companies Act, 2013: insertion of section 23 (3) and 23 (4)</a:t>
          </a:r>
          <a:endParaRPr lang="en-US" sz="1400" i="1" kern="1200" dirty="0">
            <a:latin typeface="Palatino Linotype" panose="02040502050505030304" pitchFamily="18" charset="0"/>
            <a:ea typeface="Cambria" panose="02040503050406030204" pitchFamily="18" charset="0"/>
          </a:endParaRPr>
        </a:p>
      </dsp:txBody>
      <dsp:txXfrm>
        <a:off x="3364691" y="82176"/>
        <a:ext cx="1873503" cy="1096803"/>
      </dsp:txXfrm>
    </dsp:sp>
    <dsp:sp modelId="{DACC09B7-BE17-4A95-BCAC-AFFC53BB5A43}">
      <dsp:nvSpPr>
        <dsp:cNvPr id="0" name=""/>
        <dsp:cNvSpPr/>
      </dsp:nvSpPr>
      <dsp:spPr>
        <a:xfrm rot="21577621">
          <a:off x="5451077" y="380915"/>
          <a:ext cx="430668" cy="481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rgbClr val="230775"/>
            </a:solidFill>
            <a:latin typeface="Palatino Linotype" panose="02040502050505030304" pitchFamily="18" charset="0"/>
            <a:ea typeface="Cambria" panose="02040503050406030204" pitchFamily="18" charset="0"/>
          </a:endParaRPr>
        </a:p>
      </dsp:txBody>
      <dsp:txXfrm>
        <a:off x="5451078" y="477647"/>
        <a:ext cx="301468" cy="288931"/>
      </dsp:txXfrm>
    </dsp:sp>
    <dsp:sp modelId="{B5E96987-05D1-4F85-B156-63F049FA6FE8}">
      <dsp:nvSpPr>
        <dsp:cNvPr id="0" name=""/>
        <dsp:cNvSpPr/>
      </dsp:nvSpPr>
      <dsp:spPr>
        <a:xfrm>
          <a:off x="6084882" y="30123"/>
          <a:ext cx="1941749" cy="1165049"/>
        </a:xfrm>
        <a:prstGeom prst="roundRect">
          <a:avLst>
            <a:gd name="adj" fmla="val 10000"/>
          </a:avLst>
        </a:prstGeom>
        <a:solidFill>
          <a:schemeClr val="accent6">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Palatino Linotype" panose="02040502050505030304" pitchFamily="18" charset="0"/>
              <a:ea typeface="Cambria" panose="02040503050406030204" pitchFamily="18" charset="0"/>
            </a:rPr>
            <a:t>July 2023</a:t>
          </a:r>
        </a:p>
        <a:p>
          <a:pPr marL="0" lvl="0" indent="0" algn="ctr" defTabSz="622300">
            <a:lnSpc>
              <a:spcPct val="90000"/>
            </a:lnSpc>
            <a:spcBef>
              <a:spcPct val="0"/>
            </a:spcBef>
            <a:spcAft>
              <a:spcPct val="35000"/>
            </a:spcAft>
            <a:buNone/>
          </a:pPr>
          <a:r>
            <a:rPr lang="en-US" sz="1400" kern="1200" dirty="0">
              <a:latin typeface="Palatino Linotype" panose="02040502050505030304" pitchFamily="18" charset="0"/>
              <a:ea typeface="Cambria" panose="02040503050406030204" pitchFamily="18" charset="0"/>
            </a:rPr>
            <a:t>Announcement by Hon’ble Union Minister of Finance and Corporate Affairs</a:t>
          </a:r>
        </a:p>
      </dsp:txBody>
      <dsp:txXfrm>
        <a:off x="6119005" y="64246"/>
        <a:ext cx="1873503" cy="1096803"/>
      </dsp:txXfrm>
    </dsp:sp>
    <dsp:sp modelId="{54BCDBEE-6CEE-4131-9965-0EF450A55777}">
      <dsp:nvSpPr>
        <dsp:cNvPr id="0" name=""/>
        <dsp:cNvSpPr/>
      </dsp:nvSpPr>
      <dsp:spPr>
        <a:xfrm rot="21292">
          <a:off x="8186668" y="380069"/>
          <a:ext cx="385559" cy="481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rgbClr val="230775"/>
            </a:solidFill>
            <a:latin typeface="Palatino Linotype" panose="02040502050505030304" pitchFamily="18" charset="0"/>
            <a:ea typeface="Cambria" panose="02040503050406030204" pitchFamily="18" charset="0"/>
          </a:endParaRPr>
        </a:p>
      </dsp:txBody>
      <dsp:txXfrm>
        <a:off x="8186669" y="476022"/>
        <a:ext cx="269891" cy="288931"/>
      </dsp:txXfrm>
    </dsp:sp>
    <dsp:sp modelId="{4235B969-BFA1-40BE-B47A-763C50414B88}">
      <dsp:nvSpPr>
        <dsp:cNvPr id="0" name=""/>
        <dsp:cNvSpPr/>
      </dsp:nvSpPr>
      <dsp:spPr>
        <a:xfrm>
          <a:off x="8754088" y="48053"/>
          <a:ext cx="2393206" cy="116504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Palatino Linotype" panose="02040502050505030304" pitchFamily="18" charset="0"/>
              <a:ea typeface="Cambria" panose="02040503050406030204" pitchFamily="18" charset="0"/>
            </a:rPr>
            <a:t>August 2023</a:t>
          </a:r>
        </a:p>
        <a:p>
          <a:pPr marL="0" lvl="0" indent="0" algn="ctr" defTabSz="622300">
            <a:lnSpc>
              <a:spcPct val="90000"/>
            </a:lnSpc>
            <a:spcBef>
              <a:spcPct val="0"/>
            </a:spcBef>
            <a:spcAft>
              <a:spcPct val="35000"/>
            </a:spcAft>
            <a:buNone/>
          </a:pPr>
          <a:r>
            <a:rPr lang="en-US" sz="1400" kern="1200" dirty="0">
              <a:latin typeface="Palatino Linotype" panose="02040502050505030304" pitchFamily="18" charset="0"/>
              <a:ea typeface="Cambria" panose="02040503050406030204" pitchFamily="18" charset="0"/>
            </a:rPr>
            <a:t>Constitution of a working group under the chairmanship of ED, IFSCA  </a:t>
          </a:r>
        </a:p>
      </dsp:txBody>
      <dsp:txXfrm>
        <a:off x="8788211" y="82176"/>
        <a:ext cx="2324960" cy="1096803"/>
      </dsp:txXfrm>
    </dsp:sp>
    <dsp:sp modelId="{B612E8D8-26D0-4475-9BC2-88B8D1A0A143}">
      <dsp:nvSpPr>
        <dsp:cNvPr id="0" name=""/>
        <dsp:cNvSpPr/>
      </dsp:nvSpPr>
      <dsp:spPr>
        <a:xfrm rot="5303043">
          <a:off x="9783114" y="1327288"/>
          <a:ext cx="388050" cy="481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th-TH" sz="1400" kern="1200">
            <a:solidFill>
              <a:srgbClr val="230775"/>
            </a:solidFill>
            <a:latin typeface="Palatino Linotype" panose="02040502050505030304" pitchFamily="18" charset="0"/>
          </a:endParaRPr>
        </a:p>
      </dsp:txBody>
      <dsp:txXfrm rot="-5400000">
        <a:off x="9831032" y="1374063"/>
        <a:ext cx="288931" cy="271635"/>
      </dsp:txXfrm>
    </dsp:sp>
    <dsp:sp modelId="{9CC7DA71-F450-4041-A26B-F557B1223A8A}">
      <dsp:nvSpPr>
        <dsp:cNvPr id="0" name=""/>
        <dsp:cNvSpPr/>
      </dsp:nvSpPr>
      <dsp:spPr>
        <a:xfrm>
          <a:off x="8784982" y="1944983"/>
          <a:ext cx="2438449" cy="1165049"/>
        </a:xfrm>
        <a:prstGeom prst="roundRect">
          <a:avLst>
            <a:gd name="adj" fmla="val 10000"/>
          </a:avLst>
        </a:prstGeom>
        <a:solidFill>
          <a:schemeClr val="accent6">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Palatino Linotype" panose="02040502050505030304" pitchFamily="18" charset="0"/>
              <a:ea typeface="Cambria" panose="02040503050406030204" pitchFamily="18" charset="0"/>
            </a:rPr>
            <a:t>October 2023</a:t>
          </a:r>
        </a:p>
        <a:p>
          <a:pPr marL="0" lvl="0" indent="0" algn="ctr" defTabSz="622300">
            <a:lnSpc>
              <a:spcPct val="90000"/>
            </a:lnSpc>
            <a:spcBef>
              <a:spcPct val="0"/>
            </a:spcBef>
            <a:spcAft>
              <a:spcPct val="35000"/>
            </a:spcAft>
            <a:buNone/>
          </a:pPr>
          <a:r>
            <a:rPr lang="en-US" sz="1400" kern="1200" dirty="0">
              <a:latin typeface="Palatino Linotype" panose="02040502050505030304" pitchFamily="18" charset="0"/>
              <a:ea typeface="Cambria" panose="02040503050406030204" pitchFamily="18" charset="0"/>
            </a:rPr>
            <a:t>Commencement of Section 23 (3) and 23 (4) of Companies Act, 2013</a:t>
          </a:r>
        </a:p>
      </dsp:txBody>
      <dsp:txXfrm>
        <a:off x="8819105" y="1979106"/>
        <a:ext cx="2370203" cy="1096803"/>
      </dsp:txXfrm>
    </dsp:sp>
    <dsp:sp modelId="{9707EF5A-0449-47A7-B2CC-81C5D8F69779}">
      <dsp:nvSpPr>
        <dsp:cNvPr id="0" name=""/>
        <dsp:cNvSpPr/>
      </dsp:nvSpPr>
      <dsp:spPr>
        <a:xfrm rot="10800000">
          <a:off x="8202457" y="2286731"/>
          <a:ext cx="411650" cy="481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Palatino Linotype" panose="02040502050505030304" pitchFamily="18" charset="0"/>
          </a:endParaRPr>
        </a:p>
      </dsp:txBody>
      <dsp:txXfrm rot="10800000">
        <a:off x="8325952" y="2383042"/>
        <a:ext cx="288155" cy="288931"/>
      </dsp:txXfrm>
    </dsp:sp>
    <dsp:sp modelId="{5A62DEFD-48F5-4C66-B4AB-7F911CA90E5E}">
      <dsp:nvSpPr>
        <dsp:cNvPr id="0" name=""/>
        <dsp:cNvSpPr/>
      </dsp:nvSpPr>
      <dsp:spPr>
        <a:xfrm>
          <a:off x="6066532" y="1944983"/>
          <a:ext cx="1941749" cy="116504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Palatino Linotype" panose="02040502050505030304" pitchFamily="18" charset="0"/>
              <a:ea typeface="Cambria" panose="02040503050406030204" pitchFamily="18" charset="0"/>
            </a:rPr>
            <a:t>December 2023</a:t>
          </a:r>
        </a:p>
        <a:p>
          <a:pPr marL="0" lvl="0" indent="0" algn="ctr" defTabSz="622300">
            <a:lnSpc>
              <a:spcPct val="90000"/>
            </a:lnSpc>
            <a:spcBef>
              <a:spcPct val="0"/>
            </a:spcBef>
            <a:spcAft>
              <a:spcPct val="35000"/>
            </a:spcAft>
            <a:buNone/>
          </a:pPr>
          <a:r>
            <a:rPr lang="en-US" sz="1400" kern="1200" dirty="0">
              <a:latin typeface="Palatino Linotype" panose="02040502050505030304" pitchFamily="18" charset="0"/>
              <a:ea typeface="Cambria" panose="02040503050406030204" pitchFamily="18" charset="0"/>
            </a:rPr>
            <a:t>Submission of report by Working Group</a:t>
          </a:r>
          <a:endParaRPr lang="en-US" sz="1400" i="1" kern="1200" dirty="0">
            <a:latin typeface="Palatino Linotype" panose="02040502050505030304" pitchFamily="18" charset="0"/>
            <a:ea typeface="Cambria" panose="02040503050406030204" pitchFamily="18" charset="0"/>
          </a:endParaRPr>
        </a:p>
      </dsp:txBody>
      <dsp:txXfrm>
        <a:off x="6100655" y="1979106"/>
        <a:ext cx="1873503" cy="1096803"/>
      </dsp:txXfrm>
    </dsp:sp>
    <dsp:sp modelId="{6B070183-A239-4A3A-8DE1-349D37270088}">
      <dsp:nvSpPr>
        <dsp:cNvPr id="0" name=""/>
        <dsp:cNvSpPr/>
      </dsp:nvSpPr>
      <dsp:spPr>
        <a:xfrm rot="10800000">
          <a:off x="5484007" y="2286731"/>
          <a:ext cx="411650" cy="481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Palatino Linotype" panose="02040502050505030304" pitchFamily="18" charset="0"/>
          </a:endParaRPr>
        </a:p>
      </dsp:txBody>
      <dsp:txXfrm rot="10800000">
        <a:off x="5607502" y="2383042"/>
        <a:ext cx="288155" cy="288931"/>
      </dsp:txXfrm>
    </dsp:sp>
    <dsp:sp modelId="{4866D9E5-FC2A-4270-99C7-4D37A021716D}">
      <dsp:nvSpPr>
        <dsp:cNvPr id="0" name=""/>
        <dsp:cNvSpPr/>
      </dsp:nvSpPr>
      <dsp:spPr>
        <a:xfrm>
          <a:off x="3348083" y="1944983"/>
          <a:ext cx="1941749" cy="1165049"/>
        </a:xfrm>
        <a:prstGeom prst="roundRect">
          <a:avLst>
            <a:gd name="adj" fmla="val 10000"/>
          </a:avLst>
        </a:prstGeom>
        <a:solidFill>
          <a:schemeClr val="accent6">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Palatino Linotype" panose="02040502050505030304" pitchFamily="18" charset="0"/>
              <a:ea typeface="Cambria" panose="02040503050406030204" pitchFamily="18" charset="0"/>
            </a:rPr>
            <a:t>January 2024</a:t>
          </a:r>
        </a:p>
        <a:p>
          <a:pPr marL="0" lvl="0" indent="0" algn="ctr" defTabSz="622300">
            <a:lnSpc>
              <a:spcPct val="90000"/>
            </a:lnSpc>
            <a:spcBef>
              <a:spcPct val="0"/>
            </a:spcBef>
            <a:spcAft>
              <a:spcPct val="35000"/>
            </a:spcAft>
            <a:buNone/>
          </a:pPr>
          <a:r>
            <a:rPr lang="en-US" sz="1400" b="0" kern="1200" dirty="0">
              <a:latin typeface="Palatino Linotype" panose="02040502050505030304" pitchFamily="18" charset="0"/>
              <a:ea typeface="Cambria" panose="02040503050406030204" pitchFamily="18" charset="0"/>
            </a:rPr>
            <a:t>Notifications issued by DEA and MCA</a:t>
          </a:r>
        </a:p>
      </dsp:txBody>
      <dsp:txXfrm>
        <a:off x="3382206" y="1979106"/>
        <a:ext cx="1873503" cy="1096803"/>
      </dsp:txXfrm>
    </dsp:sp>
    <dsp:sp modelId="{F45808B1-8D99-48F9-9268-07B058A8B88E}">
      <dsp:nvSpPr>
        <dsp:cNvPr id="0" name=""/>
        <dsp:cNvSpPr/>
      </dsp:nvSpPr>
      <dsp:spPr>
        <a:xfrm rot="10800000">
          <a:off x="2765558" y="2286731"/>
          <a:ext cx="411650" cy="481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Palatino Linotype" panose="02040502050505030304" pitchFamily="18" charset="0"/>
          </a:endParaRPr>
        </a:p>
      </dsp:txBody>
      <dsp:txXfrm rot="10800000">
        <a:off x="2889053" y="2383042"/>
        <a:ext cx="288155" cy="288931"/>
      </dsp:txXfrm>
    </dsp:sp>
    <dsp:sp modelId="{C721F021-508F-4DF9-984D-D9B369AE7012}">
      <dsp:nvSpPr>
        <dsp:cNvPr id="0" name=""/>
        <dsp:cNvSpPr/>
      </dsp:nvSpPr>
      <dsp:spPr>
        <a:xfrm>
          <a:off x="629633" y="1944983"/>
          <a:ext cx="1941749" cy="116504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Palatino Linotype" panose="02040502050505030304" pitchFamily="18" charset="0"/>
              <a:ea typeface="Cambria" panose="02040503050406030204" pitchFamily="18" charset="0"/>
              <a:cs typeface="+mn-cs"/>
            </a:rPr>
            <a:t>January 2024</a:t>
          </a:r>
        </a:p>
        <a:p>
          <a:pPr marL="0" lvl="0" indent="0" algn="ctr" defTabSz="622300">
            <a:lnSpc>
              <a:spcPct val="90000"/>
            </a:lnSpc>
            <a:spcBef>
              <a:spcPct val="0"/>
            </a:spcBef>
            <a:spcAft>
              <a:spcPct val="35000"/>
            </a:spcAft>
            <a:buNone/>
          </a:pPr>
          <a:r>
            <a:rPr lang="en-US" sz="1400" kern="1200" dirty="0">
              <a:solidFill>
                <a:prstClr val="black">
                  <a:hueOff val="0"/>
                  <a:satOff val="0"/>
                  <a:lumOff val="0"/>
                  <a:alphaOff val="0"/>
                </a:prstClr>
              </a:solidFill>
              <a:latin typeface="Palatino Linotype" panose="02040502050505030304" pitchFamily="18" charset="0"/>
              <a:ea typeface="Cambria" panose="02040503050406030204" pitchFamily="18" charset="0"/>
              <a:cs typeface="+mn-cs"/>
            </a:rPr>
            <a:t>Invited suggestions on ILS Regulations</a:t>
          </a:r>
          <a:endParaRPr lang="en-US" sz="1400" b="0" kern="1200" dirty="0">
            <a:latin typeface="Palatino Linotype" panose="02040502050505030304" pitchFamily="18" charset="0"/>
            <a:ea typeface="Cambria" panose="02040503050406030204" pitchFamily="18" charset="0"/>
          </a:endParaRPr>
        </a:p>
      </dsp:txBody>
      <dsp:txXfrm>
        <a:off x="663756" y="1979106"/>
        <a:ext cx="1873503" cy="1096803"/>
      </dsp:txXfrm>
    </dsp:sp>
    <dsp:sp modelId="{BC9271CB-2FA6-4B93-9B1C-6F9393515BF6}">
      <dsp:nvSpPr>
        <dsp:cNvPr id="0" name=""/>
        <dsp:cNvSpPr/>
      </dsp:nvSpPr>
      <dsp:spPr>
        <a:xfrm rot="5400000">
          <a:off x="1394682" y="3245955"/>
          <a:ext cx="411650" cy="481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Palatino Linotype" panose="02040502050505030304" pitchFamily="18" charset="0"/>
          </a:endParaRPr>
        </a:p>
      </dsp:txBody>
      <dsp:txXfrm rot="-5400000">
        <a:off x="1456042" y="3280907"/>
        <a:ext cx="288931" cy="288155"/>
      </dsp:txXfrm>
    </dsp:sp>
    <dsp:sp modelId="{B701A522-547C-4D26-97F4-D5A6E08B505F}">
      <dsp:nvSpPr>
        <dsp:cNvPr id="0" name=""/>
        <dsp:cNvSpPr/>
      </dsp:nvSpPr>
      <dsp:spPr>
        <a:xfrm>
          <a:off x="629633" y="3886733"/>
          <a:ext cx="1941749" cy="116504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Palatino Linotype" panose="02040502050505030304" pitchFamily="18" charset="0"/>
              <a:ea typeface="Cambria" panose="02040503050406030204" pitchFamily="18" charset="0"/>
            </a:rPr>
            <a:t>Standing Committee on Primary Markets</a:t>
          </a:r>
        </a:p>
      </dsp:txBody>
      <dsp:txXfrm>
        <a:off x="663756" y="3920856"/>
        <a:ext cx="1873503" cy="1096803"/>
      </dsp:txXfrm>
    </dsp:sp>
    <dsp:sp modelId="{B3745F35-DE6C-4896-9D33-B13591C1DA9A}">
      <dsp:nvSpPr>
        <dsp:cNvPr id="0" name=""/>
        <dsp:cNvSpPr/>
      </dsp:nvSpPr>
      <dsp:spPr>
        <a:xfrm>
          <a:off x="2742257" y="4228481"/>
          <a:ext cx="411650" cy="481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Palatino Linotype" panose="02040502050505030304" pitchFamily="18" charset="0"/>
          </a:endParaRPr>
        </a:p>
      </dsp:txBody>
      <dsp:txXfrm>
        <a:off x="2742257" y="4324792"/>
        <a:ext cx="288155" cy="288931"/>
      </dsp:txXfrm>
    </dsp:sp>
    <dsp:sp modelId="{DD7F5789-2A0F-4FB5-ADDD-513EEF1496CC}">
      <dsp:nvSpPr>
        <dsp:cNvPr id="0" name=""/>
        <dsp:cNvSpPr/>
      </dsp:nvSpPr>
      <dsp:spPr>
        <a:xfrm>
          <a:off x="3348083" y="3886733"/>
          <a:ext cx="1941749" cy="1165049"/>
        </a:xfrm>
        <a:prstGeom prst="roundRect">
          <a:avLst>
            <a:gd name="adj" fmla="val 10000"/>
          </a:avLst>
        </a:prstGeom>
        <a:solidFill>
          <a:schemeClr val="accent6">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Palatino Linotype" panose="02040502050505030304" pitchFamily="18" charset="0"/>
              <a:ea typeface="Cambria" panose="02040503050406030204" pitchFamily="18" charset="0"/>
            </a:rPr>
            <a:t>April 2024</a:t>
          </a:r>
        </a:p>
        <a:p>
          <a:pPr marL="0" lvl="0" indent="0" algn="ctr" defTabSz="622300">
            <a:lnSpc>
              <a:spcPct val="90000"/>
            </a:lnSpc>
            <a:spcBef>
              <a:spcPct val="0"/>
            </a:spcBef>
            <a:spcAft>
              <a:spcPct val="35000"/>
            </a:spcAft>
            <a:buNone/>
          </a:pPr>
          <a:r>
            <a:rPr lang="en-US" sz="1400" b="0" kern="1200" dirty="0">
              <a:latin typeface="Palatino Linotype" panose="02040502050505030304" pitchFamily="18" charset="0"/>
              <a:ea typeface="Cambria" panose="02040503050406030204" pitchFamily="18" charset="0"/>
            </a:rPr>
            <a:t>Amendments by RBI in FEMA Regulations</a:t>
          </a:r>
        </a:p>
      </dsp:txBody>
      <dsp:txXfrm>
        <a:off x="3382206" y="3920856"/>
        <a:ext cx="1873503" cy="1096803"/>
      </dsp:txXfrm>
    </dsp:sp>
    <dsp:sp modelId="{CB4B0CC6-1AD7-4EE2-9381-84F6FFA11829}">
      <dsp:nvSpPr>
        <dsp:cNvPr id="0" name=""/>
        <dsp:cNvSpPr/>
      </dsp:nvSpPr>
      <dsp:spPr>
        <a:xfrm>
          <a:off x="5460706" y="4228481"/>
          <a:ext cx="411650" cy="481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Palatino Linotype" panose="02040502050505030304" pitchFamily="18" charset="0"/>
          </a:endParaRPr>
        </a:p>
      </dsp:txBody>
      <dsp:txXfrm>
        <a:off x="5460706" y="4324792"/>
        <a:ext cx="288155" cy="288931"/>
      </dsp:txXfrm>
    </dsp:sp>
    <dsp:sp modelId="{7024F000-935B-4A28-8250-9C4784101558}">
      <dsp:nvSpPr>
        <dsp:cNvPr id="0" name=""/>
        <dsp:cNvSpPr/>
      </dsp:nvSpPr>
      <dsp:spPr>
        <a:xfrm>
          <a:off x="6066532" y="3886733"/>
          <a:ext cx="1941749" cy="116504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hueOff val="0"/>
                  <a:satOff val="0"/>
                  <a:lumOff val="0"/>
                  <a:alphaOff val="0"/>
                </a:prstClr>
              </a:solidFill>
              <a:latin typeface="Palatino Linotype" panose="02040502050505030304" pitchFamily="18" charset="0"/>
              <a:ea typeface="Cambria" panose="02040503050406030204" pitchFamily="18" charset="0"/>
              <a:cs typeface="+mn-cs"/>
            </a:rPr>
            <a:t>May 2024 </a:t>
          </a:r>
          <a:r>
            <a:rPr lang="en-US" sz="1400" kern="1200" dirty="0">
              <a:solidFill>
                <a:prstClr val="black">
                  <a:hueOff val="0"/>
                  <a:satOff val="0"/>
                  <a:lumOff val="0"/>
                  <a:alphaOff val="0"/>
                </a:prstClr>
              </a:solidFill>
              <a:latin typeface="Palatino Linotype" panose="02040502050505030304" pitchFamily="18" charset="0"/>
              <a:ea typeface="Cambria" panose="02040503050406030204" pitchFamily="18" charset="0"/>
              <a:cs typeface="+mn-cs"/>
            </a:rPr>
            <a:t>Consultation Paper issued on new IFSCA (Listing) Regulations, 2024</a:t>
          </a:r>
          <a:endParaRPr lang="en-US" sz="1400" b="0" kern="1200" dirty="0">
            <a:latin typeface="Palatino Linotype" panose="02040502050505030304" pitchFamily="18" charset="0"/>
            <a:ea typeface="Cambria" panose="02040503050406030204" pitchFamily="18" charset="0"/>
          </a:endParaRPr>
        </a:p>
      </dsp:txBody>
      <dsp:txXfrm>
        <a:off x="6100655" y="3920856"/>
        <a:ext cx="1873503" cy="1096803"/>
      </dsp:txXfrm>
    </dsp:sp>
    <dsp:sp modelId="{DD0C789E-A0AD-4751-A5E3-0602C94377AD}">
      <dsp:nvSpPr>
        <dsp:cNvPr id="0" name=""/>
        <dsp:cNvSpPr/>
      </dsp:nvSpPr>
      <dsp:spPr>
        <a:xfrm rot="3725">
          <a:off x="8186866" y="4229959"/>
          <a:ext cx="430226" cy="481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Palatino Linotype" panose="02040502050505030304" pitchFamily="18" charset="0"/>
          </a:endParaRPr>
        </a:p>
      </dsp:txBody>
      <dsp:txXfrm>
        <a:off x="8186866" y="4326200"/>
        <a:ext cx="301158" cy="288931"/>
      </dsp:txXfrm>
    </dsp:sp>
    <dsp:sp modelId="{99AB6359-F00A-4B8E-B066-CF55A1E29BF6}">
      <dsp:nvSpPr>
        <dsp:cNvPr id="0" name=""/>
        <dsp:cNvSpPr/>
      </dsp:nvSpPr>
      <dsp:spPr>
        <a:xfrm>
          <a:off x="8820030" y="3889967"/>
          <a:ext cx="2403284" cy="1165049"/>
        </a:xfrm>
        <a:prstGeom prst="roundRect">
          <a:avLst>
            <a:gd name="adj" fmla="val 10000"/>
          </a:avLst>
        </a:prstGeom>
        <a:solidFill>
          <a:schemeClr val="accent6">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Palatino Linotype" panose="02040502050505030304" pitchFamily="18" charset="0"/>
              <a:ea typeface="Cambria" panose="02040503050406030204" pitchFamily="18" charset="0"/>
            </a:rPr>
            <a:t>August 2024</a:t>
          </a:r>
        </a:p>
        <a:p>
          <a:pPr marL="0" lvl="0" indent="0" algn="ctr" defTabSz="622300">
            <a:lnSpc>
              <a:spcPct val="90000"/>
            </a:lnSpc>
            <a:spcBef>
              <a:spcPct val="0"/>
            </a:spcBef>
            <a:spcAft>
              <a:spcPct val="35000"/>
            </a:spcAft>
            <a:buNone/>
          </a:pPr>
          <a:r>
            <a:rPr lang="en-US" sz="1400" b="0" kern="1200" dirty="0">
              <a:latin typeface="Palatino Linotype" panose="02040502050505030304" pitchFamily="18" charset="0"/>
              <a:ea typeface="Cambria" panose="02040503050406030204" pitchFamily="18" charset="0"/>
            </a:rPr>
            <a:t>Notification of New IFSCA Listing Regulations</a:t>
          </a:r>
        </a:p>
      </dsp:txBody>
      <dsp:txXfrm>
        <a:off x="8854153" y="3924090"/>
        <a:ext cx="2335038" cy="10968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A7C18-6F20-4F34-AA41-704D26DC92BF}">
      <dsp:nvSpPr>
        <dsp:cNvPr id="0" name=""/>
        <dsp:cNvSpPr/>
      </dsp:nvSpPr>
      <dsp:spPr>
        <a:xfrm>
          <a:off x="-48315" y="35661"/>
          <a:ext cx="11466661" cy="14294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640C6D-80E8-4669-95FE-033151E09D90}">
      <dsp:nvSpPr>
        <dsp:cNvPr id="0" name=""/>
        <dsp:cNvSpPr/>
      </dsp:nvSpPr>
      <dsp:spPr>
        <a:xfrm>
          <a:off x="384518" y="357290"/>
          <a:ext cx="787741" cy="7862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700528-7C7D-463B-A102-0431EC58A301}">
      <dsp:nvSpPr>
        <dsp:cNvPr id="0" name=""/>
        <dsp:cNvSpPr/>
      </dsp:nvSpPr>
      <dsp:spPr>
        <a:xfrm>
          <a:off x="1505229" y="0"/>
          <a:ext cx="10009747" cy="143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433" tIns="151433" rIns="151433" bIns="151433" numCol="1" spcCol="1270" anchor="ctr" anchorCtr="0">
          <a:noAutofit/>
        </a:bodyPr>
        <a:lstStyle/>
        <a:p>
          <a:pPr marL="0" lvl="0" indent="0" algn="l" defTabSz="800100">
            <a:lnSpc>
              <a:spcPct val="100000"/>
            </a:lnSpc>
            <a:spcBef>
              <a:spcPct val="0"/>
            </a:spcBef>
            <a:spcAft>
              <a:spcPct val="35000"/>
            </a:spcAft>
            <a:buNone/>
          </a:pPr>
          <a:r>
            <a:rPr lang="en-US" sz="1800" b="1" i="1" kern="1200" dirty="0">
              <a:solidFill>
                <a:srgbClr val="230775"/>
              </a:solidFill>
            </a:rPr>
            <a:t>Unlisted public company </a:t>
          </a:r>
          <a:r>
            <a:rPr lang="en-US" sz="1800" i="1" kern="1200" dirty="0">
              <a:solidFill>
                <a:srgbClr val="230775"/>
              </a:solidFill>
            </a:rPr>
            <a:t>– Issue Price for initial listing of equity shares shall be determined by a </a:t>
          </a:r>
          <a:r>
            <a:rPr lang="en-US" sz="1800" b="0" i="1" kern="1200" dirty="0">
              <a:solidFill>
                <a:srgbClr val="230775"/>
              </a:solidFill>
            </a:rPr>
            <a:t>book- building process</a:t>
          </a:r>
          <a:r>
            <a:rPr lang="en-US" sz="1800" i="1" kern="1200" dirty="0">
              <a:solidFill>
                <a:srgbClr val="230775"/>
              </a:solidFill>
            </a:rPr>
            <a:t> and shall not be less than the fair market value. Subsequent issuance and transfer of equity shares for the purpose of additional listing shall be as per applicable pricing norms of the international exchange and the permissible jurisdiction</a:t>
          </a:r>
        </a:p>
      </dsp:txBody>
      <dsp:txXfrm>
        <a:off x="1505229" y="0"/>
        <a:ext cx="10009747" cy="143085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60" cy="498055"/>
          </a:xfrm>
          <a:prstGeom prst="rect">
            <a:avLst/>
          </a:prstGeom>
        </p:spPr>
        <p:txBody>
          <a:bodyPr vert="horz" lIns="92117" tIns="46058" rIns="92117" bIns="46058" rtlCol="0"/>
          <a:lstStyle>
            <a:lvl1pPr algn="l">
              <a:defRPr sz="1200"/>
            </a:lvl1pPr>
          </a:lstStyle>
          <a:p>
            <a:endParaRPr lang="en-IN"/>
          </a:p>
        </p:txBody>
      </p:sp>
      <p:sp>
        <p:nvSpPr>
          <p:cNvPr id="3" name="Date Placeholder 2"/>
          <p:cNvSpPr>
            <a:spLocks noGrp="1"/>
          </p:cNvSpPr>
          <p:nvPr>
            <p:ph type="dt" idx="1"/>
          </p:nvPr>
        </p:nvSpPr>
        <p:spPr>
          <a:xfrm>
            <a:off x="3850442" y="2"/>
            <a:ext cx="2945660" cy="498055"/>
          </a:xfrm>
          <a:prstGeom prst="rect">
            <a:avLst/>
          </a:prstGeom>
        </p:spPr>
        <p:txBody>
          <a:bodyPr vert="horz" lIns="92117" tIns="46058" rIns="92117" bIns="46058" rtlCol="0"/>
          <a:lstStyle>
            <a:lvl1pPr algn="r">
              <a:defRPr sz="1200"/>
            </a:lvl1pPr>
          </a:lstStyle>
          <a:p>
            <a:fld id="{F5DC858F-7F2B-4EF8-BC18-A34043FDA377}" type="datetimeFigureOut">
              <a:rPr lang="en-IN" smtClean="0"/>
              <a:t>09-01-2026</a:t>
            </a:fld>
            <a:endParaRPr lang="en-IN"/>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2117" tIns="46058" rIns="92117" bIns="46058" rtlCol="0" anchor="ctr"/>
          <a:lstStyle/>
          <a:p>
            <a:endParaRPr lang="en-IN"/>
          </a:p>
        </p:txBody>
      </p:sp>
      <p:sp>
        <p:nvSpPr>
          <p:cNvPr id="5" name="Notes Placeholder 4"/>
          <p:cNvSpPr>
            <a:spLocks noGrp="1"/>
          </p:cNvSpPr>
          <p:nvPr>
            <p:ph type="body" sz="quarter" idx="3"/>
          </p:nvPr>
        </p:nvSpPr>
        <p:spPr>
          <a:xfrm>
            <a:off x="679768" y="4777197"/>
            <a:ext cx="5438140" cy="3908614"/>
          </a:xfrm>
          <a:prstGeom prst="rect">
            <a:avLst/>
          </a:prstGeom>
        </p:spPr>
        <p:txBody>
          <a:bodyPr vert="horz" lIns="92117" tIns="46058" rIns="92117" bIns="460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1" y="9428585"/>
            <a:ext cx="2945660" cy="498054"/>
          </a:xfrm>
          <a:prstGeom prst="rect">
            <a:avLst/>
          </a:prstGeom>
        </p:spPr>
        <p:txBody>
          <a:bodyPr vert="horz" lIns="92117" tIns="46058" rIns="92117" bIns="46058" rtlCol="0" anchor="b"/>
          <a:lstStyle>
            <a:lvl1pPr algn="l">
              <a:defRPr sz="1200"/>
            </a:lvl1pPr>
          </a:lstStyle>
          <a:p>
            <a:endParaRPr lang="en-IN"/>
          </a:p>
        </p:txBody>
      </p:sp>
      <p:sp>
        <p:nvSpPr>
          <p:cNvPr id="7" name="Slide Number Placeholder 6"/>
          <p:cNvSpPr>
            <a:spLocks noGrp="1"/>
          </p:cNvSpPr>
          <p:nvPr>
            <p:ph type="sldNum" sz="quarter" idx="5"/>
          </p:nvPr>
        </p:nvSpPr>
        <p:spPr>
          <a:xfrm>
            <a:off x="3850442" y="9428585"/>
            <a:ext cx="2945660" cy="498054"/>
          </a:xfrm>
          <a:prstGeom prst="rect">
            <a:avLst/>
          </a:prstGeom>
        </p:spPr>
        <p:txBody>
          <a:bodyPr vert="horz" lIns="92117" tIns="46058" rIns="92117" bIns="46058" rtlCol="0" anchor="b"/>
          <a:lstStyle>
            <a:lvl1pPr algn="r">
              <a:defRPr sz="1200"/>
            </a:lvl1pPr>
          </a:lstStyle>
          <a:p>
            <a:fld id="{8E65324D-F4C9-43BE-BA92-8E7A9A1F123D}" type="slidenum">
              <a:rPr lang="en-IN" smtClean="0"/>
              <a:t>‹#›</a:t>
            </a:fld>
            <a:endParaRPr lang="en-IN"/>
          </a:p>
        </p:txBody>
      </p:sp>
    </p:spTree>
    <p:extLst>
      <p:ext uri="{BB962C8B-B14F-4D97-AF65-F5344CB8AC3E}">
        <p14:creationId xmlns:p14="http://schemas.microsoft.com/office/powerpoint/2010/main" val="185683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DDF6798D-B80B-427A-ADF2-9DBAED4DE47D}" type="slidenum">
              <a:rPr lang="en-IN" smtClean="0"/>
              <a:t>1</a:t>
            </a:fld>
            <a:endParaRPr lang="en-IN"/>
          </a:p>
        </p:txBody>
      </p:sp>
    </p:spTree>
    <p:extLst>
      <p:ext uri="{BB962C8B-B14F-4D97-AF65-F5344CB8AC3E}">
        <p14:creationId xmlns:p14="http://schemas.microsoft.com/office/powerpoint/2010/main" val="4190498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56DC3-C791-3882-A306-E8947FA2C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77433-6BA7-29AA-9A6D-2A8BC0A5C148}"/>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5E8F13E6-A150-9FD0-2D91-965E3F23842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2042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A6A14-61DB-23FF-1E21-85F84172F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4087E-023E-9B58-12EA-94FDC4B9BFBD}"/>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C8AE3FD9-BB56-DBE3-442D-D40206E4A28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396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742E4-4FA3-1340-2EF8-053DC47E3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78F9B-25D6-4631-798F-53DFB1AB81D2}"/>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6D42722B-FCD2-B51F-2FB3-85B8AE57972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0422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56122-65D1-1340-FCF4-97A11B098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89677-96AE-BB5C-8AF2-F4B06C137B1C}"/>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0C7460ED-DD36-4CE6-270C-C27405629B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6197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742E4-4FA3-1340-2EF8-053DC47E3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78F9B-25D6-4631-798F-53DFB1AB81D2}"/>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6D42722B-FCD2-B51F-2FB3-85B8AE57972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4744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742E4-4FA3-1340-2EF8-053DC47E3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78F9B-25D6-4631-798F-53DFB1AB81D2}"/>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6D42722B-FCD2-B51F-2FB3-85B8AE57972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7733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742E4-4FA3-1340-2EF8-053DC47E3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78F9B-25D6-4631-798F-53DFB1AB81D2}"/>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6D42722B-FCD2-B51F-2FB3-85B8AE57972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9911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742E4-4FA3-1340-2EF8-053DC47E3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78F9B-25D6-4631-798F-53DFB1AB81D2}"/>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6D42722B-FCD2-B51F-2FB3-85B8AE57972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7034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742E4-4FA3-1340-2EF8-053DC47E3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78F9B-25D6-4631-798F-53DFB1AB81D2}"/>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6D42722B-FCD2-B51F-2FB3-85B8AE57972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8422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82B1A-C617-C026-1AD3-5B940946C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1DE7E-5A3F-1560-67C3-D8B9FF9EF660}"/>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3692AB48-F0E8-876A-216E-241741C7FC4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9230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621B0-ADA0-E3C3-BFCA-6C89BCCA6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BFF95-B020-859F-2D65-B1D014991DBC}"/>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FCEA2765-EADB-FAE2-F4C6-517AF4381E6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8045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35C0D-6B8E-F0E8-0D29-E0EA9D7A3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251E9-FB39-FDC3-E566-C352CEA4786D}"/>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90A1EE21-12CB-7635-A874-32CBA21213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982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742E4-4FA3-1340-2EF8-053DC47E3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78F9B-25D6-4631-798F-53DFB1AB81D2}"/>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6D42722B-FCD2-B51F-2FB3-85B8AE57972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1031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CB866-9DAF-336A-9FAE-1733EC02B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CE546-AB8D-DD41-F4D5-B2ED7BE97B81}"/>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76C8956A-FB2C-2FC6-DD92-A640BD7E6B3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8741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CB866-9DAF-336A-9FAE-1733EC02B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CE546-AB8D-DD41-F4D5-B2ED7BE97B81}"/>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76C8956A-FB2C-2FC6-DD92-A640BD7E6B3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3037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398EF-224B-0FE7-FC3F-742ED7269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11FBB-9A99-1575-A80D-8AA0102F11FA}"/>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5F9AC2BB-C9B7-3E2A-3378-08721740AC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244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03349-A494-6DD8-D432-440F3DE1A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DCD85-0A77-9E6E-D8B3-97C3637277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744AE-EF91-9DEF-DF2A-522F52DF194A}"/>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03489E91-55DE-8889-8B96-CE28DAD27812}"/>
              </a:ext>
            </a:extLst>
          </p:cNvPr>
          <p:cNvSpPr>
            <a:spLocks noGrp="1"/>
          </p:cNvSpPr>
          <p:nvPr>
            <p:ph type="sldNum" sz="quarter" idx="5"/>
          </p:nvPr>
        </p:nvSpPr>
        <p:spPr/>
        <p:txBody>
          <a:bodyPr/>
          <a:lstStyle/>
          <a:p>
            <a:fld id="{DDF6798D-B80B-427A-ADF2-9DBAED4DE47D}" type="slidenum">
              <a:rPr lang="en-IN" smtClean="0"/>
              <a:t>34</a:t>
            </a:fld>
            <a:endParaRPr lang="en-IN"/>
          </a:p>
        </p:txBody>
      </p:sp>
    </p:spTree>
    <p:extLst>
      <p:ext uri="{BB962C8B-B14F-4D97-AF65-F5344CB8AC3E}">
        <p14:creationId xmlns:p14="http://schemas.microsoft.com/office/powerpoint/2010/main" val="3712858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bfa3945324_0_215: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bfa3945324_0_215:notes"/>
          <p:cNvSpPr txBox="1">
            <a:spLocks noGrp="1"/>
          </p:cNvSpPr>
          <p:nvPr>
            <p:ph type="body" idx="1"/>
          </p:nvPr>
        </p:nvSpPr>
        <p:spPr>
          <a:xfrm>
            <a:off x="695008" y="4386436"/>
            <a:ext cx="5560060" cy="4155569"/>
          </a:xfrm>
          <a:prstGeom prst="rect">
            <a:avLst/>
          </a:prstGeom>
        </p:spPr>
        <p:txBody>
          <a:bodyPr spcFirstLastPara="1" wrap="square" lIns="92476" tIns="92476" rIns="92476" bIns="92476" anchor="t" anchorCtr="0">
            <a:noAutofit/>
          </a:bodyPr>
          <a:lstStyle/>
          <a:p>
            <a:pPr marL="0" indent="0">
              <a:buNone/>
            </a:pPr>
            <a:r>
              <a:rPr lang="en"/>
              <a:t>GIFT City – Brief</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3CF5A-2AF1-932B-521E-001524EC1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6AAD3-26BF-8685-833D-EC73A8DA7878}"/>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AD9CA86F-0210-8A42-D63E-B2BFA428FDC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1398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56122-65D1-1340-FCF4-97A11B098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89677-96AE-BB5C-8AF2-F4B06C137B1C}"/>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0C7460ED-DD36-4CE6-270C-C27405629B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4928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8316A-A7F9-9941-1CA3-F543AE51A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F0F8D9-1C0F-0EA5-9720-B224D911603F}"/>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97BC8D6C-072E-833E-F4C1-B3A751E369C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0783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3A3FB-C074-287C-48CB-0600CBCAB7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7E802-3B5A-060E-A9FE-4A99C71D2C3B}"/>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3C7D45C8-84CE-0240-3FD7-F58BA4E02BA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2154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68414-9D61-23A9-814A-43C0AA9D9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2E2BD9-52C7-334F-A8C9-B71DF9CCB6EF}"/>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BF6A9C26-145F-D71E-4666-804B6C75383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4908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DD7E6-F298-6C11-07E5-E14268FBC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DC7CE-ADA4-1BD2-AFBA-F30D345C7A4F}"/>
              </a:ext>
            </a:extLst>
          </p:cNvPr>
          <p:cNvSpPr>
            <a:spLocks noGrp="1" noRot="1" noChangeAspect="1"/>
          </p:cNvSpPr>
          <p:nvPr>
            <p:ph type="sldImg"/>
          </p:nvPr>
        </p:nvSpPr>
        <p:spPr>
          <a:xfrm>
            <a:off x="395288" y="692150"/>
            <a:ext cx="6159500" cy="3463925"/>
          </a:xfrm>
        </p:spPr>
      </p:sp>
      <p:sp>
        <p:nvSpPr>
          <p:cNvPr id="3" name="Notes Placeholder 2">
            <a:extLst>
              <a:ext uri="{FF2B5EF4-FFF2-40B4-BE49-F238E27FC236}">
                <a16:creationId xmlns:a16="http://schemas.microsoft.com/office/drawing/2014/main" id="{93C3E59C-EF82-BB36-19C8-EDF95D6D36D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4201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2911C-5524-4DB7-BC5A-77BC67075F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BBF4B430-1AB2-4CAC-B8B8-8B599C11CC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0ECF5E4E-6331-443F-9341-9953803CDF2A}"/>
              </a:ext>
            </a:extLst>
          </p:cNvPr>
          <p:cNvSpPr>
            <a:spLocks noGrp="1"/>
          </p:cNvSpPr>
          <p:nvPr>
            <p:ph type="dt" sz="half" idx="10"/>
          </p:nvPr>
        </p:nvSpPr>
        <p:spPr/>
        <p:txBody>
          <a:bodyPr/>
          <a:lstStyle/>
          <a:p>
            <a:fld id="{4B40DBB9-0FA2-48BB-A37C-1B2D36651E81}" type="datetime1">
              <a:rPr lang="th-TH" smtClean="0"/>
              <a:t>09/01/69</a:t>
            </a:fld>
            <a:endParaRPr lang="th-TH"/>
          </a:p>
        </p:txBody>
      </p:sp>
      <p:sp>
        <p:nvSpPr>
          <p:cNvPr id="5" name="Footer Placeholder 4">
            <a:extLst>
              <a:ext uri="{FF2B5EF4-FFF2-40B4-BE49-F238E27FC236}">
                <a16:creationId xmlns:a16="http://schemas.microsoft.com/office/drawing/2014/main" id="{E326A88F-2105-44F6-B7A1-BB957E46C82F}"/>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12444DA5-3761-4FBD-B2F3-AE12886CA106}"/>
              </a:ext>
            </a:extLst>
          </p:cNvPr>
          <p:cNvSpPr>
            <a:spLocks noGrp="1"/>
          </p:cNvSpPr>
          <p:nvPr>
            <p:ph type="sldNum" sz="quarter" idx="12"/>
          </p:nvPr>
        </p:nvSpPr>
        <p:spPr/>
        <p:txBody>
          <a:bodyPr/>
          <a:lstStyle/>
          <a:p>
            <a:fld id="{D223A4CE-2FE5-4DC2-AB4D-C826342AA7FC}" type="slidenum">
              <a:rPr lang="th-TH" smtClean="0"/>
              <a:t>‹#›</a:t>
            </a:fld>
            <a:endParaRPr lang="th-TH"/>
          </a:p>
        </p:txBody>
      </p:sp>
    </p:spTree>
    <p:extLst>
      <p:ext uri="{BB962C8B-B14F-4D97-AF65-F5344CB8AC3E}">
        <p14:creationId xmlns:p14="http://schemas.microsoft.com/office/powerpoint/2010/main" val="3109227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C40DB-2094-435D-92F5-C898B9A1A0F8}"/>
              </a:ext>
            </a:extLst>
          </p:cNvPr>
          <p:cNvSpPr>
            <a:spLocks noGrp="1"/>
          </p:cNvSpPr>
          <p:nvPr>
            <p:ph type="title"/>
          </p:nvPr>
        </p:nvSpPr>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D72BE8D0-5EB9-4306-A285-28C1C83B97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1455C101-7EAC-4595-AC4E-FC4E168C233A}"/>
              </a:ext>
            </a:extLst>
          </p:cNvPr>
          <p:cNvSpPr>
            <a:spLocks noGrp="1"/>
          </p:cNvSpPr>
          <p:nvPr>
            <p:ph type="dt" sz="half" idx="10"/>
          </p:nvPr>
        </p:nvSpPr>
        <p:spPr/>
        <p:txBody>
          <a:bodyPr/>
          <a:lstStyle/>
          <a:p>
            <a:fld id="{A57DD369-CCE4-44E4-98E5-E7AEF897D139}" type="datetime1">
              <a:rPr lang="th-TH" smtClean="0"/>
              <a:t>09/01/69</a:t>
            </a:fld>
            <a:endParaRPr lang="th-TH"/>
          </a:p>
        </p:txBody>
      </p:sp>
      <p:sp>
        <p:nvSpPr>
          <p:cNvPr id="5" name="Footer Placeholder 4">
            <a:extLst>
              <a:ext uri="{FF2B5EF4-FFF2-40B4-BE49-F238E27FC236}">
                <a16:creationId xmlns:a16="http://schemas.microsoft.com/office/drawing/2014/main" id="{1EAF4D5F-5651-4427-A3B6-E64C5BCC2A94}"/>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442076DA-1724-45DC-87D5-2610043ECE77}"/>
              </a:ext>
            </a:extLst>
          </p:cNvPr>
          <p:cNvSpPr>
            <a:spLocks noGrp="1"/>
          </p:cNvSpPr>
          <p:nvPr>
            <p:ph type="sldNum" sz="quarter" idx="12"/>
          </p:nvPr>
        </p:nvSpPr>
        <p:spPr/>
        <p:txBody>
          <a:bodyPr/>
          <a:lstStyle/>
          <a:p>
            <a:fld id="{D223A4CE-2FE5-4DC2-AB4D-C826342AA7FC}" type="slidenum">
              <a:rPr lang="th-TH" smtClean="0"/>
              <a:t>‹#›</a:t>
            </a:fld>
            <a:endParaRPr lang="th-TH"/>
          </a:p>
        </p:txBody>
      </p:sp>
    </p:spTree>
    <p:extLst>
      <p:ext uri="{BB962C8B-B14F-4D97-AF65-F5344CB8AC3E}">
        <p14:creationId xmlns:p14="http://schemas.microsoft.com/office/powerpoint/2010/main" val="1789350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AB880-8F1A-4F7E-AC5A-3AE41FC67B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915EE9C6-19B9-40A1-8234-FC5F23AB30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0DFE2D50-6CA2-408E-8001-C8C5F92AED77}"/>
              </a:ext>
            </a:extLst>
          </p:cNvPr>
          <p:cNvSpPr>
            <a:spLocks noGrp="1"/>
          </p:cNvSpPr>
          <p:nvPr>
            <p:ph type="dt" sz="half" idx="10"/>
          </p:nvPr>
        </p:nvSpPr>
        <p:spPr/>
        <p:txBody>
          <a:bodyPr/>
          <a:lstStyle/>
          <a:p>
            <a:fld id="{27DC852F-B4F0-4AF8-A916-9DB5F4566D8A}" type="datetime1">
              <a:rPr lang="th-TH" smtClean="0"/>
              <a:t>09/01/69</a:t>
            </a:fld>
            <a:endParaRPr lang="th-TH"/>
          </a:p>
        </p:txBody>
      </p:sp>
      <p:sp>
        <p:nvSpPr>
          <p:cNvPr id="5" name="Footer Placeholder 4">
            <a:extLst>
              <a:ext uri="{FF2B5EF4-FFF2-40B4-BE49-F238E27FC236}">
                <a16:creationId xmlns:a16="http://schemas.microsoft.com/office/drawing/2014/main" id="{7B65D325-F29A-435E-871E-9C9558FAC03F}"/>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0BD60416-DB3D-4398-9AA9-CBF3E45E199E}"/>
              </a:ext>
            </a:extLst>
          </p:cNvPr>
          <p:cNvSpPr>
            <a:spLocks noGrp="1"/>
          </p:cNvSpPr>
          <p:nvPr>
            <p:ph type="sldNum" sz="quarter" idx="12"/>
          </p:nvPr>
        </p:nvSpPr>
        <p:spPr/>
        <p:txBody>
          <a:bodyPr/>
          <a:lstStyle/>
          <a:p>
            <a:fld id="{D223A4CE-2FE5-4DC2-AB4D-C826342AA7FC}" type="slidenum">
              <a:rPr lang="th-TH" smtClean="0"/>
              <a:t>‹#›</a:t>
            </a:fld>
            <a:endParaRPr lang="th-TH"/>
          </a:p>
        </p:txBody>
      </p:sp>
    </p:spTree>
    <p:extLst>
      <p:ext uri="{BB962C8B-B14F-4D97-AF65-F5344CB8AC3E}">
        <p14:creationId xmlns:p14="http://schemas.microsoft.com/office/powerpoint/2010/main" val="780940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3"/>
        <p:cNvGrpSpPr/>
        <p:nvPr/>
      </p:nvGrpSpPr>
      <p:grpSpPr>
        <a:xfrm>
          <a:off x="0" y="0"/>
          <a:ext cx="0" cy="0"/>
          <a:chOff x="0" y="0"/>
          <a:chExt cx="0" cy="0"/>
        </a:xfrm>
      </p:grpSpPr>
      <p:sp>
        <p:nvSpPr>
          <p:cNvPr id="18" name="Google Shape;18;p15"/>
          <p:cNvSpPr txBox="1">
            <a:spLocks noGrp="1"/>
          </p:cNvSpPr>
          <p:nvPr>
            <p:ph type="sldNum" idx="12"/>
          </p:nvPr>
        </p:nvSpPr>
        <p:spPr>
          <a:xfrm>
            <a:off x="11345803" y="6544709"/>
            <a:ext cx="731619" cy="5250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52603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24E31-76F6-4138-9CE1-D00CCF5A7063}"/>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921FB596-86E2-48C1-842F-22297BCE89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AA2E38A4-004B-40A5-B105-C4B48A9F7370}"/>
              </a:ext>
            </a:extLst>
          </p:cNvPr>
          <p:cNvSpPr>
            <a:spLocks noGrp="1"/>
          </p:cNvSpPr>
          <p:nvPr>
            <p:ph type="dt" sz="half" idx="10"/>
          </p:nvPr>
        </p:nvSpPr>
        <p:spPr/>
        <p:txBody>
          <a:bodyPr/>
          <a:lstStyle/>
          <a:p>
            <a:fld id="{2B64328A-2D76-426F-8BC3-8B5C43E3B07C}" type="datetime1">
              <a:rPr lang="th-TH" smtClean="0"/>
              <a:t>09/01/69</a:t>
            </a:fld>
            <a:endParaRPr lang="th-TH"/>
          </a:p>
        </p:txBody>
      </p:sp>
      <p:sp>
        <p:nvSpPr>
          <p:cNvPr id="5" name="Footer Placeholder 4">
            <a:extLst>
              <a:ext uri="{FF2B5EF4-FFF2-40B4-BE49-F238E27FC236}">
                <a16:creationId xmlns:a16="http://schemas.microsoft.com/office/drawing/2014/main" id="{703D075C-0018-4F8B-9E85-B86B71DD452D}"/>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74C8880F-1B02-4053-A788-93DE5BB8A3B0}"/>
              </a:ext>
            </a:extLst>
          </p:cNvPr>
          <p:cNvSpPr>
            <a:spLocks noGrp="1"/>
          </p:cNvSpPr>
          <p:nvPr>
            <p:ph type="sldNum" sz="quarter" idx="12"/>
          </p:nvPr>
        </p:nvSpPr>
        <p:spPr/>
        <p:txBody>
          <a:bodyPr/>
          <a:lstStyle/>
          <a:p>
            <a:fld id="{D223A4CE-2FE5-4DC2-AB4D-C826342AA7FC}" type="slidenum">
              <a:rPr lang="th-TH" smtClean="0"/>
              <a:t>‹#›</a:t>
            </a:fld>
            <a:endParaRPr lang="th-TH"/>
          </a:p>
        </p:txBody>
      </p:sp>
    </p:spTree>
    <p:extLst>
      <p:ext uri="{BB962C8B-B14F-4D97-AF65-F5344CB8AC3E}">
        <p14:creationId xmlns:p14="http://schemas.microsoft.com/office/powerpoint/2010/main" val="1157738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40B7-E470-4CD4-90F0-BDC0799BEC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0580B191-8381-4E1E-96F2-89D731F75B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90B608-4624-4105-90AF-ACF1D948DC77}"/>
              </a:ext>
            </a:extLst>
          </p:cNvPr>
          <p:cNvSpPr>
            <a:spLocks noGrp="1"/>
          </p:cNvSpPr>
          <p:nvPr>
            <p:ph type="dt" sz="half" idx="10"/>
          </p:nvPr>
        </p:nvSpPr>
        <p:spPr/>
        <p:txBody>
          <a:bodyPr/>
          <a:lstStyle/>
          <a:p>
            <a:fld id="{5D7B623D-8371-4B69-8BD8-238B505560A4}" type="datetime1">
              <a:rPr lang="th-TH" smtClean="0"/>
              <a:t>09/01/69</a:t>
            </a:fld>
            <a:endParaRPr lang="th-TH"/>
          </a:p>
        </p:txBody>
      </p:sp>
      <p:sp>
        <p:nvSpPr>
          <p:cNvPr id="5" name="Footer Placeholder 4">
            <a:extLst>
              <a:ext uri="{FF2B5EF4-FFF2-40B4-BE49-F238E27FC236}">
                <a16:creationId xmlns:a16="http://schemas.microsoft.com/office/drawing/2014/main" id="{AD58DBAB-C0CC-4047-83C4-98B7C8F84B75}"/>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B1EC27EC-D72A-4469-83FB-2E88913571BD}"/>
              </a:ext>
            </a:extLst>
          </p:cNvPr>
          <p:cNvSpPr>
            <a:spLocks noGrp="1"/>
          </p:cNvSpPr>
          <p:nvPr>
            <p:ph type="sldNum" sz="quarter" idx="12"/>
          </p:nvPr>
        </p:nvSpPr>
        <p:spPr/>
        <p:txBody>
          <a:bodyPr/>
          <a:lstStyle/>
          <a:p>
            <a:fld id="{D223A4CE-2FE5-4DC2-AB4D-C826342AA7FC}" type="slidenum">
              <a:rPr lang="th-TH" smtClean="0"/>
              <a:t>‹#›</a:t>
            </a:fld>
            <a:endParaRPr lang="th-TH"/>
          </a:p>
        </p:txBody>
      </p:sp>
    </p:spTree>
    <p:extLst>
      <p:ext uri="{BB962C8B-B14F-4D97-AF65-F5344CB8AC3E}">
        <p14:creationId xmlns:p14="http://schemas.microsoft.com/office/powerpoint/2010/main" val="2729153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3D55C-A92A-4B97-9192-D66F4627CDEF}"/>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E4E82CEC-B3E1-4C83-872A-ED71E9B82D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C6D717D3-9BC4-47AD-A32E-B74A8DF8CA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773B6169-EF4D-4D98-92DC-B671AA81B824}"/>
              </a:ext>
            </a:extLst>
          </p:cNvPr>
          <p:cNvSpPr>
            <a:spLocks noGrp="1"/>
          </p:cNvSpPr>
          <p:nvPr>
            <p:ph type="dt" sz="half" idx="10"/>
          </p:nvPr>
        </p:nvSpPr>
        <p:spPr/>
        <p:txBody>
          <a:bodyPr/>
          <a:lstStyle/>
          <a:p>
            <a:fld id="{F7CB0489-A12E-4620-A394-41EC55BFFBE4}" type="datetime1">
              <a:rPr lang="th-TH" smtClean="0"/>
              <a:t>09/01/69</a:t>
            </a:fld>
            <a:endParaRPr lang="th-TH"/>
          </a:p>
        </p:txBody>
      </p:sp>
      <p:sp>
        <p:nvSpPr>
          <p:cNvPr id="6" name="Footer Placeholder 5">
            <a:extLst>
              <a:ext uri="{FF2B5EF4-FFF2-40B4-BE49-F238E27FC236}">
                <a16:creationId xmlns:a16="http://schemas.microsoft.com/office/drawing/2014/main" id="{3D907F58-B37F-4175-ACCF-AD363FE7992C}"/>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6B716A35-8107-4CE4-B790-9325FDD260EF}"/>
              </a:ext>
            </a:extLst>
          </p:cNvPr>
          <p:cNvSpPr>
            <a:spLocks noGrp="1"/>
          </p:cNvSpPr>
          <p:nvPr>
            <p:ph type="sldNum" sz="quarter" idx="12"/>
          </p:nvPr>
        </p:nvSpPr>
        <p:spPr/>
        <p:txBody>
          <a:bodyPr/>
          <a:lstStyle/>
          <a:p>
            <a:fld id="{D223A4CE-2FE5-4DC2-AB4D-C826342AA7FC}" type="slidenum">
              <a:rPr lang="th-TH" smtClean="0"/>
              <a:t>‹#›</a:t>
            </a:fld>
            <a:endParaRPr lang="th-TH"/>
          </a:p>
        </p:txBody>
      </p:sp>
    </p:spTree>
    <p:extLst>
      <p:ext uri="{BB962C8B-B14F-4D97-AF65-F5344CB8AC3E}">
        <p14:creationId xmlns:p14="http://schemas.microsoft.com/office/powerpoint/2010/main" val="2467175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124E-6E9E-450A-9F09-8496A714CBD7}"/>
              </a:ext>
            </a:extLst>
          </p:cNvPr>
          <p:cNvSpPr>
            <a:spLocks noGrp="1"/>
          </p:cNvSpPr>
          <p:nvPr>
            <p:ph type="title"/>
          </p:nvPr>
        </p:nvSpPr>
        <p:spPr>
          <a:xfrm>
            <a:off x="839788" y="365125"/>
            <a:ext cx="10515600" cy="1325563"/>
          </a:xfr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ECBC0368-ED4C-4EB2-86E4-BD1EE4CCEC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D1BAA-22FF-4CF6-8494-D7D512D127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E3397539-9A73-496C-A460-B7941E5208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49866D-614E-43F2-AE07-6F94C8DDE8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45DC9C95-8DF8-47AE-BD8C-D0F58C52E237}"/>
              </a:ext>
            </a:extLst>
          </p:cNvPr>
          <p:cNvSpPr>
            <a:spLocks noGrp="1"/>
          </p:cNvSpPr>
          <p:nvPr>
            <p:ph type="dt" sz="half" idx="10"/>
          </p:nvPr>
        </p:nvSpPr>
        <p:spPr/>
        <p:txBody>
          <a:bodyPr/>
          <a:lstStyle/>
          <a:p>
            <a:fld id="{95FEA2F0-D75C-47B8-9E3E-3D83FB446DA9}" type="datetime1">
              <a:rPr lang="th-TH" smtClean="0"/>
              <a:t>09/01/69</a:t>
            </a:fld>
            <a:endParaRPr lang="th-TH"/>
          </a:p>
        </p:txBody>
      </p:sp>
      <p:sp>
        <p:nvSpPr>
          <p:cNvPr id="8" name="Footer Placeholder 7">
            <a:extLst>
              <a:ext uri="{FF2B5EF4-FFF2-40B4-BE49-F238E27FC236}">
                <a16:creationId xmlns:a16="http://schemas.microsoft.com/office/drawing/2014/main" id="{2566F508-3BE7-456A-A621-D3900F0F434D}"/>
              </a:ext>
            </a:extLst>
          </p:cNvPr>
          <p:cNvSpPr>
            <a:spLocks noGrp="1"/>
          </p:cNvSpPr>
          <p:nvPr>
            <p:ph type="ftr" sz="quarter" idx="11"/>
          </p:nvPr>
        </p:nvSpPr>
        <p:spPr/>
        <p:txBody>
          <a:bodyPr/>
          <a:lstStyle/>
          <a:p>
            <a:endParaRPr lang="th-TH"/>
          </a:p>
        </p:txBody>
      </p:sp>
      <p:sp>
        <p:nvSpPr>
          <p:cNvPr id="9" name="Slide Number Placeholder 8">
            <a:extLst>
              <a:ext uri="{FF2B5EF4-FFF2-40B4-BE49-F238E27FC236}">
                <a16:creationId xmlns:a16="http://schemas.microsoft.com/office/drawing/2014/main" id="{E0B84EAD-C3E8-4C04-8B45-BBE40E37212B}"/>
              </a:ext>
            </a:extLst>
          </p:cNvPr>
          <p:cNvSpPr>
            <a:spLocks noGrp="1"/>
          </p:cNvSpPr>
          <p:nvPr>
            <p:ph type="sldNum" sz="quarter" idx="12"/>
          </p:nvPr>
        </p:nvSpPr>
        <p:spPr/>
        <p:txBody>
          <a:bodyPr/>
          <a:lstStyle/>
          <a:p>
            <a:fld id="{D223A4CE-2FE5-4DC2-AB4D-C826342AA7FC}" type="slidenum">
              <a:rPr lang="th-TH" smtClean="0"/>
              <a:t>‹#›</a:t>
            </a:fld>
            <a:endParaRPr lang="th-TH"/>
          </a:p>
        </p:txBody>
      </p:sp>
    </p:spTree>
    <p:extLst>
      <p:ext uri="{BB962C8B-B14F-4D97-AF65-F5344CB8AC3E}">
        <p14:creationId xmlns:p14="http://schemas.microsoft.com/office/powerpoint/2010/main" val="1809475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6F3E-33C0-487C-B652-DD4C205237AA}"/>
              </a:ext>
            </a:extLst>
          </p:cNvPr>
          <p:cNvSpPr>
            <a:spLocks noGrp="1"/>
          </p:cNvSpPr>
          <p:nvPr>
            <p:ph type="title"/>
          </p:nvPr>
        </p:nvSpPr>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935466B7-0981-4557-B2ED-AA45C6FC1FE4}"/>
              </a:ext>
            </a:extLst>
          </p:cNvPr>
          <p:cNvSpPr>
            <a:spLocks noGrp="1"/>
          </p:cNvSpPr>
          <p:nvPr>
            <p:ph type="dt" sz="half" idx="10"/>
          </p:nvPr>
        </p:nvSpPr>
        <p:spPr/>
        <p:txBody>
          <a:bodyPr/>
          <a:lstStyle/>
          <a:p>
            <a:fld id="{B4573AF9-62C4-423A-AE67-11E1F33AF7C1}" type="datetime1">
              <a:rPr lang="th-TH" smtClean="0"/>
              <a:t>09/01/69</a:t>
            </a:fld>
            <a:endParaRPr lang="th-TH"/>
          </a:p>
        </p:txBody>
      </p:sp>
      <p:sp>
        <p:nvSpPr>
          <p:cNvPr id="4" name="Footer Placeholder 3">
            <a:extLst>
              <a:ext uri="{FF2B5EF4-FFF2-40B4-BE49-F238E27FC236}">
                <a16:creationId xmlns:a16="http://schemas.microsoft.com/office/drawing/2014/main" id="{957DDD20-25C6-41FF-ACB2-49C885A528B6}"/>
              </a:ext>
            </a:extLst>
          </p:cNvPr>
          <p:cNvSpPr>
            <a:spLocks noGrp="1"/>
          </p:cNvSpPr>
          <p:nvPr>
            <p:ph type="ftr" sz="quarter" idx="11"/>
          </p:nvPr>
        </p:nvSpPr>
        <p:spPr/>
        <p:txBody>
          <a:bodyPr/>
          <a:lstStyle/>
          <a:p>
            <a:endParaRPr lang="th-TH"/>
          </a:p>
        </p:txBody>
      </p:sp>
      <p:sp>
        <p:nvSpPr>
          <p:cNvPr id="5" name="Slide Number Placeholder 4">
            <a:extLst>
              <a:ext uri="{FF2B5EF4-FFF2-40B4-BE49-F238E27FC236}">
                <a16:creationId xmlns:a16="http://schemas.microsoft.com/office/drawing/2014/main" id="{BEB82F4A-91F7-427B-B485-EBF775FE2FC1}"/>
              </a:ext>
            </a:extLst>
          </p:cNvPr>
          <p:cNvSpPr>
            <a:spLocks noGrp="1"/>
          </p:cNvSpPr>
          <p:nvPr>
            <p:ph type="sldNum" sz="quarter" idx="12"/>
          </p:nvPr>
        </p:nvSpPr>
        <p:spPr/>
        <p:txBody>
          <a:bodyPr/>
          <a:lstStyle/>
          <a:p>
            <a:fld id="{D223A4CE-2FE5-4DC2-AB4D-C826342AA7FC}" type="slidenum">
              <a:rPr lang="th-TH" smtClean="0"/>
              <a:t>‹#›</a:t>
            </a:fld>
            <a:endParaRPr lang="th-TH"/>
          </a:p>
        </p:txBody>
      </p:sp>
    </p:spTree>
    <p:extLst>
      <p:ext uri="{BB962C8B-B14F-4D97-AF65-F5344CB8AC3E}">
        <p14:creationId xmlns:p14="http://schemas.microsoft.com/office/powerpoint/2010/main" val="3824605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50DE4C-FD7D-472B-9B36-3A0ACC27EA3A}"/>
              </a:ext>
            </a:extLst>
          </p:cNvPr>
          <p:cNvSpPr>
            <a:spLocks noGrp="1"/>
          </p:cNvSpPr>
          <p:nvPr>
            <p:ph type="dt" sz="half" idx="10"/>
          </p:nvPr>
        </p:nvSpPr>
        <p:spPr/>
        <p:txBody>
          <a:bodyPr/>
          <a:lstStyle/>
          <a:p>
            <a:fld id="{9780822B-F45C-4997-B3B4-F30C829396FF}" type="datetime1">
              <a:rPr lang="th-TH" smtClean="0"/>
              <a:t>09/01/69</a:t>
            </a:fld>
            <a:endParaRPr lang="th-TH"/>
          </a:p>
        </p:txBody>
      </p:sp>
      <p:sp>
        <p:nvSpPr>
          <p:cNvPr id="3" name="Footer Placeholder 2">
            <a:extLst>
              <a:ext uri="{FF2B5EF4-FFF2-40B4-BE49-F238E27FC236}">
                <a16:creationId xmlns:a16="http://schemas.microsoft.com/office/drawing/2014/main" id="{4314D593-2D11-4793-B361-E9A83B28B1D6}"/>
              </a:ext>
            </a:extLst>
          </p:cNvPr>
          <p:cNvSpPr>
            <a:spLocks noGrp="1"/>
          </p:cNvSpPr>
          <p:nvPr>
            <p:ph type="ftr" sz="quarter" idx="11"/>
          </p:nvPr>
        </p:nvSpPr>
        <p:spPr/>
        <p:txBody>
          <a:bodyPr/>
          <a:lstStyle/>
          <a:p>
            <a:endParaRPr lang="th-TH"/>
          </a:p>
        </p:txBody>
      </p:sp>
      <p:sp>
        <p:nvSpPr>
          <p:cNvPr id="4" name="Slide Number Placeholder 3">
            <a:extLst>
              <a:ext uri="{FF2B5EF4-FFF2-40B4-BE49-F238E27FC236}">
                <a16:creationId xmlns:a16="http://schemas.microsoft.com/office/drawing/2014/main" id="{D431B276-C9C9-4321-A4DA-5FDAE2F76223}"/>
              </a:ext>
            </a:extLst>
          </p:cNvPr>
          <p:cNvSpPr>
            <a:spLocks noGrp="1"/>
          </p:cNvSpPr>
          <p:nvPr>
            <p:ph type="sldNum" sz="quarter" idx="12"/>
          </p:nvPr>
        </p:nvSpPr>
        <p:spPr/>
        <p:txBody>
          <a:bodyPr/>
          <a:lstStyle/>
          <a:p>
            <a:fld id="{D223A4CE-2FE5-4DC2-AB4D-C826342AA7FC}" type="slidenum">
              <a:rPr lang="th-TH" smtClean="0"/>
              <a:t>‹#›</a:t>
            </a:fld>
            <a:endParaRPr lang="th-TH"/>
          </a:p>
        </p:txBody>
      </p:sp>
    </p:spTree>
    <p:extLst>
      <p:ext uri="{BB962C8B-B14F-4D97-AF65-F5344CB8AC3E}">
        <p14:creationId xmlns:p14="http://schemas.microsoft.com/office/powerpoint/2010/main" val="1499723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3405D-B903-401E-A0C0-4911C6E480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2C893D72-5C33-4A64-AA4E-7AF3879FAC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4D7E5B6F-61ED-43FF-AF0C-70CEAB99D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CC2BF7-00C8-4202-B24C-5F9A13E81564}"/>
              </a:ext>
            </a:extLst>
          </p:cNvPr>
          <p:cNvSpPr>
            <a:spLocks noGrp="1"/>
          </p:cNvSpPr>
          <p:nvPr>
            <p:ph type="dt" sz="half" idx="10"/>
          </p:nvPr>
        </p:nvSpPr>
        <p:spPr/>
        <p:txBody>
          <a:bodyPr/>
          <a:lstStyle/>
          <a:p>
            <a:fld id="{958E727B-82AA-4CA6-8191-1F2C1E5DC33E}" type="datetime1">
              <a:rPr lang="th-TH" smtClean="0"/>
              <a:t>09/01/69</a:t>
            </a:fld>
            <a:endParaRPr lang="th-TH"/>
          </a:p>
        </p:txBody>
      </p:sp>
      <p:sp>
        <p:nvSpPr>
          <p:cNvPr id="6" name="Footer Placeholder 5">
            <a:extLst>
              <a:ext uri="{FF2B5EF4-FFF2-40B4-BE49-F238E27FC236}">
                <a16:creationId xmlns:a16="http://schemas.microsoft.com/office/drawing/2014/main" id="{977E493F-1701-4553-95D9-1A00DE981767}"/>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9AD6B769-C987-4497-80C2-EE1C4A5F6182}"/>
              </a:ext>
            </a:extLst>
          </p:cNvPr>
          <p:cNvSpPr>
            <a:spLocks noGrp="1"/>
          </p:cNvSpPr>
          <p:nvPr>
            <p:ph type="sldNum" sz="quarter" idx="12"/>
          </p:nvPr>
        </p:nvSpPr>
        <p:spPr/>
        <p:txBody>
          <a:bodyPr/>
          <a:lstStyle/>
          <a:p>
            <a:fld id="{D223A4CE-2FE5-4DC2-AB4D-C826342AA7FC}" type="slidenum">
              <a:rPr lang="th-TH" smtClean="0"/>
              <a:t>‹#›</a:t>
            </a:fld>
            <a:endParaRPr lang="th-TH"/>
          </a:p>
        </p:txBody>
      </p:sp>
    </p:spTree>
    <p:extLst>
      <p:ext uri="{BB962C8B-B14F-4D97-AF65-F5344CB8AC3E}">
        <p14:creationId xmlns:p14="http://schemas.microsoft.com/office/powerpoint/2010/main" val="2037900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47DB2-FD3C-4801-A4A4-124C4BA0CC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3DD6D58A-2311-40B6-866F-C50DE3AE3C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a:extLst>
              <a:ext uri="{FF2B5EF4-FFF2-40B4-BE49-F238E27FC236}">
                <a16:creationId xmlns:a16="http://schemas.microsoft.com/office/drawing/2014/main" id="{46522A09-4ED9-423B-95C5-863D1AC01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7124-54B2-42DD-A6F6-F6B77CAA0134}"/>
              </a:ext>
            </a:extLst>
          </p:cNvPr>
          <p:cNvSpPr>
            <a:spLocks noGrp="1"/>
          </p:cNvSpPr>
          <p:nvPr>
            <p:ph type="dt" sz="half" idx="10"/>
          </p:nvPr>
        </p:nvSpPr>
        <p:spPr/>
        <p:txBody>
          <a:bodyPr/>
          <a:lstStyle/>
          <a:p>
            <a:fld id="{A4441543-9E83-4685-90DD-6AB0FFC5B3E0}" type="datetime1">
              <a:rPr lang="th-TH" smtClean="0"/>
              <a:t>09/01/69</a:t>
            </a:fld>
            <a:endParaRPr lang="th-TH"/>
          </a:p>
        </p:txBody>
      </p:sp>
      <p:sp>
        <p:nvSpPr>
          <p:cNvPr id="6" name="Footer Placeholder 5">
            <a:extLst>
              <a:ext uri="{FF2B5EF4-FFF2-40B4-BE49-F238E27FC236}">
                <a16:creationId xmlns:a16="http://schemas.microsoft.com/office/drawing/2014/main" id="{DB1D64FC-8DB9-48CD-894D-8AEDDB32B4CA}"/>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2E224352-2891-46DE-AACD-3C299269CA46}"/>
              </a:ext>
            </a:extLst>
          </p:cNvPr>
          <p:cNvSpPr>
            <a:spLocks noGrp="1"/>
          </p:cNvSpPr>
          <p:nvPr>
            <p:ph type="sldNum" sz="quarter" idx="12"/>
          </p:nvPr>
        </p:nvSpPr>
        <p:spPr/>
        <p:txBody>
          <a:bodyPr/>
          <a:lstStyle/>
          <a:p>
            <a:fld id="{D223A4CE-2FE5-4DC2-AB4D-C826342AA7FC}" type="slidenum">
              <a:rPr lang="th-TH" smtClean="0"/>
              <a:t>‹#›</a:t>
            </a:fld>
            <a:endParaRPr lang="th-TH"/>
          </a:p>
        </p:txBody>
      </p:sp>
    </p:spTree>
    <p:extLst>
      <p:ext uri="{BB962C8B-B14F-4D97-AF65-F5344CB8AC3E}">
        <p14:creationId xmlns:p14="http://schemas.microsoft.com/office/powerpoint/2010/main" val="1543467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98C528-DB13-45D5-A440-7411312EC1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h-TH"/>
          </a:p>
        </p:txBody>
      </p:sp>
      <p:sp>
        <p:nvSpPr>
          <p:cNvPr id="3" name="Text Placeholder 2">
            <a:extLst>
              <a:ext uri="{FF2B5EF4-FFF2-40B4-BE49-F238E27FC236}">
                <a16:creationId xmlns:a16="http://schemas.microsoft.com/office/drawing/2014/main" id="{A7F0995C-9715-490E-9FFE-5E36AFAB5A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E0E93F94-B65A-49AF-8E86-C74DDC94EB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1F467-1A6F-41CB-B5B7-177B9D70CBE7}" type="datetime1">
              <a:rPr lang="th-TH" smtClean="0"/>
              <a:t>09/01/69</a:t>
            </a:fld>
            <a:endParaRPr lang="th-TH"/>
          </a:p>
        </p:txBody>
      </p:sp>
      <p:sp>
        <p:nvSpPr>
          <p:cNvPr id="5" name="Footer Placeholder 4">
            <a:extLst>
              <a:ext uri="{FF2B5EF4-FFF2-40B4-BE49-F238E27FC236}">
                <a16:creationId xmlns:a16="http://schemas.microsoft.com/office/drawing/2014/main" id="{8BF2B413-E6AA-4EFB-9DA2-978B65215B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a:extLst>
              <a:ext uri="{FF2B5EF4-FFF2-40B4-BE49-F238E27FC236}">
                <a16:creationId xmlns:a16="http://schemas.microsoft.com/office/drawing/2014/main" id="{27C7BA46-9120-482E-BAEC-E19BAD122C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3A4CE-2FE5-4DC2-AB4D-C826342AA7FC}" type="slidenum">
              <a:rPr lang="th-TH" smtClean="0"/>
              <a:t>‹#›</a:t>
            </a:fld>
            <a:endParaRPr lang="th-TH"/>
          </a:p>
        </p:txBody>
      </p:sp>
    </p:spTree>
    <p:extLst>
      <p:ext uri="{BB962C8B-B14F-4D97-AF65-F5344CB8AC3E}">
        <p14:creationId xmlns:p14="http://schemas.microsoft.com/office/powerpoint/2010/main" val="41650588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6" r:id="rId1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www.ifsca.gov.in/"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7.xml"/><Relationship Id="rId7" Type="http://schemas.openxmlformats.org/officeDocument/2006/relationships/image" Target="../media/image17.sv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fsca.gov.in/Viewer?Path=Document%2FLegal%2Fifsca-listing-regulations-202430082024045210.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hyperlink" Target="https://ifsca.gov.in/Pages/Contents/Listing"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jpe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0.svg"/><Relationship Id="rId11" Type="http://schemas.openxmlformats.org/officeDocument/2006/relationships/image" Target="../media/image3.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hyperlink" Target="mailto:Info-desk@ifsca.gov.in" TargetMode="External"/><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hyperlink" Target="https://www.nseix.com/markets/products-ifsc" TargetMode="External"/><Relationship Id="rId3" Type="http://schemas.openxmlformats.org/officeDocument/2006/relationships/diagramLayout" Target="../diagrams/layout1.xml"/><Relationship Id="rId7" Type="http://schemas.openxmlformats.org/officeDocument/2006/relationships/hyperlink" Target="https://www.indiainx.com/static/products.aspx"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649DB-1DD0-473F-08E0-FD674BE30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 y="0"/>
            <a:ext cx="12191011" cy="6858000"/>
          </a:xfrm>
          <a:prstGeom prst="rect">
            <a:avLst/>
          </a:prstGeom>
        </p:spPr>
      </p:pic>
      <p:sp>
        <p:nvSpPr>
          <p:cNvPr id="16" name="Rectangle 15">
            <a:extLst>
              <a:ext uri="{FF2B5EF4-FFF2-40B4-BE49-F238E27FC236}">
                <a16:creationId xmlns:a16="http://schemas.microsoft.com/office/drawing/2014/main" id="{87310337-9858-8956-D06F-FC1159FBEDBA}"/>
              </a:ext>
            </a:extLst>
          </p:cNvPr>
          <p:cNvSpPr/>
          <p:nvPr/>
        </p:nvSpPr>
        <p:spPr>
          <a:xfrm>
            <a:off x="2290" y="-7378"/>
            <a:ext cx="12120007" cy="933361"/>
          </a:xfrm>
          <a:prstGeom prst="rect">
            <a:avLst/>
          </a:prstGeom>
          <a:solidFill>
            <a:srgbClr val="00338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t>                  </a:t>
            </a:r>
          </a:p>
        </p:txBody>
      </p:sp>
      <p:sp>
        <p:nvSpPr>
          <p:cNvPr id="5" name="Rectangle 4">
            <a:extLst>
              <a:ext uri="{FF2B5EF4-FFF2-40B4-BE49-F238E27FC236}">
                <a16:creationId xmlns:a16="http://schemas.microsoft.com/office/drawing/2014/main" id="{4BC9BA4F-0D73-C0AC-8CDD-51659CA5343E}"/>
              </a:ext>
            </a:extLst>
          </p:cNvPr>
          <p:cNvSpPr/>
          <p:nvPr/>
        </p:nvSpPr>
        <p:spPr>
          <a:xfrm>
            <a:off x="6368" y="3516688"/>
            <a:ext cx="12185137" cy="3353270"/>
          </a:xfrm>
          <a:prstGeom prst="rect">
            <a:avLst/>
          </a:prstGeom>
          <a:solidFill>
            <a:srgbClr val="00338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t>                  </a:t>
            </a:r>
          </a:p>
        </p:txBody>
      </p:sp>
      <p:sp>
        <p:nvSpPr>
          <p:cNvPr id="25" name="Rectangle 24">
            <a:extLst>
              <a:ext uri="{FF2B5EF4-FFF2-40B4-BE49-F238E27FC236}">
                <a16:creationId xmlns:a16="http://schemas.microsoft.com/office/drawing/2014/main" id="{2E4C7510-C672-017B-36FD-47709B58F39F}"/>
              </a:ext>
            </a:extLst>
          </p:cNvPr>
          <p:cNvSpPr/>
          <p:nvPr/>
        </p:nvSpPr>
        <p:spPr>
          <a:xfrm rot="5400000">
            <a:off x="11696818" y="420684"/>
            <a:ext cx="933359" cy="5700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endParaRPr lang="en-IN" dirty="0"/>
          </a:p>
        </p:txBody>
      </p:sp>
      <p:pic>
        <p:nvPicPr>
          <p:cNvPr id="9" name="Picture 2" descr="10 logo designs of Government of India setups or companies ...">
            <a:extLst>
              <a:ext uri="{FF2B5EF4-FFF2-40B4-BE49-F238E27FC236}">
                <a16:creationId xmlns:a16="http://schemas.microsoft.com/office/drawing/2014/main" id="{12CFEEAD-AD2F-9397-8773-80FE249611C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040952" y="85688"/>
            <a:ext cx="813225" cy="73806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Single Corner Snipped 16">
            <a:extLst>
              <a:ext uri="{FF2B5EF4-FFF2-40B4-BE49-F238E27FC236}">
                <a16:creationId xmlns:a16="http://schemas.microsoft.com/office/drawing/2014/main" id="{05FA6792-05BE-2E7D-EE53-A6721151EA03}"/>
              </a:ext>
            </a:extLst>
          </p:cNvPr>
          <p:cNvSpPr/>
          <p:nvPr/>
        </p:nvSpPr>
        <p:spPr>
          <a:xfrm rot="5400000">
            <a:off x="1123936" y="152387"/>
            <a:ext cx="4616924" cy="5616762"/>
          </a:xfrm>
          <a:prstGeom prst="snip1Rect">
            <a:avLst>
              <a:gd name="adj" fmla="val 29317"/>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Title 1">
            <a:extLst>
              <a:ext uri="{FF2B5EF4-FFF2-40B4-BE49-F238E27FC236}">
                <a16:creationId xmlns:a16="http://schemas.microsoft.com/office/drawing/2014/main" id="{D3C3945B-441D-DF24-6428-A5A49E51EE03}"/>
              </a:ext>
            </a:extLst>
          </p:cNvPr>
          <p:cNvSpPr txBox="1">
            <a:spLocks/>
          </p:cNvSpPr>
          <p:nvPr/>
        </p:nvSpPr>
        <p:spPr>
          <a:xfrm>
            <a:off x="813096" y="1681238"/>
            <a:ext cx="5210631" cy="13717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IN" sz="2800" b="1" dirty="0">
                <a:solidFill>
                  <a:schemeClr val="bg1"/>
                </a:solidFill>
                <a:latin typeface="Biennale Black" panose="00000A00000000000000" pitchFamily="50" charset="0"/>
              </a:rPr>
              <a:t>International Financial Services Centre in GIFT City: </a:t>
            </a:r>
          </a:p>
          <a:p>
            <a:pPr>
              <a:lnSpc>
                <a:spcPct val="100000"/>
              </a:lnSpc>
            </a:pPr>
            <a:endParaRPr lang="en-IN" sz="2800" b="1" dirty="0">
              <a:solidFill>
                <a:schemeClr val="bg1"/>
              </a:solidFill>
              <a:latin typeface="Biennale Black" panose="00000A00000000000000" pitchFamily="50" charset="0"/>
            </a:endParaRPr>
          </a:p>
          <a:p>
            <a:pPr>
              <a:lnSpc>
                <a:spcPct val="100000"/>
              </a:lnSpc>
            </a:pPr>
            <a:r>
              <a:rPr lang="en-IN" sz="2800" b="1" dirty="0">
                <a:solidFill>
                  <a:schemeClr val="bg1"/>
                </a:solidFill>
                <a:latin typeface="Biennale Black" panose="00000A00000000000000" pitchFamily="50" charset="0"/>
              </a:rPr>
              <a:t>Global Listings at GIFT IFSC</a:t>
            </a:r>
          </a:p>
        </p:txBody>
      </p:sp>
      <p:cxnSp>
        <p:nvCxnSpPr>
          <p:cNvPr id="18" name="Straight Connector 17">
            <a:extLst>
              <a:ext uri="{FF2B5EF4-FFF2-40B4-BE49-F238E27FC236}">
                <a16:creationId xmlns:a16="http://schemas.microsoft.com/office/drawing/2014/main" id="{02CEFF64-B40F-96DD-9F01-470791B53DA0}"/>
              </a:ext>
            </a:extLst>
          </p:cNvPr>
          <p:cNvCxnSpPr>
            <a:cxnSpLocks/>
          </p:cNvCxnSpPr>
          <p:nvPr/>
        </p:nvCxnSpPr>
        <p:spPr>
          <a:xfrm flipH="1">
            <a:off x="938146" y="3834233"/>
            <a:ext cx="999325"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0" name="Title 1">
            <a:extLst>
              <a:ext uri="{FF2B5EF4-FFF2-40B4-BE49-F238E27FC236}">
                <a16:creationId xmlns:a16="http://schemas.microsoft.com/office/drawing/2014/main" id="{84CDC85E-49DB-9D59-359A-C1D2D7CD8ABF}"/>
              </a:ext>
            </a:extLst>
          </p:cNvPr>
          <p:cNvSpPr txBox="1">
            <a:spLocks/>
          </p:cNvSpPr>
          <p:nvPr/>
        </p:nvSpPr>
        <p:spPr>
          <a:xfrm>
            <a:off x="813097" y="4081434"/>
            <a:ext cx="3789538" cy="772920"/>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endParaRPr kumimoji="0" lang="en-IN" sz="2400" u="none" strike="noStrike" kern="1200" cap="none" spc="0" normalizeH="0" baseline="0" noProof="0" dirty="0">
              <a:ln>
                <a:noFill/>
              </a:ln>
              <a:solidFill>
                <a:schemeClr val="bg1"/>
              </a:solidFill>
              <a:effectLst/>
              <a:uLnTx/>
              <a:uFillTx/>
              <a:latin typeface="Biennale Black" panose="00000A00000000000000" pitchFamily="50" charset="0"/>
              <a:cs typeface="Arial" panose="020B0604020202020204" pitchFamily="34" charset="0"/>
            </a:endParaRPr>
          </a:p>
        </p:txBody>
      </p:sp>
      <p:sp>
        <p:nvSpPr>
          <p:cNvPr id="24" name="Title 1">
            <a:extLst>
              <a:ext uri="{FF2B5EF4-FFF2-40B4-BE49-F238E27FC236}">
                <a16:creationId xmlns:a16="http://schemas.microsoft.com/office/drawing/2014/main" id="{8974D1BD-7FF3-0229-8D82-DF01FC487356}"/>
              </a:ext>
            </a:extLst>
          </p:cNvPr>
          <p:cNvSpPr txBox="1">
            <a:spLocks/>
          </p:cNvSpPr>
          <p:nvPr/>
        </p:nvSpPr>
        <p:spPr>
          <a:xfrm>
            <a:off x="7201370" y="5658879"/>
            <a:ext cx="5165890" cy="772920"/>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ts val="600"/>
              </a:spcBef>
              <a:spcAft>
                <a:spcPts val="0"/>
              </a:spcAft>
              <a:buClrTx/>
              <a:buSzTx/>
              <a:buFontTx/>
              <a:buNone/>
              <a:tabLst/>
              <a:defRPr/>
            </a:pPr>
            <a:r>
              <a:rPr lang="en-US" sz="2000" dirty="0">
                <a:solidFill>
                  <a:schemeClr val="bg1"/>
                </a:solidFill>
                <a:latin typeface="Biennale Black" panose="00000A00000000000000" pitchFamily="50" charset="0"/>
                <a:cs typeface="Arial" panose="020B0604020202020204" pitchFamily="34" charset="0"/>
              </a:rPr>
              <a:t>International Financial Services Centres Authority</a:t>
            </a:r>
          </a:p>
          <a:p>
            <a:pPr marL="0" marR="0" lvl="0" indent="0" defTabSz="914400" rtl="0" eaLnBrk="1" fontAlgn="auto" latinLnBrk="0" hangingPunct="1">
              <a:lnSpc>
                <a:spcPct val="90000"/>
              </a:lnSpc>
              <a:spcBef>
                <a:spcPts val="600"/>
              </a:spcBef>
              <a:spcAft>
                <a:spcPts val="0"/>
              </a:spcAft>
              <a:buClrTx/>
              <a:buSzTx/>
              <a:buFontTx/>
              <a:buNone/>
              <a:tabLst/>
              <a:defRPr/>
            </a:pPr>
            <a:r>
              <a:rPr kumimoji="0" lang="en-GB" sz="1600" u="none" strike="noStrike" kern="1200" cap="none" spc="0" normalizeH="0" baseline="0" noProof="0" dirty="0">
                <a:ln>
                  <a:noFill/>
                </a:ln>
                <a:solidFill>
                  <a:schemeClr val="bg1"/>
                </a:solidFill>
                <a:effectLst/>
                <a:uLnTx/>
                <a:uFillTx/>
                <a:latin typeface="Biennale" panose="00000500000000000000" pitchFamily="50" charset="0"/>
                <a:cs typeface="Arial" panose="020B0604020202020204" pitchFamily="34" charset="0"/>
              </a:rPr>
              <a:t>Ministry of Finance, Government of India</a:t>
            </a:r>
            <a:br>
              <a:rPr kumimoji="0" lang="en-GB" sz="1600" u="none" strike="noStrike" kern="1200" cap="none" spc="0" normalizeH="0" baseline="0" noProof="0" dirty="0">
                <a:ln>
                  <a:noFill/>
                </a:ln>
                <a:solidFill>
                  <a:schemeClr val="bg1"/>
                </a:solidFill>
                <a:effectLst/>
                <a:uLnTx/>
                <a:uFillTx/>
                <a:latin typeface="Biennale" panose="00000500000000000000" pitchFamily="50" charset="0"/>
                <a:cs typeface="Arial" panose="020B0604020202020204" pitchFamily="34" charset="0"/>
              </a:rPr>
            </a:br>
            <a:r>
              <a:rPr kumimoji="0" lang="en-GB" sz="1600" u="none" strike="noStrike" kern="1200" cap="none" spc="0" normalizeH="0" baseline="0" noProof="0" dirty="0">
                <a:ln>
                  <a:noFill/>
                </a:ln>
                <a:solidFill>
                  <a:schemeClr val="bg1"/>
                </a:solidFill>
                <a:effectLst/>
                <a:uLnTx/>
                <a:uFillTx/>
                <a:latin typeface="Biennale" panose="00000500000000000000" pitchFamily="50" charset="0"/>
                <a:cs typeface="Arial" panose="020B0604020202020204" pitchFamily="34" charset="0"/>
              </a:rPr>
              <a:t>GIFT City, Gujarat, India</a:t>
            </a:r>
          </a:p>
          <a:p>
            <a:pPr marL="0" marR="0" lvl="0" indent="0" defTabSz="914400" rtl="0" eaLnBrk="1" fontAlgn="auto" latinLnBrk="0" hangingPunct="1">
              <a:lnSpc>
                <a:spcPct val="90000"/>
              </a:lnSpc>
              <a:spcBef>
                <a:spcPts val="600"/>
              </a:spcBef>
              <a:spcAft>
                <a:spcPts val="0"/>
              </a:spcAft>
              <a:buClrTx/>
              <a:buSzTx/>
              <a:buFontTx/>
              <a:buNone/>
              <a:tabLst/>
              <a:defRPr/>
            </a:pPr>
            <a:r>
              <a:rPr lang="en-US" sz="1600" dirty="0">
                <a:solidFill>
                  <a:schemeClr val="bg1"/>
                </a:solidFill>
                <a:latin typeface="Biennale" panose="00000500000000000000" pitchFamily="50" charset="0"/>
                <a:ea typeface="Cambria" panose="02040503050406030204" pitchFamily="18" charset="0"/>
                <a:cs typeface="Arial" panose="020B0604020202020204" pitchFamily="34" charset="0"/>
                <a:hlinkClick r:id="rId5">
                  <a:extLst>
                    <a:ext uri="{A12FA001-AC4F-418D-AE19-62706E023703}">
                      <ahyp:hlinkClr xmlns:ahyp="http://schemas.microsoft.com/office/drawing/2018/hyperlinkcolor" val="tx"/>
                    </a:ext>
                  </a:extLst>
                </a:hlinkClick>
              </a:rPr>
              <a:t>www.ifsca.gov.in</a:t>
            </a:r>
            <a:r>
              <a:rPr lang="en-US" sz="1600" dirty="0">
                <a:solidFill>
                  <a:schemeClr val="bg1"/>
                </a:solidFill>
                <a:latin typeface="Biennale" panose="00000500000000000000" pitchFamily="50" charset="0"/>
                <a:ea typeface="Cambria" panose="02040503050406030204" pitchFamily="18" charset="0"/>
                <a:cs typeface="Arial" panose="020B0604020202020204" pitchFamily="34" charset="0"/>
              </a:rPr>
              <a:t> </a:t>
            </a:r>
            <a:endParaRPr kumimoji="0" lang="en-IN" sz="1600" u="none" strike="noStrike" kern="1200" cap="none" spc="0" normalizeH="0" baseline="0" noProof="0" dirty="0">
              <a:ln>
                <a:noFill/>
              </a:ln>
              <a:solidFill>
                <a:schemeClr val="bg1"/>
              </a:solidFill>
              <a:effectLst/>
              <a:uLnTx/>
              <a:uFillTx/>
              <a:latin typeface="Biennale" panose="00000500000000000000" pitchFamily="50" charset="0"/>
              <a:cs typeface="Arial" panose="020B0604020202020204" pitchFamily="34" charset="0"/>
            </a:endParaRPr>
          </a:p>
        </p:txBody>
      </p:sp>
      <p:sp>
        <p:nvSpPr>
          <p:cNvPr id="7" name="Rectangle 6">
            <a:extLst>
              <a:ext uri="{FF2B5EF4-FFF2-40B4-BE49-F238E27FC236}">
                <a16:creationId xmlns:a16="http://schemas.microsoft.com/office/drawing/2014/main" id="{88B84F68-7F87-DA75-007F-FAD9B88DC1D8}"/>
              </a:ext>
            </a:extLst>
          </p:cNvPr>
          <p:cNvSpPr/>
          <p:nvPr/>
        </p:nvSpPr>
        <p:spPr>
          <a:xfrm>
            <a:off x="9946507" y="49346"/>
            <a:ext cx="769118" cy="7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descr="A white circle with blue text and a globe&#10;&#10;AI-generated content may be incorrect.">
            <a:extLst>
              <a:ext uri="{FF2B5EF4-FFF2-40B4-BE49-F238E27FC236}">
                <a16:creationId xmlns:a16="http://schemas.microsoft.com/office/drawing/2014/main" id="{47490FF2-DAD7-28CF-8074-5DEB200DAA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6507" y="64824"/>
            <a:ext cx="769118" cy="768722"/>
          </a:xfrm>
          <a:prstGeom prst="rect">
            <a:avLst/>
          </a:prstGeom>
        </p:spPr>
      </p:pic>
    </p:spTree>
    <p:extLst>
      <p:ext uri="{BB962C8B-B14F-4D97-AF65-F5344CB8AC3E}">
        <p14:creationId xmlns:p14="http://schemas.microsoft.com/office/powerpoint/2010/main" val="3773345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CE539-28B3-1BB5-FDD3-AA49AD16BB8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24C4E8B-8308-79E7-6CD3-E33146A8FA88}"/>
              </a:ext>
            </a:extLst>
          </p:cNvPr>
          <p:cNvSpPr/>
          <p:nvPr/>
        </p:nvSpPr>
        <p:spPr>
          <a:xfrm>
            <a:off x="28953" y="11474"/>
            <a:ext cx="12134094"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endParaRPr>
          </a:p>
        </p:txBody>
      </p:sp>
      <p:sp>
        <p:nvSpPr>
          <p:cNvPr id="9" name="Google Shape;94;p17">
            <a:extLst>
              <a:ext uri="{FF2B5EF4-FFF2-40B4-BE49-F238E27FC236}">
                <a16:creationId xmlns:a16="http://schemas.microsoft.com/office/drawing/2014/main" id="{5700FEA8-938D-AA99-0DFB-304614D3871C}"/>
              </a:ext>
            </a:extLst>
          </p:cNvPr>
          <p:cNvSpPr txBox="1"/>
          <p:nvPr/>
        </p:nvSpPr>
        <p:spPr>
          <a:xfrm>
            <a:off x="28953" y="37503"/>
            <a:ext cx="8225630" cy="689379"/>
          </a:xfrm>
          <a:prstGeom prst="rect">
            <a:avLst/>
          </a:prstGeom>
          <a:noFill/>
          <a:ln>
            <a:noFill/>
          </a:ln>
        </p:spPr>
        <p:txBody>
          <a:bodyPr spcFirstLastPara="1" wrap="square" lIns="121900" tIns="121900" rIns="121900" bIns="121900" anchor="t" anchorCtr="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IN" sz="3200" b="1" i="0" u="none" strike="noStrike" kern="1200" cap="none" spc="0" normalizeH="0" baseline="0" noProof="0" dirty="0">
                <a:ln>
                  <a:noFill/>
                </a:ln>
                <a:solidFill>
                  <a:schemeClr val="bg1"/>
                </a:solidFill>
                <a:effectLst/>
                <a:uLnTx/>
                <a:uFillTx/>
                <a:latin typeface="+mj-lt"/>
                <a:ea typeface="Cambria" panose="02040503050406030204" pitchFamily="18" charset="0"/>
                <a:cs typeface="Arial" panose="020B0604020202020204" pitchFamily="34" charset="0"/>
                <a:sym typeface="Roboto"/>
              </a:rPr>
              <a:t>Direct Listing: </a:t>
            </a:r>
            <a:r>
              <a:rPr kumimoji="0" lang="en-IN" sz="3200" i="0" u="none" strike="noStrike" kern="1200" cap="none" spc="0" normalizeH="0" baseline="0" noProof="0" dirty="0">
                <a:ln>
                  <a:noFill/>
                </a:ln>
                <a:solidFill>
                  <a:schemeClr val="bg1"/>
                </a:solidFill>
                <a:effectLst/>
                <a:uLnTx/>
                <a:uFillTx/>
                <a:latin typeface="+mj-lt"/>
                <a:ea typeface="Cambria" panose="02040503050406030204" pitchFamily="18" charset="0"/>
                <a:cs typeface="Arial" panose="020B0604020202020204" pitchFamily="34" charset="0"/>
                <a:sym typeface="Roboto"/>
              </a:rPr>
              <a:t>Announcement</a:t>
            </a:r>
            <a:endParaRPr kumimoji="0" lang="en-IN" sz="3200" b="1" i="0" u="none" strike="noStrike" kern="1200" cap="none" spc="0" normalizeH="0" baseline="0" noProof="0" dirty="0">
              <a:ln>
                <a:noFill/>
              </a:ln>
              <a:solidFill>
                <a:schemeClr val="bg1"/>
              </a:solidFill>
              <a:effectLst/>
              <a:uLnTx/>
              <a:uFillTx/>
              <a:latin typeface="+mj-lt"/>
              <a:ea typeface="Cambria" panose="02040503050406030204" pitchFamily="18" charset="0"/>
              <a:cs typeface="Arial" panose="020B0604020202020204" pitchFamily="34" charset="0"/>
              <a:sym typeface="Roboto"/>
            </a:endParaRPr>
          </a:p>
        </p:txBody>
      </p:sp>
      <p:pic>
        <p:nvPicPr>
          <p:cNvPr id="19" name="Google Shape;555;g2b17a549493_1_104">
            <a:extLst>
              <a:ext uri="{FF2B5EF4-FFF2-40B4-BE49-F238E27FC236}">
                <a16:creationId xmlns:a16="http://schemas.microsoft.com/office/drawing/2014/main" id="{4357F8F2-798D-D1EC-2F12-7748D071B4E3}"/>
              </a:ext>
            </a:extLst>
          </p:cNvPr>
          <p:cNvPicPr preferRelativeResize="0"/>
          <p:nvPr/>
        </p:nvPicPr>
        <p:blipFill rotWithShape="1">
          <a:blip r:embed="rId3">
            <a:alphaModFix/>
          </a:blip>
          <a:srcRect b="5712"/>
          <a:stretch/>
        </p:blipFill>
        <p:spPr>
          <a:xfrm>
            <a:off x="3740609" y="1571962"/>
            <a:ext cx="7921641" cy="3714075"/>
          </a:xfrm>
          <a:prstGeom prst="rect">
            <a:avLst/>
          </a:prstGeom>
          <a:noFill/>
          <a:ln>
            <a:noFill/>
          </a:ln>
        </p:spPr>
      </p:pic>
      <p:sp>
        <p:nvSpPr>
          <p:cNvPr id="21" name="TextBox 20">
            <a:extLst>
              <a:ext uri="{FF2B5EF4-FFF2-40B4-BE49-F238E27FC236}">
                <a16:creationId xmlns:a16="http://schemas.microsoft.com/office/drawing/2014/main" id="{8225DC9E-2526-55EC-D4D8-EEEA3D14D9C1}"/>
              </a:ext>
            </a:extLst>
          </p:cNvPr>
          <p:cNvSpPr txBox="1"/>
          <p:nvPr/>
        </p:nvSpPr>
        <p:spPr>
          <a:xfrm>
            <a:off x="4363194" y="2151727"/>
            <a:ext cx="6573426" cy="2554545"/>
          </a:xfrm>
          <a:prstGeom prst="rect">
            <a:avLst/>
          </a:prstGeom>
          <a:noFill/>
        </p:spPr>
        <p:txBody>
          <a:bodyPr wrap="square">
            <a:spAutoFit/>
          </a:bodyPr>
          <a:lstStyle/>
          <a:p>
            <a:pPr algn="ctr"/>
            <a:endParaRPr lang="en-US" sz="1200" i="1" dirty="0">
              <a:solidFill>
                <a:srgbClr val="002060"/>
              </a:solidFill>
              <a:latin typeface="+mj-lt"/>
              <a:ea typeface="Cambria" panose="02040503050406030204" pitchFamily="18" charset="0"/>
              <a:cs typeface="Tahoma" panose="020B0604030504040204" pitchFamily="34" charset="0"/>
            </a:endParaRPr>
          </a:p>
          <a:p>
            <a:pPr algn="just">
              <a:spcAft>
                <a:spcPts val="1200"/>
              </a:spcAft>
            </a:pPr>
            <a:r>
              <a:rPr lang="en-US" sz="2000" i="1" dirty="0">
                <a:solidFill>
                  <a:srgbClr val="002060"/>
                </a:solidFill>
                <a:latin typeface="+mj-lt"/>
                <a:ea typeface="Cambria" panose="02040503050406030204" pitchFamily="18" charset="0"/>
                <a:cs typeface="Tahoma" panose="020B0604030504040204" pitchFamily="34" charset="0"/>
              </a:rPr>
              <a:t>“The Government has taken a decision to enable direct listing of listed/unlisted companies on IFSC exchanges, which will be operationalised shortly enabling start- ups and companies of like nature to access global market through </a:t>
            </a:r>
            <a:r>
              <a:rPr lang="en-US" sz="2000" b="1" i="1" dirty="0">
                <a:solidFill>
                  <a:srgbClr val="002060"/>
                </a:solidFill>
                <a:latin typeface="+mj-lt"/>
                <a:ea typeface="Cambria" panose="02040503050406030204" pitchFamily="18" charset="0"/>
                <a:cs typeface="Tahoma" panose="020B0604030504040204" pitchFamily="34" charset="0"/>
              </a:rPr>
              <a:t>GIFT IFSC</a:t>
            </a:r>
            <a:r>
              <a:rPr lang="en-US" sz="2000" i="1" dirty="0">
                <a:solidFill>
                  <a:srgbClr val="002060"/>
                </a:solidFill>
                <a:latin typeface="+mj-lt"/>
                <a:ea typeface="Cambria" panose="02040503050406030204" pitchFamily="18" charset="0"/>
                <a:cs typeface="Tahoma" panose="020B0604030504040204" pitchFamily="34" charset="0"/>
              </a:rPr>
              <a:t>. This will also facilitate access to global capital and result in better valuation for Indian companies.”</a:t>
            </a:r>
          </a:p>
          <a:p>
            <a:pPr algn="r"/>
            <a:r>
              <a:rPr lang="en-US" i="1" dirty="0">
                <a:solidFill>
                  <a:srgbClr val="002060"/>
                </a:solidFill>
                <a:latin typeface="+mj-lt"/>
                <a:ea typeface="Cambria" panose="02040503050406030204" pitchFamily="18" charset="0"/>
              </a:rPr>
              <a:t>July 28, 2023</a:t>
            </a:r>
            <a:endParaRPr lang="en-IN" sz="1600" i="1" dirty="0">
              <a:solidFill>
                <a:srgbClr val="002060"/>
              </a:solidFill>
              <a:latin typeface="+mj-lt"/>
              <a:ea typeface="Cambria" panose="02040503050406030204" pitchFamily="18" charset="0"/>
              <a:cs typeface="Tahoma" panose="020B0604030504040204" pitchFamily="34" charset="0"/>
            </a:endParaRPr>
          </a:p>
        </p:txBody>
      </p:sp>
      <p:sp>
        <p:nvSpPr>
          <p:cNvPr id="3" name="Rectangle 2">
            <a:extLst>
              <a:ext uri="{FF2B5EF4-FFF2-40B4-BE49-F238E27FC236}">
                <a16:creationId xmlns:a16="http://schemas.microsoft.com/office/drawing/2014/main" id="{8F1E9594-6546-2388-9736-0D72475290C9}"/>
              </a:ext>
            </a:extLst>
          </p:cNvPr>
          <p:cNvSpPr/>
          <p:nvPr/>
        </p:nvSpPr>
        <p:spPr>
          <a:xfrm>
            <a:off x="0" y="731381"/>
            <a:ext cx="3774030" cy="8399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mj-lt"/>
              </a:rPr>
              <a:t> </a:t>
            </a:r>
            <a:endParaRPr lang="en-IN">
              <a:latin typeface="+mj-lt"/>
            </a:endParaRPr>
          </a:p>
        </p:txBody>
      </p:sp>
      <p:pic>
        <p:nvPicPr>
          <p:cNvPr id="8" name="Picture 7">
            <a:extLst>
              <a:ext uri="{FF2B5EF4-FFF2-40B4-BE49-F238E27FC236}">
                <a16:creationId xmlns:a16="http://schemas.microsoft.com/office/drawing/2014/main" id="{DAAB9916-1B72-44E0-B2D6-1932C1DE1E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42" t="12165" r="24912"/>
          <a:stretch/>
        </p:blipFill>
        <p:spPr bwMode="auto">
          <a:xfrm>
            <a:off x="534528" y="1960686"/>
            <a:ext cx="3178437" cy="2989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926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C5C39-4F35-E223-61B5-65EF42364116}"/>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754B93C-9935-A4EE-74C3-2ED0409CFF42}"/>
              </a:ext>
            </a:extLst>
          </p:cNvPr>
          <p:cNvGraphicFramePr/>
          <p:nvPr/>
        </p:nvGraphicFramePr>
        <p:xfrm>
          <a:off x="200405" y="1290852"/>
          <a:ext cx="11853065" cy="5055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8FAC8FBF-B3FE-556B-BC7A-0C4D5DD3D22D}"/>
              </a:ext>
            </a:extLst>
          </p:cNvPr>
          <p:cNvSpPr/>
          <p:nvPr/>
        </p:nvSpPr>
        <p:spPr>
          <a:xfrm>
            <a:off x="-1" y="731381"/>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mj-lt"/>
              </a:rPr>
              <a:t> </a:t>
            </a:r>
            <a:endParaRPr lang="en-IN">
              <a:latin typeface="+mj-lt"/>
            </a:endParaRPr>
          </a:p>
        </p:txBody>
      </p:sp>
      <p:sp>
        <p:nvSpPr>
          <p:cNvPr id="4" name="Rectangle 3">
            <a:extLst>
              <a:ext uri="{FF2B5EF4-FFF2-40B4-BE49-F238E27FC236}">
                <a16:creationId xmlns:a16="http://schemas.microsoft.com/office/drawing/2014/main" id="{CAC47721-DC26-BEBA-809A-5D0E4793935E}"/>
              </a:ext>
            </a:extLst>
          </p:cNvPr>
          <p:cNvSpPr/>
          <p:nvPr/>
        </p:nvSpPr>
        <p:spPr>
          <a:xfrm>
            <a:off x="0" y="-10058"/>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IN" sz="4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sym typeface="Roboto"/>
              </a:rPr>
              <a:t>Direct Listing: </a:t>
            </a:r>
            <a:r>
              <a:rPr kumimoji="0" lang="en-IN" sz="44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sym typeface="Roboto"/>
              </a:rPr>
              <a:t>Background</a:t>
            </a:r>
            <a:endParaRPr kumimoji="0" lang="en-IN" sz="4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sym typeface="Roboto"/>
            </a:endParaRPr>
          </a:p>
        </p:txBody>
      </p:sp>
    </p:spTree>
    <p:extLst>
      <p:ext uri="{BB962C8B-B14F-4D97-AF65-F5344CB8AC3E}">
        <p14:creationId xmlns:p14="http://schemas.microsoft.com/office/powerpoint/2010/main" val="499640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A5CF8-8CE3-5ED6-0738-3943475139F2}"/>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2D8214C4-E0F5-90D5-8661-84CB147861DB}"/>
              </a:ext>
            </a:extLst>
          </p:cNvPr>
          <p:cNvGrpSpPr/>
          <p:nvPr/>
        </p:nvGrpSpPr>
        <p:grpSpPr>
          <a:xfrm>
            <a:off x="246186" y="1227996"/>
            <a:ext cx="3481752" cy="5322275"/>
            <a:chOff x="246186" y="1333500"/>
            <a:chExt cx="3481752" cy="5322275"/>
          </a:xfrm>
        </p:grpSpPr>
        <p:sp>
          <p:nvSpPr>
            <p:cNvPr id="3" name="Rectangle 2">
              <a:extLst>
                <a:ext uri="{FF2B5EF4-FFF2-40B4-BE49-F238E27FC236}">
                  <a16:creationId xmlns:a16="http://schemas.microsoft.com/office/drawing/2014/main" id="{362AB1AA-E8D0-B100-56AE-B84F435E725B}"/>
                </a:ext>
              </a:extLst>
            </p:cNvPr>
            <p:cNvSpPr/>
            <p:nvPr/>
          </p:nvSpPr>
          <p:spPr>
            <a:xfrm>
              <a:off x="1068266" y="1333500"/>
              <a:ext cx="1837592" cy="5322275"/>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Rectangle: Rounded Corners 3">
              <a:extLst>
                <a:ext uri="{FF2B5EF4-FFF2-40B4-BE49-F238E27FC236}">
                  <a16:creationId xmlns:a16="http://schemas.microsoft.com/office/drawing/2014/main" id="{A24F2523-9F90-D25F-C941-DB66FF544FEE}"/>
                </a:ext>
              </a:extLst>
            </p:cNvPr>
            <p:cNvSpPr/>
            <p:nvPr/>
          </p:nvSpPr>
          <p:spPr>
            <a:xfrm>
              <a:off x="246186" y="1668780"/>
              <a:ext cx="3481752" cy="46440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1200"/>
                </a:spcAft>
              </a:pPr>
              <a:endParaRPr lang="en-US" dirty="0">
                <a:solidFill>
                  <a:srgbClr val="230775"/>
                </a:solidFill>
              </a:endParaRPr>
            </a:p>
            <a:p>
              <a:pPr>
                <a:spcAft>
                  <a:spcPts val="1200"/>
                </a:spcAft>
              </a:pPr>
              <a:endParaRPr lang="en-US" dirty="0">
                <a:solidFill>
                  <a:srgbClr val="230775"/>
                </a:solidFill>
              </a:endParaRPr>
            </a:p>
            <a:p>
              <a:pPr>
                <a:spcAft>
                  <a:spcPts val="1200"/>
                </a:spcAft>
              </a:pPr>
              <a:endParaRPr lang="en-US" dirty="0">
                <a:solidFill>
                  <a:srgbClr val="230775"/>
                </a:solidFill>
              </a:endParaRPr>
            </a:p>
            <a:p>
              <a:pPr>
                <a:spcAft>
                  <a:spcPts val="1200"/>
                </a:spcAft>
              </a:pPr>
              <a:r>
                <a:rPr lang="en-US" dirty="0">
                  <a:solidFill>
                    <a:srgbClr val="230775"/>
                  </a:solidFill>
                </a:rPr>
                <a:t>FEMA Non-Debt Rules 2019 is amended to introduce provisions permitting direct listing of equity shares of Indian public companies on international exchanges operating in GIFT-IFSC.</a:t>
              </a:r>
            </a:p>
            <a:p>
              <a:pPr>
                <a:spcAft>
                  <a:spcPts val="1200"/>
                </a:spcAft>
              </a:pPr>
              <a:r>
                <a:rPr lang="en-US" dirty="0">
                  <a:solidFill>
                    <a:srgbClr val="230775"/>
                  </a:solidFill>
                </a:rPr>
                <a:t>MCA has notified rules for the eligibility criteria and the requirements for listing of equity shares.</a:t>
              </a:r>
              <a:endParaRPr lang="en-IN" dirty="0">
                <a:solidFill>
                  <a:srgbClr val="230775"/>
                </a:solidFill>
              </a:endParaRPr>
            </a:p>
          </p:txBody>
        </p:sp>
      </p:grpSp>
      <p:grpSp>
        <p:nvGrpSpPr>
          <p:cNvPr id="17" name="Group 16">
            <a:extLst>
              <a:ext uri="{FF2B5EF4-FFF2-40B4-BE49-F238E27FC236}">
                <a16:creationId xmlns:a16="http://schemas.microsoft.com/office/drawing/2014/main" id="{FA998BDC-46DE-6202-895D-9C35BF637F44}"/>
              </a:ext>
            </a:extLst>
          </p:cNvPr>
          <p:cNvGrpSpPr/>
          <p:nvPr/>
        </p:nvGrpSpPr>
        <p:grpSpPr>
          <a:xfrm>
            <a:off x="4386665" y="1227996"/>
            <a:ext cx="3481752" cy="5322275"/>
            <a:chOff x="4471504" y="1333500"/>
            <a:chExt cx="3481752" cy="5322275"/>
          </a:xfrm>
        </p:grpSpPr>
        <p:sp>
          <p:nvSpPr>
            <p:cNvPr id="10" name="Rectangle 9">
              <a:extLst>
                <a:ext uri="{FF2B5EF4-FFF2-40B4-BE49-F238E27FC236}">
                  <a16:creationId xmlns:a16="http://schemas.microsoft.com/office/drawing/2014/main" id="{FB4A971F-E8DA-DF97-B948-2213BD49B0F9}"/>
                </a:ext>
              </a:extLst>
            </p:cNvPr>
            <p:cNvSpPr/>
            <p:nvPr/>
          </p:nvSpPr>
          <p:spPr>
            <a:xfrm>
              <a:off x="5293584" y="1333500"/>
              <a:ext cx="1837592" cy="5322275"/>
            </a:xfrm>
            <a:prstGeom prst="rect">
              <a:avLst/>
            </a:prstGeom>
            <a:solidFill>
              <a:srgbClr val="5BB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Rectangle: Rounded Corners 10">
              <a:extLst>
                <a:ext uri="{FF2B5EF4-FFF2-40B4-BE49-F238E27FC236}">
                  <a16:creationId xmlns:a16="http://schemas.microsoft.com/office/drawing/2014/main" id="{D96D9DBB-C29B-0AA1-EF05-0FEC5B509BFC}"/>
                </a:ext>
              </a:extLst>
            </p:cNvPr>
            <p:cNvSpPr/>
            <p:nvPr/>
          </p:nvSpPr>
          <p:spPr>
            <a:xfrm>
              <a:off x="4471504" y="1668780"/>
              <a:ext cx="3481752" cy="46440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1200"/>
                </a:spcAft>
              </a:pPr>
              <a:endParaRPr lang="en-US" dirty="0">
                <a:solidFill>
                  <a:srgbClr val="230775"/>
                </a:solidFill>
              </a:endParaRPr>
            </a:p>
            <a:p>
              <a:pPr>
                <a:spcAft>
                  <a:spcPts val="1200"/>
                </a:spcAft>
              </a:pPr>
              <a:endParaRPr lang="en-US" dirty="0">
                <a:solidFill>
                  <a:srgbClr val="230775"/>
                </a:solidFill>
              </a:endParaRPr>
            </a:p>
            <a:p>
              <a:pPr>
                <a:spcAft>
                  <a:spcPts val="1200"/>
                </a:spcAft>
              </a:pPr>
              <a:r>
                <a:rPr lang="en-US" dirty="0">
                  <a:solidFill>
                    <a:srgbClr val="230775"/>
                  </a:solidFill>
                </a:rPr>
                <a:t>Indian public listed or unlisted companies are only permitted for direct listing under this Scheme.</a:t>
              </a:r>
            </a:p>
            <a:p>
              <a:pPr>
                <a:spcAft>
                  <a:spcPts val="1200"/>
                </a:spcAft>
              </a:pPr>
              <a:r>
                <a:rPr lang="en-US" dirty="0">
                  <a:solidFill>
                    <a:srgbClr val="230775"/>
                  </a:solidFill>
                </a:rPr>
                <a:t>If permissible holder of equity shares is not a person resident in India, such holding shall be regarded as foreign holdings of the Indian public company.</a:t>
              </a:r>
              <a:endParaRPr lang="en-IN" dirty="0">
                <a:solidFill>
                  <a:srgbClr val="230775"/>
                </a:solidFill>
              </a:endParaRPr>
            </a:p>
          </p:txBody>
        </p:sp>
      </p:grpSp>
      <p:grpSp>
        <p:nvGrpSpPr>
          <p:cNvPr id="16" name="Group 15">
            <a:extLst>
              <a:ext uri="{FF2B5EF4-FFF2-40B4-BE49-F238E27FC236}">
                <a16:creationId xmlns:a16="http://schemas.microsoft.com/office/drawing/2014/main" id="{A1B21194-B96A-6879-0DE5-5E09A83732F4}"/>
              </a:ext>
            </a:extLst>
          </p:cNvPr>
          <p:cNvGrpSpPr/>
          <p:nvPr/>
        </p:nvGrpSpPr>
        <p:grpSpPr>
          <a:xfrm>
            <a:off x="8527144" y="1227996"/>
            <a:ext cx="3481752" cy="5322275"/>
            <a:chOff x="8527144" y="1333500"/>
            <a:chExt cx="3481752" cy="5322275"/>
          </a:xfrm>
        </p:grpSpPr>
        <p:sp>
          <p:nvSpPr>
            <p:cNvPr id="12" name="Rectangle 11">
              <a:extLst>
                <a:ext uri="{FF2B5EF4-FFF2-40B4-BE49-F238E27FC236}">
                  <a16:creationId xmlns:a16="http://schemas.microsoft.com/office/drawing/2014/main" id="{30DF6861-B8F7-AFF0-26C8-7D9FE4F69B01}"/>
                </a:ext>
              </a:extLst>
            </p:cNvPr>
            <p:cNvSpPr/>
            <p:nvPr/>
          </p:nvSpPr>
          <p:spPr>
            <a:xfrm>
              <a:off x="9349224" y="1333500"/>
              <a:ext cx="1837592" cy="5322275"/>
            </a:xfrm>
            <a:prstGeom prst="rect">
              <a:avLst/>
            </a:prstGeom>
            <a:solidFill>
              <a:srgbClr val="F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Rectangle: Rounded Corners 14">
              <a:extLst>
                <a:ext uri="{FF2B5EF4-FFF2-40B4-BE49-F238E27FC236}">
                  <a16:creationId xmlns:a16="http://schemas.microsoft.com/office/drawing/2014/main" id="{E712F399-7D81-BFD5-B5BC-828E58BB8999}"/>
                </a:ext>
              </a:extLst>
            </p:cNvPr>
            <p:cNvSpPr/>
            <p:nvPr/>
          </p:nvSpPr>
          <p:spPr>
            <a:xfrm>
              <a:off x="8527144" y="1668780"/>
              <a:ext cx="3481752" cy="46440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1200"/>
                </a:spcAft>
              </a:pPr>
              <a:endParaRPr lang="en-US" dirty="0">
                <a:solidFill>
                  <a:srgbClr val="230775"/>
                </a:solidFill>
              </a:endParaRPr>
            </a:p>
            <a:p>
              <a:pPr>
                <a:spcAft>
                  <a:spcPts val="1200"/>
                </a:spcAft>
              </a:pPr>
              <a:endParaRPr lang="en-US" dirty="0">
                <a:solidFill>
                  <a:srgbClr val="230775"/>
                </a:solidFill>
              </a:endParaRPr>
            </a:p>
            <a:p>
              <a:pPr>
                <a:spcAft>
                  <a:spcPts val="1200"/>
                </a:spcAft>
              </a:pPr>
              <a:r>
                <a:rPr lang="en-US" dirty="0">
                  <a:solidFill>
                    <a:srgbClr val="230775"/>
                  </a:solidFill>
                </a:rPr>
                <a:t>Permissible jurisdiction for overseas listing means GIFT-IFSC.</a:t>
              </a:r>
            </a:p>
            <a:p>
              <a:pPr>
                <a:spcAft>
                  <a:spcPts val="600"/>
                </a:spcAft>
              </a:pPr>
              <a:r>
                <a:rPr lang="en-US" dirty="0">
                  <a:solidFill>
                    <a:srgbClr val="230775"/>
                  </a:solidFill>
                </a:rPr>
                <a:t>Permitted international exchanges implies the following exchanges in GIFT-IFSC:</a:t>
              </a:r>
            </a:p>
            <a:p>
              <a:pPr>
                <a:spcAft>
                  <a:spcPts val="600"/>
                </a:spcAft>
              </a:pPr>
              <a:r>
                <a:rPr lang="en-US" sz="1600" dirty="0">
                  <a:solidFill>
                    <a:srgbClr val="230775"/>
                  </a:solidFill>
                </a:rPr>
                <a:t>― India International Exchange </a:t>
              </a:r>
            </a:p>
            <a:p>
              <a:pPr>
                <a:spcAft>
                  <a:spcPts val="600"/>
                </a:spcAft>
              </a:pPr>
              <a:r>
                <a:rPr lang="en-US" sz="1600" dirty="0">
                  <a:solidFill>
                    <a:srgbClr val="230775"/>
                  </a:solidFill>
                </a:rPr>
                <a:t>― NSE International Exchange </a:t>
              </a:r>
              <a:endParaRPr lang="en-IN" sz="1600" dirty="0">
                <a:solidFill>
                  <a:srgbClr val="230775"/>
                </a:solidFill>
              </a:endParaRPr>
            </a:p>
          </p:txBody>
        </p:sp>
      </p:grpSp>
      <p:pic>
        <p:nvPicPr>
          <p:cNvPr id="20" name="Graphic 19" descr="Gavel outline">
            <a:extLst>
              <a:ext uri="{FF2B5EF4-FFF2-40B4-BE49-F238E27FC236}">
                <a16:creationId xmlns:a16="http://schemas.microsoft.com/office/drawing/2014/main" id="{AA123CCC-AD8D-7B46-CB9F-B7FCD2E8EC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9862" y="1807349"/>
            <a:ext cx="914400" cy="914400"/>
          </a:xfrm>
          <a:prstGeom prst="rect">
            <a:avLst/>
          </a:prstGeom>
        </p:spPr>
      </p:pic>
      <p:pic>
        <p:nvPicPr>
          <p:cNvPr id="22" name="Graphic 21" descr="Magnifying glass outline">
            <a:extLst>
              <a:ext uri="{FF2B5EF4-FFF2-40B4-BE49-F238E27FC236}">
                <a16:creationId xmlns:a16="http://schemas.microsoft.com/office/drawing/2014/main" id="{A4F51C0E-FDB2-A4A2-E624-B04BE0C520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70341" y="1807349"/>
            <a:ext cx="914400" cy="914400"/>
          </a:xfrm>
          <a:prstGeom prst="rect">
            <a:avLst/>
          </a:prstGeom>
        </p:spPr>
      </p:pic>
      <p:pic>
        <p:nvPicPr>
          <p:cNvPr id="28" name="CustomIcon">
            <a:extLst>
              <a:ext uri="{FF2B5EF4-FFF2-40B4-BE49-F238E27FC236}">
                <a16:creationId xmlns:a16="http://schemas.microsoft.com/office/drawing/2014/main" id="{A9F1F304-C53A-FAF6-0B9F-D47087CCF853}"/>
              </a:ext>
            </a:extLst>
          </p:cNvPr>
          <p:cNvPicPr>
            <a:picLocks/>
          </p:cNvPicPr>
          <p:nvPr>
            <p:custDataLst>
              <p:tags r:id="rId1"/>
            </p:custDataLst>
          </p:nvPr>
        </p:nvPicPr>
        <p:blipFill>
          <a:blip r:embed="rId8">
            <a:extLst>
              <a:ext uri="{96DAC541-7B7A-43D3-8B79-37D633B846F1}">
                <asvg:svgBlip xmlns:asvg="http://schemas.microsoft.com/office/drawing/2016/SVG/main" r:embed="rId9"/>
              </a:ext>
            </a:extLst>
          </a:blip>
          <a:stretch>
            <a:fillRect/>
          </a:stretch>
        </p:blipFill>
        <p:spPr>
          <a:xfrm>
            <a:off x="9836421" y="1807350"/>
            <a:ext cx="914399" cy="914399"/>
          </a:xfrm>
          <a:prstGeom prst="rect">
            <a:avLst/>
          </a:prstGeom>
        </p:spPr>
      </p:pic>
      <p:sp>
        <p:nvSpPr>
          <p:cNvPr id="2" name="Rectangle 1">
            <a:extLst>
              <a:ext uri="{FF2B5EF4-FFF2-40B4-BE49-F238E27FC236}">
                <a16:creationId xmlns:a16="http://schemas.microsoft.com/office/drawing/2014/main" id="{7A332E4D-F96B-F964-CAEA-2278AB588DF5}"/>
              </a:ext>
            </a:extLst>
          </p:cNvPr>
          <p:cNvSpPr/>
          <p:nvPr/>
        </p:nvSpPr>
        <p:spPr>
          <a:xfrm>
            <a:off x="-1" y="731381"/>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mj-lt"/>
              </a:rPr>
              <a:t> </a:t>
            </a:r>
            <a:endParaRPr lang="en-IN">
              <a:latin typeface="+mj-lt"/>
            </a:endParaRPr>
          </a:p>
        </p:txBody>
      </p:sp>
      <p:sp>
        <p:nvSpPr>
          <p:cNvPr id="5" name="Rectangle 4">
            <a:extLst>
              <a:ext uri="{FF2B5EF4-FFF2-40B4-BE49-F238E27FC236}">
                <a16:creationId xmlns:a16="http://schemas.microsoft.com/office/drawing/2014/main" id="{F30B0F83-72A2-1FC2-F02B-62EC4324956C}"/>
              </a:ext>
            </a:extLst>
          </p:cNvPr>
          <p:cNvSpPr/>
          <p:nvPr/>
        </p:nvSpPr>
        <p:spPr>
          <a:xfrm>
            <a:off x="0" y="-10058"/>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sym typeface="Roboto"/>
              </a:rPr>
              <a:t>Direct Listing: </a:t>
            </a:r>
            <a:r>
              <a:rPr kumimoji="0" lang="en-US" sz="44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sym typeface="Roboto"/>
              </a:rPr>
              <a:t>Notifications in a nutshell</a:t>
            </a:r>
          </a:p>
        </p:txBody>
      </p:sp>
    </p:spTree>
    <p:extLst>
      <p:ext uri="{BB962C8B-B14F-4D97-AF65-F5344CB8AC3E}">
        <p14:creationId xmlns:p14="http://schemas.microsoft.com/office/powerpoint/2010/main" val="2623006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2840C-D603-DAE9-D4F9-212EA646895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42AF4C8-16CF-C26A-4A60-C7C7B511E5BF}"/>
              </a:ext>
            </a:extLst>
          </p:cNvPr>
          <p:cNvSpPr txBox="1"/>
          <p:nvPr/>
        </p:nvSpPr>
        <p:spPr>
          <a:xfrm>
            <a:off x="3037699" y="5711120"/>
            <a:ext cx="5479117" cy="830997"/>
          </a:xfrm>
          <a:prstGeom prst="rect">
            <a:avLst/>
          </a:prstGeom>
          <a:solidFill>
            <a:schemeClr val="bg2"/>
          </a:solidFill>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algn="ctr">
              <a:defRPr sz="2400" b="1">
                <a:solidFill>
                  <a:schemeClr val="dk1"/>
                </a:solidFill>
                <a:latin typeface="Cambria" panose="02040503050406030204" pitchFamily="18" charset="0"/>
                <a:ea typeface="Cambria" panose="020405030504060302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latin typeface="Palatino Linotype" panose="02040502050505030304" pitchFamily="18" charset="0"/>
              </a:rPr>
              <a:t>IFSCA (Listing) Regulations 2024</a:t>
            </a:r>
            <a:endParaRPr lang="en-US" sz="1600" b="0" dirty="0">
              <a:latin typeface="Palatino Linotype" panose="02040502050505030304" pitchFamily="18" charset="0"/>
            </a:endParaRPr>
          </a:p>
        </p:txBody>
      </p:sp>
      <p:sp>
        <p:nvSpPr>
          <p:cNvPr id="2" name="Rectangle 1">
            <a:extLst>
              <a:ext uri="{FF2B5EF4-FFF2-40B4-BE49-F238E27FC236}">
                <a16:creationId xmlns:a16="http://schemas.microsoft.com/office/drawing/2014/main" id="{D24D7086-4818-426B-A1D1-5BAD050B7F57}"/>
              </a:ext>
            </a:extLst>
          </p:cNvPr>
          <p:cNvSpPr/>
          <p:nvPr/>
        </p:nvSpPr>
        <p:spPr>
          <a:xfrm>
            <a:off x="315014" y="1561592"/>
            <a:ext cx="5241724" cy="1410207"/>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a:latin typeface="Palatino Linotype" panose="02040502050505030304" pitchFamily="18" charset="0"/>
                <a:ea typeface="Cambria" panose="02040503050406030204" pitchFamily="18" charset="0"/>
              </a:rPr>
              <a:t>Direct Listing Scheme</a:t>
            </a:r>
          </a:p>
          <a:p>
            <a:pPr algn="ctr"/>
            <a:endParaRPr lang="en-US" sz="1100" b="1" dirty="0">
              <a:latin typeface="Palatino Linotype" panose="02040502050505030304" pitchFamily="18" charset="0"/>
              <a:ea typeface="Cambria" panose="02040503050406030204" pitchFamily="18" charset="0"/>
            </a:endParaRPr>
          </a:p>
          <a:p>
            <a:pPr algn="ctr"/>
            <a:r>
              <a:rPr lang="en-US" sz="2000" b="1" dirty="0">
                <a:latin typeface="Palatino Linotype" panose="02040502050505030304" pitchFamily="18" charset="0"/>
                <a:ea typeface="Cambria" panose="02040503050406030204" pitchFamily="18" charset="0"/>
              </a:rPr>
              <a:t>FEM (NDI) Amendment Rules, 2024</a:t>
            </a:r>
          </a:p>
        </p:txBody>
      </p:sp>
      <p:sp>
        <p:nvSpPr>
          <p:cNvPr id="10" name="Rectangle 9">
            <a:extLst>
              <a:ext uri="{FF2B5EF4-FFF2-40B4-BE49-F238E27FC236}">
                <a16:creationId xmlns:a16="http://schemas.microsoft.com/office/drawing/2014/main" id="{8FD3C1C6-0E26-4441-869A-87B5A3898F5A}"/>
              </a:ext>
            </a:extLst>
          </p:cNvPr>
          <p:cNvSpPr/>
          <p:nvPr/>
        </p:nvSpPr>
        <p:spPr>
          <a:xfrm>
            <a:off x="6096001" y="1552804"/>
            <a:ext cx="5178056" cy="1418995"/>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a:latin typeface="Palatino Linotype" panose="02040502050505030304" pitchFamily="18" charset="0"/>
                <a:ea typeface="Cambria" panose="02040503050406030204" pitchFamily="18" charset="0"/>
              </a:rPr>
              <a:t>Companies (Listing of Equity shares in Permissible Jurisdictions) Rules, 2024</a:t>
            </a:r>
          </a:p>
        </p:txBody>
      </p:sp>
      <p:sp>
        <p:nvSpPr>
          <p:cNvPr id="5" name="TextBox 4">
            <a:extLst>
              <a:ext uri="{FF2B5EF4-FFF2-40B4-BE49-F238E27FC236}">
                <a16:creationId xmlns:a16="http://schemas.microsoft.com/office/drawing/2014/main" id="{E1187968-C76B-668C-F298-2FCC8786620D}"/>
              </a:ext>
            </a:extLst>
          </p:cNvPr>
          <p:cNvSpPr txBox="1"/>
          <p:nvPr/>
        </p:nvSpPr>
        <p:spPr>
          <a:xfrm>
            <a:off x="315014" y="3140815"/>
            <a:ext cx="5241724" cy="923330"/>
          </a:xfrm>
          <a:prstGeom prst="rect">
            <a:avLst/>
          </a:prstGeom>
          <a:noFill/>
        </p:spPr>
        <p:txBody>
          <a:bodyPr wrap="square">
            <a:spAutoFit/>
          </a:bodyPr>
          <a:lstStyle/>
          <a:p>
            <a:pPr algn="just"/>
            <a:r>
              <a:rPr lang="en-US" i="1" dirty="0">
                <a:latin typeface="Palatino Linotype" panose="02040502050505030304" pitchFamily="18" charset="0"/>
                <a:ea typeface="Cambria" panose="02040503050406030204" pitchFamily="18" charset="0"/>
              </a:rPr>
              <a:t>Provide an overarching regulatory framework to enable public Indian companies to issue and list their shares in permitted international exchanges.</a:t>
            </a:r>
            <a:endParaRPr lang="en-IN" i="1" dirty="0">
              <a:latin typeface="Palatino Linotype" panose="020405020505050303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04CDE30-89C3-3321-43D2-24ED15E439CB}"/>
              </a:ext>
            </a:extLst>
          </p:cNvPr>
          <p:cNvSpPr txBox="1"/>
          <p:nvPr/>
        </p:nvSpPr>
        <p:spPr>
          <a:xfrm>
            <a:off x="6096001" y="3209317"/>
            <a:ext cx="5178056" cy="369332"/>
          </a:xfrm>
          <a:prstGeom prst="rect">
            <a:avLst/>
          </a:prstGeom>
          <a:noFill/>
        </p:spPr>
        <p:txBody>
          <a:bodyPr wrap="square">
            <a:spAutoFit/>
          </a:bodyPr>
          <a:lstStyle/>
          <a:p>
            <a:pPr algn="just"/>
            <a:r>
              <a:rPr lang="en-US" i="1" dirty="0">
                <a:latin typeface="Palatino Linotype" panose="02040502050505030304" pitchFamily="18" charset="0"/>
                <a:ea typeface="Cambria" panose="02040503050406030204" pitchFamily="18" charset="0"/>
              </a:rPr>
              <a:t>Rules under Section 23(3) of Companies Act, 2013</a:t>
            </a:r>
            <a:endParaRPr lang="en-IN" i="1" dirty="0">
              <a:latin typeface="Palatino Linotype" panose="020405020505050303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E362721E-02DD-0133-6547-33B0BCC6D9C5}"/>
              </a:ext>
            </a:extLst>
          </p:cNvPr>
          <p:cNvSpPr/>
          <p:nvPr/>
        </p:nvSpPr>
        <p:spPr>
          <a:xfrm>
            <a:off x="0" y="13755"/>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IN" sz="32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rPr>
              <a:t>Direct Listing: </a:t>
            </a:r>
            <a:r>
              <a:rPr kumimoji="0" lang="en-IN" sz="3200"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rPr>
              <a:t>Regulatory Framework - A Snapshot</a:t>
            </a:r>
            <a:endParaRPr kumimoji="0" lang="en-IN" sz="32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endParaRPr>
          </a:p>
        </p:txBody>
      </p:sp>
      <p:sp>
        <p:nvSpPr>
          <p:cNvPr id="6" name="Rectangle 5">
            <a:extLst>
              <a:ext uri="{FF2B5EF4-FFF2-40B4-BE49-F238E27FC236}">
                <a16:creationId xmlns:a16="http://schemas.microsoft.com/office/drawing/2014/main" id="{93066919-23BD-CA7C-FF79-D6786E374804}"/>
              </a:ext>
            </a:extLst>
          </p:cNvPr>
          <p:cNvSpPr/>
          <p:nvPr/>
        </p:nvSpPr>
        <p:spPr>
          <a:xfrm>
            <a:off x="-1" y="731381"/>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sp>
        <p:nvSpPr>
          <p:cNvPr id="7" name="TextBox 6">
            <a:extLst>
              <a:ext uri="{FF2B5EF4-FFF2-40B4-BE49-F238E27FC236}">
                <a16:creationId xmlns:a16="http://schemas.microsoft.com/office/drawing/2014/main" id="{8492D2A3-3A33-B726-87B5-40715260A471}"/>
              </a:ext>
            </a:extLst>
          </p:cNvPr>
          <p:cNvSpPr txBox="1"/>
          <p:nvPr/>
        </p:nvSpPr>
        <p:spPr>
          <a:xfrm>
            <a:off x="3037699" y="4406770"/>
            <a:ext cx="5479117" cy="830997"/>
          </a:xfrm>
          <a:prstGeom prst="rect">
            <a:avLst/>
          </a:prstGeom>
          <a:solidFill>
            <a:schemeClr val="accent6">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algn="ctr">
              <a:defRPr sz="2400" b="1">
                <a:solidFill>
                  <a:schemeClr val="dk1"/>
                </a:solidFill>
                <a:latin typeface="Cambria" panose="02040503050406030204" pitchFamily="18" charset="0"/>
                <a:ea typeface="Cambria" panose="020405030504060302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latin typeface="Palatino Linotype" panose="02040502050505030304" pitchFamily="18" charset="0"/>
              </a:rPr>
              <a:t>FAQs on Direct Listing Scheme </a:t>
            </a:r>
          </a:p>
          <a:p>
            <a:r>
              <a:rPr lang="en-US" sz="1600" b="0" dirty="0">
                <a:latin typeface="Palatino Linotype" panose="02040502050505030304" pitchFamily="18" charset="0"/>
              </a:rPr>
              <a:t>(issued by Govt. of India)</a:t>
            </a:r>
          </a:p>
        </p:txBody>
      </p:sp>
    </p:spTree>
    <p:extLst>
      <p:ext uri="{BB962C8B-B14F-4D97-AF65-F5344CB8AC3E}">
        <p14:creationId xmlns:p14="http://schemas.microsoft.com/office/powerpoint/2010/main" val="2959072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E3722-C496-C2EC-C0DF-1E0793BFD4F9}"/>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DF960D5D-EB5B-18D8-2570-1FE52B6E1D64}"/>
              </a:ext>
            </a:extLst>
          </p:cNvPr>
          <p:cNvSpPr txBox="1"/>
          <p:nvPr/>
        </p:nvSpPr>
        <p:spPr>
          <a:xfrm>
            <a:off x="200405" y="1162090"/>
            <a:ext cx="11808491" cy="593496"/>
          </a:xfrm>
          <a:prstGeom prst="rect">
            <a:avLst/>
          </a:prstGeom>
          <a:noFill/>
        </p:spPr>
        <p:txBody>
          <a:bodyPr wrap="square">
            <a:spAutoFit/>
          </a:bodyPr>
          <a:lstStyle/>
          <a:p>
            <a:pPr marL="0" lvl="0" indent="0" algn="ctr">
              <a:lnSpc>
                <a:spcPct val="107000"/>
              </a:lnSpc>
              <a:spcBef>
                <a:spcPts val="0"/>
              </a:spcBef>
              <a:spcAft>
                <a:spcPts val="0"/>
              </a:spcAft>
              <a:buNone/>
            </a:pPr>
            <a:r>
              <a:rPr lang="en-US" sz="3200" b="1" dirty="0">
                <a:solidFill>
                  <a:srgbClr val="230775"/>
                </a:solidFill>
                <a:effectLst/>
                <a:latin typeface="Palatino Linotype" panose="02040502050505030304" pitchFamily="18" charset="0"/>
                <a:ea typeface="Cambria" panose="02040503050406030204" pitchFamily="18" charset="0"/>
                <a:cs typeface="Angsana New" panose="02020603050405020304" pitchFamily="18" charset="-34"/>
              </a:rPr>
              <a:t>Listing </a:t>
            </a:r>
            <a:r>
              <a:rPr lang="en-US" sz="3200" b="1" dirty="0">
                <a:solidFill>
                  <a:srgbClr val="230775"/>
                </a:solidFill>
                <a:effectLst/>
                <a:latin typeface="Palatino Linotype" panose="02040502050505030304" pitchFamily="18" charset="0"/>
                <a:ea typeface="Cambria" panose="02040503050406030204" pitchFamily="18" charset="0"/>
                <a:cs typeface="Angsana New" panose="02020603050405020304" pitchFamily="18" charset="-34"/>
                <a:sym typeface="Wingdings" panose="05000000000000000000" pitchFamily="2" charset="2"/>
              </a:rPr>
              <a:t> New Shares + OFS</a:t>
            </a:r>
            <a:endParaRPr lang="en-US" sz="3200" b="1" dirty="0">
              <a:solidFill>
                <a:srgbClr val="230775"/>
              </a:solidFill>
              <a:effectLst/>
              <a:latin typeface="Palatino Linotype" panose="02040502050505030304" pitchFamily="18" charset="0"/>
              <a:ea typeface="Cambria" panose="02040503050406030204" pitchFamily="18" charset="0"/>
              <a:cs typeface="Angsana New" panose="02020603050405020304" pitchFamily="18" charset="-34"/>
            </a:endParaRPr>
          </a:p>
        </p:txBody>
      </p:sp>
      <p:sp>
        <p:nvSpPr>
          <p:cNvPr id="5" name="Rectangle: Rounded Corners 4">
            <a:extLst>
              <a:ext uri="{FF2B5EF4-FFF2-40B4-BE49-F238E27FC236}">
                <a16:creationId xmlns:a16="http://schemas.microsoft.com/office/drawing/2014/main" id="{3AB30AF9-5F40-F802-A101-396D822343E6}"/>
              </a:ext>
            </a:extLst>
          </p:cNvPr>
          <p:cNvSpPr/>
          <p:nvPr/>
        </p:nvSpPr>
        <p:spPr>
          <a:xfrm>
            <a:off x="3197050" y="2181230"/>
            <a:ext cx="5797899" cy="984001"/>
          </a:xfrm>
          <a:prstGeom prst="roundRect">
            <a:avLst/>
          </a:prstGeom>
          <a:solidFill>
            <a:schemeClr val="accent1">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PUBLIC INDIAN COMPANIES</a:t>
            </a:r>
            <a:endParaRPr lang="en-IN" sz="3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27D418BD-BF9E-42A7-4071-7097AFB50B02}"/>
              </a:ext>
            </a:extLst>
          </p:cNvPr>
          <p:cNvSpPr/>
          <p:nvPr/>
        </p:nvSpPr>
        <p:spPr>
          <a:xfrm>
            <a:off x="1627833" y="4549475"/>
            <a:ext cx="3138434" cy="76367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Palatino Linotype" panose="02040502050505030304" pitchFamily="18" charset="0"/>
                <a:ea typeface="Cambria" panose="02040503050406030204" pitchFamily="18" charset="0"/>
              </a:rPr>
              <a:t>Unlisted</a:t>
            </a:r>
            <a:endParaRPr lang="en-IN" sz="3200" b="1" dirty="0">
              <a:latin typeface="Palatino Linotype" panose="020405020505050303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28E7626-35CF-6C2F-EA6F-F17FAE885987}"/>
              </a:ext>
            </a:extLst>
          </p:cNvPr>
          <p:cNvSpPr/>
          <p:nvPr/>
        </p:nvSpPr>
        <p:spPr>
          <a:xfrm>
            <a:off x="7425732" y="4549474"/>
            <a:ext cx="3138434" cy="763675"/>
          </a:xfrm>
          <a:prstGeom prst="round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Palatino Linotype" panose="02040502050505030304" pitchFamily="18" charset="0"/>
                <a:ea typeface="Cambria" panose="02040503050406030204" pitchFamily="18" charset="0"/>
              </a:rPr>
              <a:t>Listed</a:t>
            </a:r>
            <a:endParaRPr lang="en-IN" sz="3200" b="1" dirty="0">
              <a:latin typeface="Palatino Linotype" panose="02040502050505030304" pitchFamily="18" charset="0"/>
              <a:ea typeface="Cambria" panose="02040503050406030204" pitchFamily="18" charset="0"/>
            </a:endParaRPr>
          </a:p>
        </p:txBody>
      </p:sp>
      <p:cxnSp>
        <p:nvCxnSpPr>
          <p:cNvPr id="19" name="Straight Arrow Connector 18">
            <a:extLst>
              <a:ext uri="{FF2B5EF4-FFF2-40B4-BE49-F238E27FC236}">
                <a16:creationId xmlns:a16="http://schemas.microsoft.com/office/drawing/2014/main" id="{C95A580A-519B-E69E-88AD-ECCA78AEDD5A}"/>
              </a:ext>
            </a:extLst>
          </p:cNvPr>
          <p:cNvCxnSpPr>
            <a:cxnSpLocks/>
            <a:stCxn id="5" idx="2"/>
          </p:cNvCxnSpPr>
          <p:nvPr/>
        </p:nvCxnSpPr>
        <p:spPr>
          <a:xfrm>
            <a:off x="6096000" y="3165231"/>
            <a:ext cx="0" cy="6418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0F8FC0-BDEF-7C23-4112-FA976BDEFE8F}"/>
              </a:ext>
            </a:extLst>
          </p:cNvPr>
          <p:cNvCxnSpPr>
            <a:cxnSpLocks/>
          </p:cNvCxnSpPr>
          <p:nvPr/>
        </p:nvCxnSpPr>
        <p:spPr>
          <a:xfrm>
            <a:off x="3197050" y="3807113"/>
            <a:ext cx="57978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197D334-A49B-0468-7728-B8F6DD9A4107}"/>
              </a:ext>
            </a:extLst>
          </p:cNvPr>
          <p:cNvCxnSpPr>
            <a:cxnSpLocks/>
          </p:cNvCxnSpPr>
          <p:nvPr/>
        </p:nvCxnSpPr>
        <p:spPr>
          <a:xfrm>
            <a:off x="3197050" y="3807113"/>
            <a:ext cx="0" cy="7423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030B49E-D2D3-06D9-2161-091009FEC191}"/>
              </a:ext>
            </a:extLst>
          </p:cNvPr>
          <p:cNvCxnSpPr>
            <a:cxnSpLocks/>
            <a:endCxn id="7" idx="0"/>
          </p:cNvCxnSpPr>
          <p:nvPr/>
        </p:nvCxnSpPr>
        <p:spPr>
          <a:xfrm>
            <a:off x="8994949" y="3807113"/>
            <a:ext cx="0" cy="7423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CED36CB-0CF5-1FE9-4D52-B046363B6F3C}"/>
              </a:ext>
            </a:extLst>
          </p:cNvPr>
          <p:cNvSpPr/>
          <p:nvPr/>
        </p:nvSpPr>
        <p:spPr>
          <a:xfrm>
            <a:off x="0" y="-4993"/>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IN" sz="32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rPr>
              <a:t>Direct Listing @ IFSC</a:t>
            </a:r>
          </a:p>
        </p:txBody>
      </p:sp>
      <p:sp>
        <p:nvSpPr>
          <p:cNvPr id="4" name="Rectangle 3">
            <a:extLst>
              <a:ext uri="{FF2B5EF4-FFF2-40B4-BE49-F238E27FC236}">
                <a16:creationId xmlns:a16="http://schemas.microsoft.com/office/drawing/2014/main" id="{F02E1003-5378-981A-972E-96C5B0455B33}"/>
              </a:ext>
            </a:extLst>
          </p:cNvPr>
          <p:cNvSpPr/>
          <p:nvPr/>
        </p:nvSpPr>
        <p:spPr>
          <a:xfrm>
            <a:off x="-1" y="731381"/>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spTree>
    <p:extLst>
      <p:ext uri="{BB962C8B-B14F-4D97-AF65-F5344CB8AC3E}">
        <p14:creationId xmlns:p14="http://schemas.microsoft.com/office/powerpoint/2010/main" val="2630494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115DE-052A-70C9-DD66-AD9DEA4149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6F7CC8-2EF1-8531-0890-D71384874610}"/>
              </a:ext>
            </a:extLst>
          </p:cNvPr>
          <p:cNvSpPr txBox="1"/>
          <p:nvPr/>
        </p:nvSpPr>
        <p:spPr>
          <a:xfrm>
            <a:off x="227179" y="1002884"/>
            <a:ext cx="7968835" cy="470706"/>
          </a:xfrm>
          <a:prstGeom prst="rect">
            <a:avLst/>
          </a:prstGeom>
          <a:noFill/>
        </p:spPr>
        <p:txBody>
          <a:bodyPr wrap="square">
            <a:spAutoFit/>
          </a:bodyPr>
          <a:lstStyle/>
          <a:p>
            <a:pPr marL="0" lvl="0" indent="0" algn="just">
              <a:lnSpc>
                <a:spcPct val="107000"/>
              </a:lnSpc>
              <a:spcBef>
                <a:spcPts val="0"/>
              </a:spcBef>
              <a:spcAft>
                <a:spcPts val="0"/>
              </a:spcAft>
              <a:buNone/>
            </a:pPr>
            <a:r>
              <a:rPr lang="en-US" sz="2400" b="1" i="1" dirty="0">
                <a:latin typeface="Palatino Linotype" panose="02040502050505030304" pitchFamily="18" charset="0"/>
                <a:ea typeface="Cambria" panose="02040503050406030204" pitchFamily="18" charset="0"/>
                <a:cs typeface="Angsana New" panose="02020603050405020304" pitchFamily="18" charset="-34"/>
              </a:rPr>
              <a:t>Permissible Holder</a:t>
            </a:r>
            <a:endParaRPr lang="en-US" sz="2400" b="1" i="1" dirty="0">
              <a:effectLst/>
              <a:latin typeface="Palatino Linotype" panose="02040502050505030304" pitchFamily="18" charset="0"/>
              <a:ea typeface="Cambria" panose="02040503050406030204" pitchFamily="18" charset="0"/>
              <a:cs typeface="Angsana New" panose="02020603050405020304" pitchFamily="18" charset="-34"/>
            </a:endParaRPr>
          </a:p>
        </p:txBody>
      </p:sp>
      <p:sp>
        <p:nvSpPr>
          <p:cNvPr id="3" name="TextBox 2">
            <a:extLst>
              <a:ext uri="{FF2B5EF4-FFF2-40B4-BE49-F238E27FC236}">
                <a16:creationId xmlns:a16="http://schemas.microsoft.com/office/drawing/2014/main" id="{E147EAF4-6900-E6B8-61DB-ABEB5C9AA2EA}"/>
              </a:ext>
            </a:extLst>
          </p:cNvPr>
          <p:cNvSpPr txBox="1"/>
          <p:nvPr/>
        </p:nvSpPr>
        <p:spPr>
          <a:xfrm>
            <a:off x="397933" y="1657492"/>
            <a:ext cx="10697415" cy="4320926"/>
          </a:xfrm>
          <a:prstGeom prst="rect">
            <a:avLst/>
          </a:prstGeom>
          <a:noFill/>
        </p:spPr>
        <p:txBody>
          <a:bodyPr wrap="square">
            <a:spAutoFit/>
          </a:bodyPr>
          <a:lstStyle/>
          <a:p>
            <a:pPr lvl="0" algn="just">
              <a:lnSpc>
                <a:spcPct val="107000"/>
              </a:lnSpc>
              <a:spcBef>
                <a:spcPts val="1200"/>
              </a:spcBef>
              <a:spcAft>
                <a:spcPts val="1800"/>
              </a:spcAft>
              <a:buClr>
                <a:srgbClr val="F79A29"/>
              </a:buClr>
            </a:pPr>
            <a:r>
              <a:rPr lang="en-US" sz="2000" dirty="0">
                <a:solidFill>
                  <a:srgbClr val="230775"/>
                </a:solidFill>
                <a:effectLst/>
                <a:latin typeface="Palatino Linotype" panose="02040502050505030304" pitchFamily="18" charset="0"/>
                <a:ea typeface="Cambria" panose="02040503050406030204" pitchFamily="18" charset="0"/>
                <a:cs typeface="Angsana New" panose="02020603050405020304" pitchFamily="18" charset="-34"/>
              </a:rPr>
              <a:t>Permissible holder (including its beneficial owner) is not a person resident in India</a:t>
            </a:r>
          </a:p>
          <a:p>
            <a:pPr lvl="0" algn="just">
              <a:lnSpc>
                <a:spcPct val="107000"/>
              </a:lnSpc>
              <a:spcBef>
                <a:spcPts val="1200"/>
              </a:spcBef>
              <a:spcAft>
                <a:spcPts val="1800"/>
              </a:spcAft>
              <a:buClr>
                <a:srgbClr val="F79A29"/>
              </a:buClr>
            </a:pPr>
            <a:endParaRPr lang="en-US" sz="2200" dirty="0">
              <a:solidFill>
                <a:srgbClr val="230775"/>
              </a:solidFill>
              <a:effectLst/>
              <a:latin typeface="Palatino Linotype" panose="02040502050505030304" pitchFamily="18" charset="0"/>
              <a:ea typeface="Cambria" panose="02040503050406030204" pitchFamily="18" charset="0"/>
              <a:cs typeface="Angsana New" panose="02020603050405020304" pitchFamily="18" charset="-34"/>
            </a:endParaRPr>
          </a:p>
          <a:p>
            <a:pPr lvl="0" algn="just">
              <a:lnSpc>
                <a:spcPct val="107000"/>
              </a:lnSpc>
              <a:spcBef>
                <a:spcPts val="1200"/>
              </a:spcBef>
              <a:spcAft>
                <a:spcPts val="1800"/>
              </a:spcAft>
              <a:buClr>
                <a:srgbClr val="F79A29"/>
              </a:buClr>
            </a:pPr>
            <a:endParaRPr lang="en-US" sz="2200" dirty="0">
              <a:solidFill>
                <a:srgbClr val="230775"/>
              </a:solidFill>
              <a:latin typeface="Palatino Linotype" panose="02040502050505030304" pitchFamily="18" charset="0"/>
              <a:ea typeface="Cambria" panose="02040503050406030204" pitchFamily="18" charset="0"/>
              <a:cs typeface="Angsana New" panose="02020603050405020304" pitchFamily="18" charset="-34"/>
            </a:endParaRPr>
          </a:p>
          <a:p>
            <a:pPr algn="l"/>
            <a:endParaRPr lang="en-US" sz="1800" b="0" i="0" u="none" strike="noStrike" baseline="0" dirty="0">
              <a:latin typeface="Palatino Linotype" panose="02040502050505030304" pitchFamily="18" charset="0"/>
              <a:ea typeface="Cambria" panose="02040503050406030204" pitchFamily="18" charset="0"/>
            </a:endParaRPr>
          </a:p>
          <a:p>
            <a:pPr algn="just">
              <a:lnSpc>
                <a:spcPct val="107000"/>
              </a:lnSpc>
              <a:spcBef>
                <a:spcPts val="1200"/>
              </a:spcBef>
              <a:buClr>
                <a:srgbClr val="F79A29"/>
              </a:buClr>
            </a:pPr>
            <a:endParaRPr lang="en-US" dirty="0">
              <a:solidFill>
                <a:srgbClr val="230775"/>
              </a:solidFill>
              <a:latin typeface="Palatino Linotype" panose="02040502050505030304" pitchFamily="18" charset="0"/>
              <a:ea typeface="Cambria" panose="02040503050406030204" pitchFamily="18" charset="0"/>
              <a:cs typeface="Angsana New" panose="02020603050405020304" pitchFamily="18" charset="-34"/>
            </a:endParaRPr>
          </a:p>
          <a:p>
            <a:pPr algn="just">
              <a:lnSpc>
                <a:spcPct val="107000"/>
              </a:lnSpc>
              <a:spcBef>
                <a:spcPts val="1200"/>
              </a:spcBef>
              <a:spcAft>
                <a:spcPts val="1800"/>
              </a:spcAft>
              <a:buClr>
                <a:srgbClr val="F79A29"/>
              </a:buClr>
            </a:pPr>
            <a:r>
              <a:rPr lang="en-US" sz="2000" dirty="0">
                <a:solidFill>
                  <a:srgbClr val="230775"/>
                </a:solidFill>
                <a:latin typeface="Palatino Linotype" panose="02040502050505030304" pitchFamily="18" charset="0"/>
                <a:ea typeface="Cambria" panose="02040503050406030204" pitchFamily="18" charset="0"/>
                <a:cs typeface="Angsana New" panose="02020603050405020304" pitchFamily="18" charset="-34"/>
              </a:rPr>
              <a:t>Provided that such a holder who is a citizen of a country which shares </a:t>
            </a:r>
            <a:r>
              <a:rPr lang="en-US" sz="2000" b="1" dirty="0">
                <a:solidFill>
                  <a:srgbClr val="230775"/>
                </a:solidFill>
                <a:latin typeface="Palatino Linotype" panose="02040502050505030304" pitchFamily="18" charset="0"/>
                <a:ea typeface="Cambria" panose="02040503050406030204" pitchFamily="18" charset="0"/>
                <a:cs typeface="Angsana New" panose="02020603050405020304" pitchFamily="18" charset="-34"/>
              </a:rPr>
              <a:t>land border with India</a:t>
            </a:r>
            <a:r>
              <a:rPr lang="en-US" sz="2000" dirty="0">
                <a:solidFill>
                  <a:srgbClr val="230775"/>
                </a:solidFill>
                <a:latin typeface="Palatino Linotype" panose="02040502050505030304" pitchFamily="18" charset="0"/>
                <a:ea typeface="Cambria" panose="02040503050406030204" pitchFamily="18" charset="0"/>
                <a:cs typeface="Angsana New" panose="02020603050405020304" pitchFamily="18" charset="-34"/>
              </a:rPr>
              <a:t>, or an entity incorporated in such a country, or an entity whose beneficial owner is from such a country, shall hold equity shares of such public Indian company </a:t>
            </a:r>
            <a:r>
              <a:rPr lang="en-US" sz="2000" b="1" dirty="0">
                <a:solidFill>
                  <a:srgbClr val="230775"/>
                </a:solidFill>
                <a:latin typeface="Palatino Linotype" panose="02040502050505030304" pitchFamily="18" charset="0"/>
                <a:ea typeface="Cambria" panose="02040503050406030204" pitchFamily="18" charset="0"/>
                <a:cs typeface="Angsana New" panose="02020603050405020304" pitchFamily="18" charset="-34"/>
              </a:rPr>
              <a:t>only with the approval of the Central Government</a:t>
            </a:r>
          </a:p>
        </p:txBody>
      </p:sp>
      <p:sp>
        <p:nvSpPr>
          <p:cNvPr id="6" name="Rectangle: Rounded Corners 5">
            <a:extLst>
              <a:ext uri="{FF2B5EF4-FFF2-40B4-BE49-F238E27FC236}">
                <a16:creationId xmlns:a16="http://schemas.microsoft.com/office/drawing/2014/main" id="{0791BD89-9322-4FCF-B75A-85A69838B75A}"/>
              </a:ext>
            </a:extLst>
          </p:cNvPr>
          <p:cNvSpPr/>
          <p:nvPr/>
        </p:nvSpPr>
        <p:spPr>
          <a:xfrm>
            <a:off x="1971677" y="2393631"/>
            <a:ext cx="3537834" cy="635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0"/>
                <a:solidFill>
                  <a:srgbClr val="230775"/>
                </a:solidFill>
                <a:latin typeface="Palatino Linotype" panose="02040502050505030304" pitchFamily="18" charset="0"/>
                <a:ea typeface="Cambria" panose="02040503050406030204" pitchFamily="18" charset="0"/>
              </a:rPr>
              <a:t>NRIs</a:t>
            </a:r>
            <a:endParaRPr lang="en-US" sz="2000" b="1" dirty="0">
              <a:solidFill>
                <a:srgbClr val="230775"/>
              </a:solidFill>
              <a:latin typeface="Palatino Linotype" panose="020405020505050303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D0D2E7-D16D-4E7B-A9D3-12F6D2CACA52}"/>
              </a:ext>
            </a:extLst>
          </p:cNvPr>
          <p:cNvSpPr/>
          <p:nvPr/>
        </p:nvSpPr>
        <p:spPr>
          <a:xfrm>
            <a:off x="5979826" y="2393631"/>
            <a:ext cx="3501591" cy="635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0"/>
                <a:solidFill>
                  <a:srgbClr val="230775"/>
                </a:solidFill>
                <a:latin typeface="Palatino Linotype" panose="02040502050505030304" pitchFamily="18" charset="0"/>
                <a:ea typeface="Cambria" panose="02040503050406030204" pitchFamily="18" charset="0"/>
              </a:rPr>
              <a:t>FPIs</a:t>
            </a:r>
          </a:p>
        </p:txBody>
      </p:sp>
      <p:sp>
        <p:nvSpPr>
          <p:cNvPr id="11" name="Rectangle: Rounded Corners 10">
            <a:extLst>
              <a:ext uri="{FF2B5EF4-FFF2-40B4-BE49-F238E27FC236}">
                <a16:creationId xmlns:a16="http://schemas.microsoft.com/office/drawing/2014/main" id="{E8AC2612-69BE-4546-9818-485189B512E3}"/>
              </a:ext>
            </a:extLst>
          </p:cNvPr>
          <p:cNvSpPr/>
          <p:nvPr/>
        </p:nvSpPr>
        <p:spPr>
          <a:xfrm>
            <a:off x="5976175" y="3341077"/>
            <a:ext cx="3505242" cy="635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0"/>
                <a:solidFill>
                  <a:srgbClr val="230775"/>
                </a:solidFill>
                <a:latin typeface="Palatino Linotype" panose="02040502050505030304" pitchFamily="18" charset="0"/>
                <a:ea typeface="Cambria" panose="02040503050406030204" pitchFamily="18" charset="0"/>
              </a:rPr>
              <a:t>Other non-residents</a:t>
            </a:r>
          </a:p>
        </p:txBody>
      </p:sp>
      <p:sp>
        <p:nvSpPr>
          <p:cNvPr id="12" name="Rectangle: Rounded Corners 11">
            <a:extLst>
              <a:ext uri="{FF2B5EF4-FFF2-40B4-BE49-F238E27FC236}">
                <a16:creationId xmlns:a16="http://schemas.microsoft.com/office/drawing/2014/main" id="{25A9B161-82D7-42AA-951C-52A0AE475A8C}"/>
              </a:ext>
            </a:extLst>
          </p:cNvPr>
          <p:cNvSpPr/>
          <p:nvPr/>
        </p:nvSpPr>
        <p:spPr>
          <a:xfrm>
            <a:off x="1971676" y="3341077"/>
            <a:ext cx="3505243" cy="635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0"/>
                <a:solidFill>
                  <a:srgbClr val="230775"/>
                </a:solidFill>
                <a:latin typeface="Palatino Linotype" panose="02040502050505030304" pitchFamily="18" charset="0"/>
                <a:ea typeface="Cambria" panose="02040503050406030204" pitchFamily="18" charset="0"/>
              </a:rPr>
              <a:t>Eligible foreign investors</a:t>
            </a:r>
          </a:p>
        </p:txBody>
      </p:sp>
      <p:sp>
        <p:nvSpPr>
          <p:cNvPr id="4" name="Rectangle 3">
            <a:extLst>
              <a:ext uri="{FF2B5EF4-FFF2-40B4-BE49-F238E27FC236}">
                <a16:creationId xmlns:a16="http://schemas.microsoft.com/office/drawing/2014/main" id="{156F3126-ED75-FD5A-EEF7-3BD07F9A935B}"/>
              </a:ext>
            </a:extLst>
          </p:cNvPr>
          <p:cNvSpPr/>
          <p:nvPr/>
        </p:nvSpPr>
        <p:spPr>
          <a:xfrm>
            <a:off x="0" y="-5306"/>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IN" sz="32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rPr>
              <a:t>Direct Listing</a:t>
            </a:r>
          </a:p>
        </p:txBody>
      </p:sp>
      <p:sp>
        <p:nvSpPr>
          <p:cNvPr id="5" name="Rectangle 4">
            <a:extLst>
              <a:ext uri="{FF2B5EF4-FFF2-40B4-BE49-F238E27FC236}">
                <a16:creationId xmlns:a16="http://schemas.microsoft.com/office/drawing/2014/main" id="{8A39B03F-B863-A010-7307-4066F76D60E4}"/>
              </a:ext>
            </a:extLst>
          </p:cNvPr>
          <p:cNvSpPr/>
          <p:nvPr/>
        </p:nvSpPr>
        <p:spPr>
          <a:xfrm>
            <a:off x="-1" y="731381"/>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spTree>
    <p:extLst>
      <p:ext uri="{BB962C8B-B14F-4D97-AF65-F5344CB8AC3E}">
        <p14:creationId xmlns:p14="http://schemas.microsoft.com/office/powerpoint/2010/main" val="543991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1091-F6BF-3D66-7EBD-750D93E05C5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AFD034B-78D2-5855-2263-8C1FE0A517B6}"/>
              </a:ext>
            </a:extLst>
          </p:cNvPr>
          <p:cNvSpPr txBox="1"/>
          <p:nvPr/>
        </p:nvSpPr>
        <p:spPr>
          <a:xfrm>
            <a:off x="231732" y="1087658"/>
            <a:ext cx="8225630" cy="470706"/>
          </a:xfrm>
          <a:prstGeom prst="rect">
            <a:avLst/>
          </a:prstGeom>
          <a:noFill/>
        </p:spPr>
        <p:txBody>
          <a:bodyPr wrap="square">
            <a:spAutoFit/>
          </a:bodyPr>
          <a:lstStyle/>
          <a:p>
            <a:pPr marL="0" lvl="0" indent="0" algn="just">
              <a:lnSpc>
                <a:spcPct val="107000"/>
              </a:lnSpc>
              <a:spcBef>
                <a:spcPts val="0"/>
              </a:spcBef>
              <a:spcAft>
                <a:spcPts val="0"/>
              </a:spcAft>
              <a:buNone/>
            </a:pPr>
            <a:r>
              <a:rPr lang="en-US" sz="2400" b="1" i="1" dirty="0">
                <a:latin typeface="Palatino Linotype" panose="02040502050505030304" pitchFamily="18" charset="0"/>
                <a:ea typeface="Cambria" panose="02040503050406030204" pitchFamily="18" charset="0"/>
                <a:cs typeface="Angsana New" panose="02020603050405020304" pitchFamily="18" charset="-34"/>
              </a:rPr>
              <a:t>Foreign Investment Limits</a:t>
            </a:r>
            <a:endParaRPr lang="en-US" sz="2400" b="1" i="1" dirty="0">
              <a:effectLst/>
              <a:latin typeface="Palatino Linotype" panose="02040502050505030304" pitchFamily="18" charset="0"/>
              <a:ea typeface="Cambria" panose="02040503050406030204" pitchFamily="18" charset="0"/>
              <a:cs typeface="Angsana New" panose="02020603050405020304" pitchFamily="18" charset="-34"/>
            </a:endParaRPr>
          </a:p>
        </p:txBody>
      </p:sp>
      <p:sp>
        <p:nvSpPr>
          <p:cNvPr id="3" name="TextBox 2">
            <a:extLst>
              <a:ext uri="{FF2B5EF4-FFF2-40B4-BE49-F238E27FC236}">
                <a16:creationId xmlns:a16="http://schemas.microsoft.com/office/drawing/2014/main" id="{5E188811-EAFF-746B-6D86-A4BBB5B6CFB3}"/>
              </a:ext>
            </a:extLst>
          </p:cNvPr>
          <p:cNvSpPr txBox="1"/>
          <p:nvPr/>
        </p:nvSpPr>
        <p:spPr>
          <a:xfrm>
            <a:off x="443398" y="1717907"/>
            <a:ext cx="10207668" cy="967765"/>
          </a:xfrm>
          <a:prstGeom prst="rect">
            <a:avLst/>
          </a:prstGeom>
          <a:noFill/>
        </p:spPr>
        <p:txBody>
          <a:bodyPr wrap="square">
            <a:spAutoFit/>
          </a:bodyPr>
          <a:lstStyle/>
          <a:p>
            <a:pPr marL="342900" lvl="0" indent="-342900" algn="just">
              <a:lnSpc>
                <a:spcPct val="107000"/>
              </a:lnSpc>
              <a:spcBef>
                <a:spcPts val="0"/>
              </a:spcBef>
              <a:spcAft>
                <a:spcPts val="1800"/>
              </a:spcAft>
              <a:buFont typeface="Wingdings" panose="05000000000000000000" pitchFamily="2" charset="2"/>
              <a:buChar char="§"/>
            </a:pPr>
            <a:r>
              <a:rPr lang="en-US" sz="2000" dirty="0">
                <a:solidFill>
                  <a:srgbClr val="230775"/>
                </a:solidFill>
                <a:latin typeface="Palatino Linotype" panose="02040502050505030304" pitchFamily="18" charset="0"/>
                <a:ea typeface="Cambria" panose="02040503050406030204" pitchFamily="18" charset="0"/>
                <a:cs typeface="Angsana New" panose="02020603050405020304" pitchFamily="18" charset="-34"/>
              </a:rPr>
              <a:t>Foreign holding shall not exceed limits prescribed under Schedule I to NDI Rules</a:t>
            </a:r>
          </a:p>
          <a:p>
            <a:pPr marL="342900" lvl="0" indent="-342900" algn="just">
              <a:lnSpc>
                <a:spcPct val="107000"/>
              </a:lnSpc>
              <a:spcBef>
                <a:spcPts val="0"/>
              </a:spcBef>
              <a:spcAft>
                <a:spcPts val="1800"/>
              </a:spcAft>
              <a:buFont typeface="Wingdings" panose="05000000000000000000" pitchFamily="2" charset="2"/>
              <a:buChar char="§"/>
            </a:pPr>
            <a:r>
              <a:rPr lang="en-US" sz="2000" dirty="0">
                <a:solidFill>
                  <a:srgbClr val="230775"/>
                </a:solidFill>
                <a:latin typeface="Palatino Linotype" panose="02040502050505030304" pitchFamily="18" charset="0"/>
                <a:ea typeface="Cambria" panose="02040503050406030204" pitchFamily="18" charset="0"/>
                <a:cs typeface="Angsana New" panose="02020603050405020304" pitchFamily="18" charset="-34"/>
              </a:rPr>
              <a:t>Subject to limit specified for foreign portfolio investment under these rules</a:t>
            </a:r>
          </a:p>
        </p:txBody>
      </p:sp>
      <p:sp>
        <p:nvSpPr>
          <p:cNvPr id="4" name="TextBox 3">
            <a:extLst>
              <a:ext uri="{FF2B5EF4-FFF2-40B4-BE49-F238E27FC236}">
                <a16:creationId xmlns:a16="http://schemas.microsoft.com/office/drawing/2014/main" id="{117E84F0-D889-1307-1063-DDE765293932}"/>
              </a:ext>
            </a:extLst>
          </p:cNvPr>
          <p:cNvSpPr txBox="1"/>
          <p:nvPr/>
        </p:nvSpPr>
        <p:spPr>
          <a:xfrm>
            <a:off x="231732" y="3321898"/>
            <a:ext cx="8225630" cy="470706"/>
          </a:xfrm>
          <a:prstGeom prst="rect">
            <a:avLst/>
          </a:prstGeom>
          <a:noFill/>
        </p:spPr>
        <p:txBody>
          <a:bodyPr wrap="square">
            <a:spAutoFit/>
          </a:bodyPr>
          <a:lstStyle/>
          <a:p>
            <a:pPr marL="0" lvl="0" indent="0" algn="just">
              <a:lnSpc>
                <a:spcPct val="107000"/>
              </a:lnSpc>
              <a:spcBef>
                <a:spcPts val="0"/>
              </a:spcBef>
              <a:spcAft>
                <a:spcPts val="0"/>
              </a:spcAft>
              <a:buNone/>
            </a:pPr>
            <a:r>
              <a:rPr lang="en-US" sz="2400" b="1" i="1" dirty="0">
                <a:latin typeface="Palatino Linotype" panose="02040502050505030304" pitchFamily="18" charset="0"/>
                <a:ea typeface="Cambria" panose="02040503050406030204" pitchFamily="18" charset="0"/>
                <a:cs typeface="Angsana New" panose="02020603050405020304" pitchFamily="18" charset="-34"/>
              </a:rPr>
              <a:t>Pricing</a:t>
            </a:r>
            <a:endParaRPr lang="en-US" sz="2400" b="1" i="1" dirty="0">
              <a:effectLst/>
              <a:latin typeface="Palatino Linotype" panose="02040502050505030304" pitchFamily="18" charset="0"/>
              <a:ea typeface="Cambria" panose="02040503050406030204" pitchFamily="18" charset="0"/>
              <a:cs typeface="Angsana New" panose="02020603050405020304" pitchFamily="18" charset="-34"/>
            </a:endParaRPr>
          </a:p>
        </p:txBody>
      </p:sp>
      <p:graphicFrame>
        <p:nvGraphicFramePr>
          <p:cNvPr id="18" name="TextBox 4">
            <a:extLst>
              <a:ext uri="{FF2B5EF4-FFF2-40B4-BE49-F238E27FC236}">
                <a16:creationId xmlns:a16="http://schemas.microsoft.com/office/drawing/2014/main" id="{3276DC8E-28BD-F56A-69FE-FBA64F8DE98A}"/>
              </a:ext>
            </a:extLst>
          </p:cNvPr>
          <p:cNvGraphicFramePr/>
          <p:nvPr/>
        </p:nvGraphicFramePr>
        <p:xfrm>
          <a:off x="200405" y="3852333"/>
          <a:ext cx="11466661" cy="1502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E87CF54C-92D8-8110-8573-276C15FA7416}"/>
              </a:ext>
            </a:extLst>
          </p:cNvPr>
          <p:cNvSpPr/>
          <p:nvPr/>
        </p:nvSpPr>
        <p:spPr>
          <a:xfrm>
            <a:off x="0" y="-5306"/>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IN" sz="32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rPr>
              <a:t>Direct Listing</a:t>
            </a:r>
          </a:p>
        </p:txBody>
      </p:sp>
      <p:sp>
        <p:nvSpPr>
          <p:cNvPr id="6" name="Rectangle 5">
            <a:extLst>
              <a:ext uri="{FF2B5EF4-FFF2-40B4-BE49-F238E27FC236}">
                <a16:creationId xmlns:a16="http://schemas.microsoft.com/office/drawing/2014/main" id="{38D7B627-75DE-85A7-821A-D74EAFA1F4A7}"/>
              </a:ext>
            </a:extLst>
          </p:cNvPr>
          <p:cNvSpPr/>
          <p:nvPr/>
        </p:nvSpPr>
        <p:spPr>
          <a:xfrm>
            <a:off x="-1" y="731381"/>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spTree>
    <p:extLst>
      <p:ext uri="{BB962C8B-B14F-4D97-AF65-F5344CB8AC3E}">
        <p14:creationId xmlns:p14="http://schemas.microsoft.com/office/powerpoint/2010/main" val="4180943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1A35D-974E-F086-B069-ECCEAE65917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1AC86ED-F263-4785-A67C-0A0A4C8CD01E}"/>
              </a:ext>
            </a:extLst>
          </p:cNvPr>
          <p:cNvSpPr/>
          <p:nvPr/>
        </p:nvSpPr>
        <p:spPr>
          <a:xfrm>
            <a:off x="1310327" y="2760612"/>
            <a:ext cx="4128940" cy="9426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panose="02040502050505030304" pitchFamily="18" charset="0"/>
                <a:ea typeface="Cambria" panose="02040503050406030204" pitchFamily="18" charset="0"/>
              </a:rPr>
              <a:t>IOSCO Principles</a:t>
            </a:r>
          </a:p>
        </p:txBody>
      </p:sp>
      <p:sp>
        <p:nvSpPr>
          <p:cNvPr id="7" name="Rectangle: Rounded Corners 6">
            <a:extLst>
              <a:ext uri="{FF2B5EF4-FFF2-40B4-BE49-F238E27FC236}">
                <a16:creationId xmlns:a16="http://schemas.microsoft.com/office/drawing/2014/main" id="{B4B6A035-1780-4911-B8BF-1B9FE769CE4E}"/>
              </a:ext>
            </a:extLst>
          </p:cNvPr>
          <p:cNvSpPr/>
          <p:nvPr/>
        </p:nvSpPr>
        <p:spPr>
          <a:xfrm>
            <a:off x="6752733" y="2760612"/>
            <a:ext cx="4128940" cy="9426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panose="02040502050505030304" pitchFamily="18" charset="0"/>
                <a:ea typeface="Cambria" panose="02040503050406030204" pitchFamily="18" charset="0"/>
              </a:rPr>
              <a:t>Global best practices</a:t>
            </a:r>
          </a:p>
        </p:txBody>
      </p:sp>
      <p:sp>
        <p:nvSpPr>
          <p:cNvPr id="8" name="Rectangle: Rounded Corners 7">
            <a:extLst>
              <a:ext uri="{FF2B5EF4-FFF2-40B4-BE49-F238E27FC236}">
                <a16:creationId xmlns:a16="http://schemas.microsoft.com/office/drawing/2014/main" id="{7E2CF0DA-632D-425F-87D3-30ECC2D25E31}"/>
              </a:ext>
            </a:extLst>
          </p:cNvPr>
          <p:cNvSpPr/>
          <p:nvPr/>
        </p:nvSpPr>
        <p:spPr>
          <a:xfrm>
            <a:off x="1310327" y="4448576"/>
            <a:ext cx="4128940" cy="9426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panose="02040502050505030304" pitchFamily="18" charset="0"/>
                <a:ea typeface="Cambria" panose="02040503050406030204" pitchFamily="18" charset="0"/>
              </a:rPr>
              <a:t>Ease of Doing Business</a:t>
            </a:r>
          </a:p>
        </p:txBody>
      </p:sp>
      <p:sp>
        <p:nvSpPr>
          <p:cNvPr id="10" name="Rectangle: Rounded Corners 9">
            <a:extLst>
              <a:ext uri="{FF2B5EF4-FFF2-40B4-BE49-F238E27FC236}">
                <a16:creationId xmlns:a16="http://schemas.microsoft.com/office/drawing/2014/main" id="{AEE761FF-3685-4914-B02D-EEA4A2DDB6C8}"/>
              </a:ext>
            </a:extLst>
          </p:cNvPr>
          <p:cNvSpPr/>
          <p:nvPr/>
        </p:nvSpPr>
        <p:spPr>
          <a:xfrm>
            <a:off x="6752733" y="4448576"/>
            <a:ext cx="4128940" cy="9426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panose="02040502050505030304" pitchFamily="18" charset="0"/>
                <a:ea typeface="Cambria" panose="02040503050406030204" pitchFamily="18" charset="0"/>
              </a:rPr>
              <a:t>Principle based regulations</a:t>
            </a:r>
          </a:p>
        </p:txBody>
      </p:sp>
      <p:sp>
        <p:nvSpPr>
          <p:cNvPr id="3" name="Rectangle 2">
            <a:extLst>
              <a:ext uri="{FF2B5EF4-FFF2-40B4-BE49-F238E27FC236}">
                <a16:creationId xmlns:a16="http://schemas.microsoft.com/office/drawing/2014/main" id="{55018B4B-76CA-4DD4-A178-1434C87A56EA}"/>
              </a:ext>
            </a:extLst>
          </p:cNvPr>
          <p:cNvSpPr/>
          <p:nvPr/>
        </p:nvSpPr>
        <p:spPr>
          <a:xfrm>
            <a:off x="3467100" y="1292470"/>
            <a:ext cx="5257800" cy="82150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Palatino Linotype" panose="02040502050505030304" pitchFamily="18" charset="0"/>
                <a:ea typeface="Cambria" panose="02040503050406030204" pitchFamily="18" charset="0"/>
              </a:rPr>
              <a:t>Key Considerations</a:t>
            </a:r>
          </a:p>
        </p:txBody>
      </p:sp>
      <p:sp>
        <p:nvSpPr>
          <p:cNvPr id="5" name="Rectangle 4">
            <a:extLst>
              <a:ext uri="{FF2B5EF4-FFF2-40B4-BE49-F238E27FC236}">
                <a16:creationId xmlns:a16="http://schemas.microsoft.com/office/drawing/2014/main" id="{4BEFF3B1-D3A5-051D-E5FC-E34B27A21D70}"/>
              </a:ext>
            </a:extLst>
          </p:cNvPr>
          <p:cNvSpPr/>
          <p:nvPr/>
        </p:nvSpPr>
        <p:spPr>
          <a:xfrm>
            <a:off x="-1" y="0"/>
            <a:ext cx="12192001"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N" sz="32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rPr>
              <a:t>IFSCA (Listing) Regulations, 2024</a:t>
            </a:r>
          </a:p>
        </p:txBody>
      </p:sp>
      <p:sp>
        <p:nvSpPr>
          <p:cNvPr id="6" name="Rectangle 5">
            <a:extLst>
              <a:ext uri="{FF2B5EF4-FFF2-40B4-BE49-F238E27FC236}">
                <a16:creationId xmlns:a16="http://schemas.microsoft.com/office/drawing/2014/main" id="{03F09D7F-5219-31C8-CB37-2380CC93F26C}"/>
              </a:ext>
            </a:extLst>
          </p:cNvPr>
          <p:cNvSpPr/>
          <p:nvPr/>
        </p:nvSpPr>
        <p:spPr>
          <a:xfrm>
            <a:off x="-1" y="731381"/>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Palatino Linotype" panose="02040502050505030304" pitchFamily="18" charset="0"/>
              </a:rPr>
              <a:t> </a:t>
            </a:r>
            <a:endParaRPr lang="en-IN" b="1">
              <a:latin typeface="Palatino Linotype" panose="02040502050505030304" pitchFamily="18" charset="0"/>
            </a:endParaRPr>
          </a:p>
        </p:txBody>
      </p:sp>
    </p:spTree>
    <p:extLst>
      <p:ext uri="{BB962C8B-B14F-4D97-AF65-F5344CB8AC3E}">
        <p14:creationId xmlns:p14="http://schemas.microsoft.com/office/powerpoint/2010/main" val="804221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CE539-28B3-1BB5-FDD3-AA49AD16BB8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FBBBAFC-E803-039B-C520-DF83030AC3F7}"/>
              </a:ext>
            </a:extLst>
          </p:cNvPr>
          <p:cNvSpPr/>
          <p:nvPr/>
        </p:nvSpPr>
        <p:spPr>
          <a:xfrm>
            <a:off x="0" y="-27674"/>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IN" sz="44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endParaRPr>
          </a:p>
        </p:txBody>
      </p:sp>
      <p:sp>
        <p:nvSpPr>
          <p:cNvPr id="9" name="Google Shape;94;p17">
            <a:extLst>
              <a:ext uri="{FF2B5EF4-FFF2-40B4-BE49-F238E27FC236}">
                <a16:creationId xmlns:a16="http://schemas.microsoft.com/office/drawing/2014/main" id="{5700FEA8-938D-AA99-0DFB-304614D3871C}"/>
              </a:ext>
            </a:extLst>
          </p:cNvPr>
          <p:cNvSpPr txBox="1"/>
          <p:nvPr/>
        </p:nvSpPr>
        <p:spPr>
          <a:xfrm>
            <a:off x="-1" y="40990"/>
            <a:ext cx="9572017" cy="6893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N" sz="32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rPr>
              <a:t>Direct Listing: </a:t>
            </a:r>
            <a:r>
              <a:rPr kumimoji="0" lang="en-IN" sz="3200" b="0"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rPr>
              <a:t>New Listing Regulations</a:t>
            </a:r>
            <a:endParaRPr kumimoji="0" lang="en-IN" sz="32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endParaRPr>
          </a:p>
        </p:txBody>
      </p:sp>
      <p:sp>
        <p:nvSpPr>
          <p:cNvPr id="3" name="Rounded Rectangle 13">
            <a:extLst>
              <a:ext uri="{FF2B5EF4-FFF2-40B4-BE49-F238E27FC236}">
                <a16:creationId xmlns:a16="http://schemas.microsoft.com/office/drawing/2014/main" id="{96B04D1C-6F67-D01C-87C4-C47E78E3CFAE}"/>
              </a:ext>
            </a:extLst>
          </p:cNvPr>
          <p:cNvSpPr/>
          <p:nvPr/>
        </p:nvSpPr>
        <p:spPr>
          <a:xfrm>
            <a:off x="3200498" y="2102472"/>
            <a:ext cx="5259239" cy="714380"/>
          </a:xfrm>
          <a:prstGeom prst="roundRect">
            <a:avLst/>
          </a:prstGeom>
          <a:solidFill>
            <a:schemeClr val="accent5">
              <a:lumMod val="20000"/>
              <a:lumOff val="80000"/>
            </a:schemeClr>
          </a:solidFill>
          <a:ln w="38100">
            <a:solidFill>
              <a:srgbClr val="23077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IPOs and FPOs</a:t>
            </a:r>
          </a:p>
        </p:txBody>
      </p:sp>
      <p:sp>
        <p:nvSpPr>
          <p:cNvPr id="6" name="Rounded Rectangle 15">
            <a:extLst>
              <a:ext uri="{FF2B5EF4-FFF2-40B4-BE49-F238E27FC236}">
                <a16:creationId xmlns:a16="http://schemas.microsoft.com/office/drawing/2014/main" id="{8E2BB1E8-4DF2-B423-7D42-48FCAADBDD0E}"/>
              </a:ext>
            </a:extLst>
          </p:cNvPr>
          <p:cNvSpPr/>
          <p:nvPr/>
        </p:nvSpPr>
        <p:spPr>
          <a:xfrm>
            <a:off x="3200498" y="3242481"/>
            <a:ext cx="2427304" cy="714380"/>
          </a:xfrm>
          <a:prstGeom prst="roundRect">
            <a:avLst/>
          </a:prstGeom>
          <a:solidFill>
            <a:schemeClr val="accent5">
              <a:lumMod val="20000"/>
              <a:lumOff val="80000"/>
            </a:schemeClr>
          </a:solidFill>
          <a:ln w="38100">
            <a:solidFill>
              <a:srgbClr val="23077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N" sz="2000" b="1" dirty="0">
                <a:solidFill>
                  <a:prstClr val="black"/>
                </a:solidFill>
                <a:latin typeface="Cambria" panose="02040503050406030204" pitchFamily="18" charset="0"/>
                <a:ea typeface="Cambria" panose="02040503050406030204" pitchFamily="18" charset="0"/>
              </a:rPr>
              <a:t>SPACs</a:t>
            </a:r>
          </a:p>
        </p:txBody>
      </p:sp>
      <p:sp>
        <p:nvSpPr>
          <p:cNvPr id="7" name="Rounded Rectangle 17">
            <a:extLst>
              <a:ext uri="{FF2B5EF4-FFF2-40B4-BE49-F238E27FC236}">
                <a16:creationId xmlns:a16="http://schemas.microsoft.com/office/drawing/2014/main" id="{CBB26335-19E3-0ACE-7EB7-072E7A7213FC}"/>
              </a:ext>
            </a:extLst>
          </p:cNvPr>
          <p:cNvSpPr/>
          <p:nvPr/>
        </p:nvSpPr>
        <p:spPr>
          <a:xfrm>
            <a:off x="6316597" y="3242481"/>
            <a:ext cx="2143140" cy="714380"/>
          </a:xfrm>
          <a:prstGeom prst="roundRect">
            <a:avLst/>
          </a:prstGeom>
          <a:solidFill>
            <a:schemeClr val="accent5">
              <a:lumMod val="20000"/>
              <a:lumOff val="80000"/>
            </a:schemeClr>
          </a:solidFill>
          <a:ln w="38100">
            <a:solidFill>
              <a:srgbClr val="23077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N" sz="2000" b="1" dirty="0">
                <a:solidFill>
                  <a:prstClr val="black"/>
                </a:solidFill>
                <a:latin typeface="Cambria" panose="02040503050406030204" pitchFamily="18" charset="0"/>
                <a:ea typeface="Cambria" panose="02040503050406030204" pitchFamily="18" charset="0"/>
              </a:rPr>
              <a:t>Secondary Listing</a:t>
            </a:r>
          </a:p>
        </p:txBody>
      </p:sp>
      <p:sp>
        <p:nvSpPr>
          <p:cNvPr id="8" name="Rounded Rectangle 18">
            <a:extLst>
              <a:ext uri="{FF2B5EF4-FFF2-40B4-BE49-F238E27FC236}">
                <a16:creationId xmlns:a16="http://schemas.microsoft.com/office/drawing/2014/main" id="{966ADF48-6942-D894-F3D4-07A38055AC01}"/>
              </a:ext>
            </a:extLst>
          </p:cNvPr>
          <p:cNvSpPr/>
          <p:nvPr/>
        </p:nvSpPr>
        <p:spPr>
          <a:xfrm>
            <a:off x="3200498" y="4374043"/>
            <a:ext cx="2427304" cy="714380"/>
          </a:xfrm>
          <a:prstGeom prst="roundRect">
            <a:avLst/>
          </a:prstGeom>
          <a:solidFill>
            <a:schemeClr val="accent5">
              <a:lumMod val="20000"/>
              <a:lumOff val="80000"/>
            </a:schemeClr>
          </a:solidFill>
          <a:ln w="38100">
            <a:solidFill>
              <a:srgbClr val="23077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N" sz="2000" b="1" dirty="0">
                <a:solidFill>
                  <a:prstClr val="black"/>
                </a:solidFill>
                <a:latin typeface="Cambria" panose="02040503050406030204" pitchFamily="18" charset="0"/>
                <a:ea typeface="Cambria" panose="02040503050406030204" pitchFamily="18" charset="0"/>
              </a:rPr>
              <a:t>Depository Receipts</a:t>
            </a:r>
          </a:p>
        </p:txBody>
      </p:sp>
      <p:sp>
        <p:nvSpPr>
          <p:cNvPr id="10" name="Rounded Rectangle 19">
            <a:extLst>
              <a:ext uri="{FF2B5EF4-FFF2-40B4-BE49-F238E27FC236}">
                <a16:creationId xmlns:a16="http://schemas.microsoft.com/office/drawing/2014/main" id="{348F3127-CED6-B903-4605-7449DC6E86C6}"/>
              </a:ext>
            </a:extLst>
          </p:cNvPr>
          <p:cNvSpPr/>
          <p:nvPr/>
        </p:nvSpPr>
        <p:spPr>
          <a:xfrm>
            <a:off x="6316597" y="4374043"/>
            <a:ext cx="2143140" cy="714380"/>
          </a:xfrm>
          <a:prstGeom prst="roundRect">
            <a:avLst/>
          </a:prstGeom>
          <a:solidFill>
            <a:schemeClr val="accent5">
              <a:lumMod val="20000"/>
              <a:lumOff val="80000"/>
            </a:schemeClr>
          </a:solidFill>
          <a:ln w="38100">
            <a:solidFill>
              <a:srgbClr val="23077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N" sz="2000" b="1" dirty="0">
                <a:solidFill>
                  <a:prstClr val="black"/>
                </a:solidFill>
                <a:latin typeface="Cambria" panose="02040503050406030204" pitchFamily="18" charset="0"/>
                <a:ea typeface="Cambria" panose="02040503050406030204" pitchFamily="18" charset="0"/>
              </a:rPr>
              <a:t>Debt Securities</a:t>
            </a:r>
          </a:p>
        </p:txBody>
      </p:sp>
      <p:sp>
        <p:nvSpPr>
          <p:cNvPr id="11" name="Rounded Rectangle 20">
            <a:extLst>
              <a:ext uri="{FF2B5EF4-FFF2-40B4-BE49-F238E27FC236}">
                <a16:creationId xmlns:a16="http://schemas.microsoft.com/office/drawing/2014/main" id="{D025B4BE-AA82-5AAB-D493-5D6DE1129062}"/>
              </a:ext>
            </a:extLst>
          </p:cNvPr>
          <p:cNvSpPr/>
          <p:nvPr/>
        </p:nvSpPr>
        <p:spPr>
          <a:xfrm>
            <a:off x="3200498" y="5514052"/>
            <a:ext cx="5259239" cy="714380"/>
          </a:xfrm>
          <a:prstGeom prst="roundRect">
            <a:avLst/>
          </a:prstGeom>
          <a:solidFill>
            <a:schemeClr val="accent5">
              <a:lumMod val="20000"/>
              <a:lumOff val="80000"/>
            </a:schemeClr>
          </a:solidFill>
          <a:ln w="38100">
            <a:solidFill>
              <a:srgbClr val="23077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prstClr val="black"/>
                </a:solidFill>
                <a:latin typeface="Cambria" panose="02040503050406030204" pitchFamily="18" charset="0"/>
                <a:ea typeface="Cambria" panose="02040503050406030204" pitchFamily="18" charset="0"/>
              </a:rPr>
              <a:t>Other financial products like Commercial Paper, Certificate of Deposits etc.</a:t>
            </a:r>
            <a:endParaRPr lang="en-IN" sz="2000" b="1" dirty="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6F5654D-E183-24BF-DAAD-CE799C3B6CD5}"/>
              </a:ext>
            </a:extLst>
          </p:cNvPr>
          <p:cNvSpPr txBox="1"/>
          <p:nvPr/>
        </p:nvSpPr>
        <p:spPr>
          <a:xfrm>
            <a:off x="455382" y="1175396"/>
            <a:ext cx="8225630" cy="53373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ngsana New" panose="02020603050405020304" pitchFamily="18" charset="-34"/>
              </a:rPr>
              <a:t>IFSCA (Listing) Regulations, 2024</a:t>
            </a:r>
          </a:p>
        </p:txBody>
      </p:sp>
      <p:sp>
        <p:nvSpPr>
          <p:cNvPr id="5" name="Rectangle 4">
            <a:extLst>
              <a:ext uri="{FF2B5EF4-FFF2-40B4-BE49-F238E27FC236}">
                <a16:creationId xmlns:a16="http://schemas.microsoft.com/office/drawing/2014/main" id="{36812834-36F2-58CE-6A3B-C0167BA1B68C}"/>
              </a:ext>
            </a:extLst>
          </p:cNvPr>
          <p:cNvSpPr/>
          <p:nvPr/>
        </p:nvSpPr>
        <p:spPr>
          <a:xfrm>
            <a:off x="0" y="699742"/>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spTree>
    <p:extLst>
      <p:ext uri="{BB962C8B-B14F-4D97-AF65-F5344CB8AC3E}">
        <p14:creationId xmlns:p14="http://schemas.microsoft.com/office/powerpoint/2010/main" val="245377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1A35D-974E-F086-B069-ECCEAE6591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1869388-DCB4-9C41-3832-9931AE4660FA}"/>
              </a:ext>
            </a:extLst>
          </p:cNvPr>
          <p:cNvSpPr/>
          <p:nvPr/>
        </p:nvSpPr>
        <p:spPr>
          <a:xfrm>
            <a:off x="0" y="0"/>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lang="en-IN" sz="3200" b="1" dirty="0">
                <a:solidFill>
                  <a:schemeClr val="bg1"/>
                </a:solidFill>
                <a:latin typeface="Palatino Linotype" panose="02040502050505030304" pitchFamily="18" charset="0"/>
                <a:ea typeface="Cambria" panose="02040503050406030204" pitchFamily="18" charset="0"/>
                <a:cs typeface="Arial" panose="020B0604020202020204" pitchFamily="34" charset="0"/>
                <a:sym typeface="Roboto"/>
              </a:rPr>
              <a:t>IFSCA Listing Regulations</a:t>
            </a:r>
            <a:endParaRPr kumimoji="0" lang="en-IN" sz="44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endParaRPr>
          </a:p>
        </p:txBody>
      </p:sp>
      <p:sp>
        <p:nvSpPr>
          <p:cNvPr id="3" name="Rectangle 2">
            <a:extLst>
              <a:ext uri="{FF2B5EF4-FFF2-40B4-BE49-F238E27FC236}">
                <a16:creationId xmlns:a16="http://schemas.microsoft.com/office/drawing/2014/main" id="{9FC8478C-689D-AEE9-048E-481BD3AEEE67}"/>
              </a:ext>
            </a:extLst>
          </p:cNvPr>
          <p:cNvSpPr/>
          <p:nvPr/>
        </p:nvSpPr>
        <p:spPr>
          <a:xfrm>
            <a:off x="0" y="699742"/>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sp>
        <p:nvSpPr>
          <p:cNvPr id="10" name="Rectangle: Rounded Corners 9">
            <a:extLst>
              <a:ext uri="{FF2B5EF4-FFF2-40B4-BE49-F238E27FC236}">
                <a16:creationId xmlns:a16="http://schemas.microsoft.com/office/drawing/2014/main" id="{89C0E016-CF29-4765-8DC6-1C97E9513346}"/>
              </a:ext>
            </a:extLst>
          </p:cNvPr>
          <p:cNvSpPr/>
          <p:nvPr/>
        </p:nvSpPr>
        <p:spPr>
          <a:xfrm>
            <a:off x="331433" y="997214"/>
            <a:ext cx="2851382" cy="531917"/>
          </a:xfrm>
          <a:prstGeom prst="roundRect">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latin typeface="Cambria" panose="02040503050406030204" pitchFamily="18" charset="0"/>
                <a:ea typeface="Cambria" panose="02040503050406030204" pitchFamily="18" charset="0"/>
              </a:rPr>
              <a:t>Eligibility Criteria</a:t>
            </a:r>
            <a:endParaRPr lang="en-IN" sz="2400" b="1" dirty="0">
              <a:latin typeface="Cambria" panose="02040503050406030204" pitchFamily="18" charset="0"/>
              <a:ea typeface="Cambria" panose="02040503050406030204" pitchFamily="18" charset="0"/>
            </a:endParaRPr>
          </a:p>
        </p:txBody>
      </p:sp>
      <p:graphicFrame>
        <p:nvGraphicFramePr>
          <p:cNvPr id="11" name="Table 10">
            <a:extLst>
              <a:ext uri="{FF2B5EF4-FFF2-40B4-BE49-F238E27FC236}">
                <a16:creationId xmlns:a16="http://schemas.microsoft.com/office/drawing/2014/main" id="{C24378C3-8A36-4FB7-AB0E-CC15D5EB23C5}"/>
              </a:ext>
            </a:extLst>
          </p:cNvPr>
          <p:cNvGraphicFramePr>
            <a:graphicFrameLocks noGrp="1"/>
          </p:cNvGraphicFramePr>
          <p:nvPr/>
        </p:nvGraphicFramePr>
        <p:xfrm>
          <a:off x="331433" y="1724629"/>
          <a:ext cx="10773626" cy="2395578"/>
        </p:xfrm>
        <a:graphic>
          <a:graphicData uri="http://schemas.openxmlformats.org/drawingml/2006/table">
            <a:tbl>
              <a:tblPr firstRow="1" bandRow="1">
                <a:tableStyleId>{5C22544A-7EE6-4342-B048-85BDC9FD1C3A}</a:tableStyleId>
              </a:tblPr>
              <a:tblGrid>
                <a:gridCol w="3914878">
                  <a:extLst>
                    <a:ext uri="{9D8B030D-6E8A-4147-A177-3AD203B41FA5}">
                      <a16:colId xmlns:a16="http://schemas.microsoft.com/office/drawing/2014/main" val="2169586743"/>
                    </a:ext>
                  </a:extLst>
                </a:gridCol>
                <a:gridCol w="6858748">
                  <a:extLst>
                    <a:ext uri="{9D8B030D-6E8A-4147-A177-3AD203B41FA5}">
                      <a16:colId xmlns:a16="http://schemas.microsoft.com/office/drawing/2014/main" val="3886502423"/>
                    </a:ext>
                  </a:extLst>
                </a:gridCol>
              </a:tblGrid>
              <a:tr h="798526">
                <a:tc>
                  <a:txBody>
                    <a:bodyPr/>
                    <a:lstStyle/>
                    <a:p>
                      <a:pPr marL="177800" indent="-177800">
                        <a:buClr>
                          <a:srgbClr val="ED7D31"/>
                        </a:buClr>
                        <a:buFont typeface="Arial" panose="020B0604020202020204" pitchFamily="34" charset="0"/>
                        <a:buChar char="•"/>
                      </a:pPr>
                      <a:r>
                        <a:rPr lang="en-US" sz="2000" b="1" i="0" kern="1200" dirty="0">
                          <a:solidFill>
                            <a:schemeClr val="tx1"/>
                          </a:solidFill>
                          <a:latin typeface="Cambria" panose="02040503050406030204" pitchFamily="18" charset="0"/>
                          <a:ea typeface="Cambria" panose="02040503050406030204" pitchFamily="18" charset="0"/>
                          <a:cs typeface="+mn-cs"/>
                        </a:rPr>
                        <a:t>Revenue Test:</a:t>
                      </a:r>
                      <a:endParaRPr lang="en-IN" sz="2000" b="1" i="0" kern="1200" dirty="0">
                        <a:solidFill>
                          <a:schemeClr val="tx1"/>
                        </a:solidFill>
                        <a:latin typeface="Cambria" panose="02040503050406030204" pitchFamily="18" charset="0"/>
                        <a:ea typeface="Cambria" panose="02040503050406030204" pitchFamily="18" charset="0"/>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2000" b="0" dirty="0">
                          <a:solidFill>
                            <a:srgbClr val="00338C"/>
                          </a:solidFill>
                          <a:latin typeface="Cambria" panose="02040503050406030204" pitchFamily="18" charset="0"/>
                          <a:ea typeface="Cambria" panose="02040503050406030204" pitchFamily="18" charset="0"/>
                        </a:rPr>
                        <a:t>USD 20 million in last financial year or averaged over last three financial years </a:t>
                      </a:r>
                      <a:r>
                        <a:rPr lang="en-US" sz="2000" b="0" i="1" dirty="0">
                          <a:solidFill>
                            <a:srgbClr val="ED7D31"/>
                          </a:solidFill>
                          <a:latin typeface="Cambria" panose="02040503050406030204" pitchFamily="18" charset="0"/>
                          <a:ea typeface="Cambria" panose="02040503050406030204" pitchFamily="18" charset="0"/>
                        </a:rPr>
                        <a:t>(or)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11447785"/>
                  </a:ext>
                </a:extLst>
              </a:tr>
              <a:tr h="798526">
                <a:tc>
                  <a:txBody>
                    <a:bodyPr/>
                    <a:lstStyle/>
                    <a:p>
                      <a:pPr marL="177800" indent="-177800">
                        <a:buClr>
                          <a:srgbClr val="ED7D31"/>
                        </a:buClr>
                        <a:buFont typeface="Arial" panose="020B0604020202020204" pitchFamily="34" charset="0"/>
                        <a:buChar char="•"/>
                      </a:pPr>
                      <a:r>
                        <a:rPr lang="en-US" sz="2000" b="1" i="0" kern="1200" dirty="0">
                          <a:solidFill>
                            <a:schemeClr val="tx1"/>
                          </a:solidFill>
                          <a:latin typeface="Cambria" panose="02040503050406030204" pitchFamily="18" charset="0"/>
                          <a:ea typeface="Cambria" panose="02040503050406030204" pitchFamily="18" charset="0"/>
                          <a:cs typeface="+mn-cs"/>
                        </a:rPr>
                        <a:t>Profit Test:</a:t>
                      </a:r>
                      <a:endParaRPr lang="en-IN" sz="2000" b="1" i="0" kern="1200" dirty="0">
                        <a:solidFill>
                          <a:schemeClr val="tx1"/>
                        </a:solidFill>
                        <a:latin typeface="Cambria" panose="02040503050406030204" pitchFamily="18" charset="0"/>
                        <a:ea typeface="Cambria" panose="02040503050406030204" pitchFamily="18" charset="0"/>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just"/>
                      <a:r>
                        <a:rPr lang="en-US" sz="2000" dirty="0">
                          <a:solidFill>
                            <a:srgbClr val="00338C"/>
                          </a:solidFill>
                          <a:latin typeface="Cambria" panose="02040503050406030204" pitchFamily="18" charset="0"/>
                          <a:ea typeface="Cambria" panose="02040503050406030204" pitchFamily="18" charset="0"/>
                        </a:rPr>
                        <a:t>Pre-tax profit of USD 1 million in last financial year or averaged over last three financial years </a:t>
                      </a:r>
                      <a:r>
                        <a:rPr lang="en-US" sz="2000" i="1" dirty="0">
                          <a:solidFill>
                            <a:srgbClr val="ED7D31"/>
                          </a:solidFill>
                          <a:latin typeface="Cambria" panose="02040503050406030204" pitchFamily="18" charset="0"/>
                          <a:ea typeface="Cambria" panose="02040503050406030204" pitchFamily="18" charset="0"/>
                        </a:rPr>
                        <a:t>(or)</a:t>
                      </a:r>
                      <a:endParaRPr lang="en-IN" sz="2000" b="0" i="1" dirty="0">
                        <a:solidFill>
                          <a:srgbClr val="ED7D31"/>
                        </a:solidFill>
                        <a:latin typeface="Cambria" panose="02040503050406030204" pitchFamily="18" charset="0"/>
                        <a:ea typeface="Cambria" panose="020405030504060302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576705"/>
                  </a:ext>
                </a:extLst>
              </a:tr>
              <a:tr h="798526">
                <a:tc>
                  <a:txBody>
                    <a:bodyPr/>
                    <a:lstStyle/>
                    <a:p>
                      <a:pPr marL="177800" indent="-177800">
                        <a:buClr>
                          <a:srgbClr val="ED7D31"/>
                        </a:buClr>
                        <a:buFont typeface="Arial" panose="020B0604020202020204" pitchFamily="34" charset="0"/>
                        <a:buChar char="•"/>
                      </a:pPr>
                      <a:r>
                        <a:rPr lang="en-US" sz="2000" b="1" i="0" kern="1200" dirty="0">
                          <a:solidFill>
                            <a:schemeClr val="tx1"/>
                          </a:solidFill>
                          <a:latin typeface="Cambria" panose="02040503050406030204" pitchFamily="18" charset="0"/>
                          <a:ea typeface="Cambria" panose="02040503050406030204" pitchFamily="18" charset="0"/>
                          <a:cs typeface="+mn-cs"/>
                        </a:rPr>
                        <a:t>Market Capitalisation Test:</a:t>
                      </a:r>
                      <a:endParaRPr lang="en-IN" sz="2000" b="1" i="0" kern="1200" dirty="0">
                        <a:solidFill>
                          <a:schemeClr val="tx1"/>
                        </a:solidFill>
                        <a:latin typeface="Cambria" panose="02040503050406030204" pitchFamily="18" charset="0"/>
                        <a:ea typeface="Cambria" panose="02040503050406030204" pitchFamily="18" charset="0"/>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just"/>
                      <a:r>
                        <a:rPr lang="en-US" sz="2000" dirty="0">
                          <a:solidFill>
                            <a:srgbClr val="00338C"/>
                          </a:solidFill>
                          <a:latin typeface="Cambria" panose="02040503050406030204" pitchFamily="18" charset="0"/>
                          <a:ea typeface="Cambria" panose="02040503050406030204" pitchFamily="18" charset="0"/>
                        </a:rPr>
                        <a:t>Post issue market capitalisation of USD 25 million</a:t>
                      </a:r>
                      <a:endParaRPr lang="en-IN" sz="2000" b="0" dirty="0">
                        <a:solidFill>
                          <a:srgbClr val="00338C"/>
                        </a:solidFill>
                        <a:latin typeface="Cambria" panose="02040503050406030204" pitchFamily="18" charset="0"/>
                        <a:ea typeface="Cambria" panose="020405030504060302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61712545"/>
                  </a:ext>
                </a:extLst>
              </a:tr>
            </a:tbl>
          </a:graphicData>
        </a:graphic>
      </p:graphicFrame>
      <p:sp>
        <p:nvSpPr>
          <p:cNvPr id="14" name="Rectangle: Rounded Corners 13">
            <a:extLst>
              <a:ext uri="{FF2B5EF4-FFF2-40B4-BE49-F238E27FC236}">
                <a16:creationId xmlns:a16="http://schemas.microsoft.com/office/drawing/2014/main" id="{81D5CF97-8D61-48A2-A531-42DC6E153D9F}"/>
              </a:ext>
            </a:extLst>
          </p:cNvPr>
          <p:cNvSpPr/>
          <p:nvPr/>
        </p:nvSpPr>
        <p:spPr>
          <a:xfrm>
            <a:off x="331432" y="4597621"/>
            <a:ext cx="3218592" cy="669036"/>
          </a:xfrm>
          <a:prstGeom prst="roundRect">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latin typeface="Cambria" panose="02040503050406030204" pitchFamily="18" charset="0"/>
                <a:ea typeface="Cambria" panose="02040503050406030204" pitchFamily="18" charset="0"/>
              </a:rPr>
              <a:t>Filing of Offer Document</a:t>
            </a:r>
            <a:endParaRPr lang="en-IN" sz="20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897A1A50-551F-496F-A6E1-C0673FA55A0A}"/>
              </a:ext>
            </a:extLst>
          </p:cNvPr>
          <p:cNvSpPr txBox="1"/>
          <p:nvPr/>
        </p:nvSpPr>
        <p:spPr>
          <a:xfrm>
            <a:off x="331431" y="5535860"/>
            <a:ext cx="10773625" cy="1015663"/>
          </a:xfrm>
          <a:prstGeom prst="rect">
            <a:avLst/>
          </a:prstGeom>
          <a:solidFill>
            <a:schemeClr val="bg1">
              <a:lumMod val="95000"/>
            </a:schemeClr>
          </a:solidFill>
        </p:spPr>
        <p:txBody>
          <a:bodyPr wrap="square">
            <a:spAutoFit/>
          </a:bodyPr>
          <a:lstStyle>
            <a:defPPr>
              <a:defRPr lang="en-US"/>
            </a:defPPr>
            <a:lvl1pPr marL="182563" indent="-182563" algn="just">
              <a:spcAft>
                <a:spcPts val="1200"/>
              </a:spcAft>
              <a:buFont typeface="Arial" panose="020B0604020202020204" pitchFamily="34" charset="0"/>
              <a:buChar char="•"/>
              <a:defRPr sz="1100">
                <a:solidFill>
                  <a:srgbClr val="230775"/>
                </a:solidFill>
                <a:latin typeface="Cambria" panose="02040503050406030204" pitchFamily="18" charset="0"/>
                <a:ea typeface="Cambria" panose="02040503050406030204" pitchFamily="18" charset="0"/>
              </a:defRPr>
            </a:lvl1pPr>
          </a:lstStyle>
          <a:p>
            <a:pPr>
              <a:spcBef>
                <a:spcPts val="1200"/>
              </a:spcBef>
              <a:buClr>
                <a:srgbClr val="ED7D31"/>
              </a:buClr>
            </a:pPr>
            <a:r>
              <a:rPr lang="en-US" sz="2000" dirty="0">
                <a:solidFill>
                  <a:srgbClr val="00338C"/>
                </a:solidFill>
              </a:rPr>
              <a:t>Issuers required to file offer document with IFSCA for observations</a:t>
            </a:r>
          </a:p>
          <a:p>
            <a:pPr>
              <a:spcBef>
                <a:spcPts val="1200"/>
              </a:spcBef>
              <a:buClr>
                <a:srgbClr val="ED7D31"/>
              </a:buClr>
            </a:pPr>
            <a:r>
              <a:rPr lang="en-US" sz="2000" dirty="0">
                <a:solidFill>
                  <a:srgbClr val="00338C"/>
                </a:solidFill>
              </a:rPr>
              <a:t>Issuers with issue size of USD 50 million or less exempted.</a:t>
            </a:r>
          </a:p>
        </p:txBody>
      </p:sp>
    </p:spTree>
    <p:extLst>
      <p:ext uri="{BB962C8B-B14F-4D97-AF65-F5344CB8AC3E}">
        <p14:creationId xmlns:p14="http://schemas.microsoft.com/office/powerpoint/2010/main" val="1013739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01F92-EDD6-3FB8-C3AD-D52319AD771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34B1D1E-1FEB-74D1-C4B1-53609570C35A}"/>
              </a:ext>
            </a:extLst>
          </p:cNvPr>
          <p:cNvSpPr/>
          <p:nvPr/>
        </p:nvSpPr>
        <p:spPr>
          <a:xfrm>
            <a:off x="0" y="20298"/>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lang="en-IN" sz="3200" b="1" dirty="0">
                <a:solidFill>
                  <a:schemeClr val="bg1"/>
                </a:solidFill>
                <a:latin typeface="Palatino Linotype" panose="02040502050505030304" pitchFamily="18" charset="0"/>
                <a:ea typeface="Cambria" panose="02040503050406030204" pitchFamily="18" charset="0"/>
                <a:cs typeface="Arial" panose="020B0604020202020204" pitchFamily="34" charset="0"/>
                <a:sym typeface="Roboto"/>
              </a:rPr>
              <a:t>Flow of Presentation</a:t>
            </a:r>
            <a:endParaRPr kumimoji="0" lang="en-IN" sz="44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endParaRPr>
          </a:p>
        </p:txBody>
      </p:sp>
      <p:sp>
        <p:nvSpPr>
          <p:cNvPr id="7" name="Rectangle 6">
            <a:extLst>
              <a:ext uri="{FF2B5EF4-FFF2-40B4-BE49-F238E27FC236}">
                <a16:creationId xmlns:a16="http://schemas.microsoft.com/office/drawing/2014/main" id="{8459AA33-9445-AE37-6E2D-F3804A2D5FC5}"/>
              </a:ext>
            </a:extLst>
          </p:cNvPr>
          <p:cNvSpPr/>
          <p:nvPr/>
        </p:nvSpPr>
        <p:spPr>
          <a:xfrm>
            <a:off x="-1" y="731381"/>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sp>
        <p:nvSpPr>
          <p:cNvPr id="2" name="TextBox 1">
            <a:extLst>
              <a:ext uri="{FF2B5EF4-FFF2-40B4-BE49-F238E27FC236}">
                <a16:creationId xmlns:a16="http://schemas.microsoft.com/office/drawing/2014/main" id="{38C166B9-B79F-DC24-372D-A062F2C558BD}"/>
              </a:ext>
            </a:extLst>
          </p:cNvPr>
          <p:cNvSpPr txBox="1"/>
          <p:nvPr/>
        </p:nvSpPr>
        <p:spPr>
          <a:xfrm>
            <a:off x="329184" y="1133856"/>
            <a:ext cx="11082528" cy="5471434"/>
          </a:xfrm>
          <a:prstGeom prst="rect">
            <a:avLst/>
          </a:prstGeom>
          <a:noFill/>
        </p:spPr>
        <p:txBody>
          <a:bodyPr wrap="square" rtlCol="0">
            <a:spAutoFit/>
          </a:bodyPr>
          <a:lstStyle/>
          <a:p>
            <a:pPr marL="342900" indent="-342900">
              <a:lnSpc>
                <a:spcPct val="250000"/>
              </a:lnSpc>
              <a:buAutoNum type="arabicPeriod"/>
            </a:pPr>
            <a:r>
              <a:rPr lang="en-US" sz="2400" dirty="0">
                <a:latin typeface="Cambria" panose="02040503050406030204" pitchFamily="18" charset="0"/>
                <a:ea typeface="Cambria" panose="02040503050406030204" pitchFamily="18" charset="0"/>
              </a:rPr>
              <a:t>IFSC Jurisdictional Comparison</a:t>
            </a:r>
          </a:p>
          <a:p>
            <a:pPr marL="342900" indent="-342900">
              <a:lnSpc>
                <a:spcPct val="250000"/>
              </a:lnSpc>
              <a:buAutoNum type="arabicPeriod"/>
            </a:pPr>
            <a:r>
              <a:rPr lang="en-US" sz="2400" dirty="0">
                <a:latin typeface="Cambria" panose="02040503050406030204" pitchFamily="18" charset="0"/>
                <a:ea typeface="Cambria" panose="02040503050406030204" pitchFamily="18" charset="0"/>
              </a:rPr>
              <a:t>Tax Regime at IFSC</a:t>
            </a:r>
          </a:p>
          <a:p>
            <a:pPr marL="342900" indent="-342900">
              <a:lnSpc>
                <a:spcPct val="250000"/>
              </a:lnSpc>
              <a:buAutoNum type="arabicPeriod"/>
            </a:pPr>
            <a:r>
              <a:rPr lang="en-US" sz="2400" dirty="0">
                <a:latin typeface="Cambria" panose="02040503050406030204" pitchFamily="18" charset="0"/>
                <a:ea typeface="Cambria" panose="02040503050406030204" pitchFamily="18" charset="0"/>
              </a:rPr>
              <a:t>Brief overview of Capital Market Ecosystem</a:t>
            </a:r>
          </a:p>
          <a:p>
            <a:pPr marL="342900" indent="-342900">
              <a:lnSpc>
                <a:spcPct val="250000"/>
              </a:lnSpc>
              <a:buAutoNum type="arabicPeriod"/>
            </a:pPr>
            <a:r>
              <a:rPr lang="en-US" sz="2400" dirty="0">
                <a:latin typeface="Cambria" panose="02040503050406030204" pitchFamily="18" charset="0"/>
                <a:ea typeface="Cambria" panose="02040503050406030204" pitchFamily="18" charset="0"/>
              </a:rPr>
              <a:t>Direct Listing in IFSC: Journey so far</a:t>
            </a:r>
          </a:p>
          <a:p>
            <a:pPr marL="342900" indent="-342900">
              <a:lnSpc>
                <a:spcPct val="250000"/>
              </a:lnSpc>
              <a:buAutoNum type="arabicPeriod"/>
            </a:pPr>
            <a:r>
              <a:rPr lang="en-US" sz="2400" dirty="0">
                <a:latin typeface="Cambria" panose="02040503050406030204" pitchFamily="18" charset="0"/>
                <a:ea typeface="Cambria" panose="02040503050406030204" pitchFamily="18" charset="0"/>
              </a:rPr>
              <a:t>Regulatory Framework for Listing in IFSC</a:t>
            </a:r>
          </a:p>
          <a:p>
            <a:pPr marL="342900" indent="-342900">
              <a:lnSpc>
                <a:spcPct val="250000"/>
              </a:lnSpc>
              <a:buAutoNum type="arabicPeriod"/>
            </a:pPr>
            <a:endParaRPr lang="en-I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07540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1A35D-974E-F086-B069-ECCEAE6591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8C882F-C11D-740E-C22C-9F1CCFFEE1E1}"/>
              </a:ext>
            </a:extLst>
          </p:cNvPr>
          <p:cNvSpPr/>
          <p:nvPr/>
        </p:nvSpPr>
        <p:spPr>
          <a:xfrm>
            <a:off x="0" y="20298"/>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lang="en-IN" sz="3200" b="1" dirty="0">
                <a:solidFill>
                  <a:schemeClr val="bg1"/>
                </a:solidFill>
                <a:latin typeface="Palatino Linotype" panose="02040502050505030304" pitchFamily="18" charset="0"/>
                <a:ea typeface="Cambria" panose="02040503050406030204" pitchFamily="18" charset="0"/>
                <a:cs typeface="Arial" panose="020B0604020202020204" pitchFamily="34" charset="0"/>
                <a:sym typeface="Roboto"/>
              </a:rPr>
              <a:t>IFSCA Listing Regulations</a:t>
            </a:r>
            <a:endParaRPr kumimoji="0" lang="en-IN" sz="44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endParaRPr>
          </a:p>
        </p:txBody>
      </p:sp>
      <p:sp>
        <p:nvSpPr>
          <p:cNvPr id="3" name="Rectangle 2">
            <a:extLst>
              <a:ext uri="{FF2B5EF4-FFF2-40B4-BE49-F238E27FC236}">
                <a16:creationId xmlns:a16="http://schemas.microsoft.com/office/drawing/2014/main" id="{F86E57BB-416D-C651-AD62-22AFA56F37EF}"/>
              </a:ext>
            </a:extLst>
          </p:cNvPr>
          <p:cNvSpPr/>
          <p:nvPr/>
        </p:nvSpPr>
        <p:spPr>
          <a:xfrm>
            <a:off x="-1" y="731381"/>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sp>
        <p:nvSpPr>
          <p:cNvPr id="7" name="Rectangle: Rounded Corners 6">
            <a:extLst>
              <a:ext uri="{FF2B5EF4-FFF2-40B4-BE49-F238E27FC236}">
                <a16:creationId xmlns:a16="http://schemas.microsoft.com/office/drawing/2014/main" id="{99CF23BF-C020-4689-A548-4C0835D017C2}"/>
              </a:ext>
            </a:extLst>
          </p:cNvPr>
          <p:cNvSpPr/>
          <p:nvPr/>
        </p:nvSpPr>
        <p:spPr>
          <a:xfrm>
            <a:off x="252303" y="1095927"/>
            <a:ext cx="3822155" cy="623178"/>
          </a:xfrm>
          <a:prstGeom prst="roundRect">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latin typeface="Cambria" panose="02040503050406030204" pitchFamily="18" charset="0"/>
                <a:ea typeface="Cambria" panose="02040503050406030204" pitchFamily="18" charset="0"/>
              </a:rPr>
              <a:t>Disclosures in Offer Document</a:t>
            </a:r>
            <a:endParaRPr lang="en-IN" sz="20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E1E8F3CE-0195-4EB2-AEAC-9FD45DEC19A3}"/>
              </a:ext>
            </a:extLst>
          </p:cNvPr>
          <p:cNvSpPr txBox="1"/>
          <p:nvPr/>
        </p:nvSpPr>
        <p:spPr>
          <a:xfrm>
            <a:off x="252304" y="2080954"/>
            <a:ext cx="11323811" cy="4370427"/>
          </a:xfrm>
          <a:prstGeom prst="rect">
            <a:avLst/>
          </a:prstGeom>
          <a:solidFill>
            <a:schemeClr val="bg1">
              <a:lumMod val="95000"/>
            </a:schemeClr>
          </a:solidFill>
        </p:spPr>
        <p:txBody>
          <a:bodyPr wrap="square">
            <a:spAutoFit/>
          </a:bodyPr>
          <a:lstStyle>
            <a:defPPr>
              <a:defRPr lang="en-US"/>
            </a:defPPr>
            <a:lvl1pPr marL="182563" indent="-182563" algn="just">
              <a:spcAft>
                <a:spcPts val="1200"/>
              </a:spcAft>
              <a:buFont typeface="Arial" panose="020B0604020202020204" pitchFamily="34" charset="0"/>
              <a:buChar char="•"/>
              <a:defRPr sz="1100">
                <a:solidFill>
                  <a:srgbClr val="230775"/>
                </a:solidFill>
                <a:latin typeface="Cambria" panose="02040503050406030204" pitchFamily="18" charset="0"/>
                <a:ea typeface="Cambria" panose="02040503050406030204" pitchFamily="18" charset="0"/>
              </a:defRPr>
            </a:lvl1pPr>
          </a:lstStyle>
          <a:p>
            <a:pPr>
              <a:spcBef>
                <a:spcPts val="1200"/>
              </a:spcBef>
              <a:buClr>
                <a:srgbClr val="ED7D31"/>
              </a:buClr>
              <a:buFont typeface="Wingdings" panose="05000000000000000000" pitchFamily="2" charset="2"/>
              <a:buChar char="§"/>
            </a:pPr>
            <a:r>
              <a:rPr lang="en-US" sz="1800" dirty="0">
                <a:solidFill>
                  <a:srgbClr val="00338C"/>
                </a:solidFill>
              </a:rPr>
              <a:t>Offer document shall contain </a:t>
            </a:r>
            <a:r>
              <a:rPr lang="en-US" sz="1800" b="1" dirty="0">
                <a:solidFill>
                  <a:srgbClr val="00338C"/>
                </a:solidFill>
              </a:rPr>
              <a:t>all material disclosures </a:t>
            </a:r>
            <a:r>
              <a:rPr lang="en-US" sz="1800" dirty="0">
                <a:solidFill>
                  <a:srgbClr val="00338C"/>
                </a:solidFill>
              </a:rPr>
              <a:t>which are true, correct and adequate to enable the investors to take an informed investment decision</a:t>
            </a:r>
          </a:p>
          <a:p>
            <a:pPr>
              <a:spcBef>
                <a:spcPts val="1200"/>
              </a:spcBef>
              <a:buClr>
                <a:srgbClr val="ED7D31"/>
              </a:buClr>
              <a:buFont typeface="Wingdings" panose="05000000000000000000" pitchFamily="2" charset="2"/>
              <a:buChar char="§"/>
            </a:pPr>
            <a:r>
              <a:rPr lang="en-US" sz="1800" dirty="0">
                <a:solidFill>
                  <a:srgbClr val="00338C"/>
                </a:solidFill>
              </a:rPr>
              <a:t>Financial information of the issuers </a:t>
            </a:r>
            <a:r>
              <a:rPr lang="en-US" sz="1800" b="1" dirty="0">
                <a:solidFill>
                  <a:srgbClr val="00338C"/>
                </a:solidFill>
              </a:rPr>
              <a:t>shall not be older than 180 days</a:t>
            </a:r>
          </a:p>
          <a:p>
            <a:pPr>
              <a:spcBef>
                <a:spcPts val="1200"/>
              </a:spcBef>
              <a:buClr>
                <a:srgbClr val="ED7D31"/>
              </a:buClr>
              <a:buFont typeface="Wingdings" panose="05000000000000000000" pitchFamily="2" charset="2"/>
              <a:buChar char="§"/>
            </a:pPr>
            <a:r>
              <a:rPr lang="en-US" sz="1800" dirty="0">
                <a:solidFill>
                  <a:srgbClr val="00338C"/>
                </a:solidFill>
              </a:rPr>
              <a:t>Accounting Standards: </a:t>
            </a:r>
            <a:r>
              <a:rPr lang="en-US" sz="1800" b="1" dirty="0">
                <a:solidFill>
                  <a:srgbClr val="00338C"/>
                </a:solidFill>
              </a:rPr>
              <a:t>IFRS or US GAAP or Ind AS </a:t>
            </a:r>
            <a:r>
              <a:rPr lang="en-US" sz="1800" dirty="0">
                <a:solidFill>
                  <a:srgbClr val="00338C"/>
                </a:solidFill>
              </a:rPr>
              <a:t>or accounting standards as applicable in its jurisdiction of incorporation.</a:t>
            </a:r>
          </a:p>
          <a:p>
            <a:pPr marL="177800" indent="0">
              <a:spcBef>
                <a:spcPts val="1200"/>
              </a:spcBef>
              <a:buClr>
                <a:srgbClr val="ED7D31"/>
              </a:buClr>
              <a:buNone/>
            </a:pPr>
            <a:r>
              <a:rPr lang="en-US" sz="1800" i="1" dirty="0">
                <a:solidFill>
                  <a:srgbClr val="00338C"/>
                </a:solidFill>
              </a:rPr>
              <a:t>(However, in case an issuer is preparing financial statements as per the accounting standards of its home jurisdiction, it shall be required to reconcile the same with IFRS)</a:t>
            </a:r>
          </a:p>
          <a:p>
            <a:pPr>
              <a:spcBef>
                <a:spcPts val="1200"/>
              </a:spcBef>
              <a:buClr>
                <a:srgbClr val="ED7D31"/>
              </a:buClr>
              <a:buFont typeface="Wingdings" panose="05000000000000000000" pitchFamily="2" charset="2"/>
              <a:buChar char="§"/>
            </a:pPr>
            <a:r>
              <a:rPr lang="en-US" sz="1800" b="1" dirty="0">
                <a:solidFill>
                  <a:srgbClr val="00338C"/>
                </a:solidFill>
              </a:rPr>
              <a:t>Disclosures</a:t>
            </a:r>
            <a:r>
              <a:rPr lang="en-US" sz="1800" dirty="0">
                <a:solidFill>
                  <a:srgbClr val="00338C"/>
                </a:solidFill>
              </a:rPr>
              <a:t> shall include: (a) Offer Document Summary (b) Risk factors (c) Introduction of Offer (d) General Information (e) Capital Structure (f) Particulars of the issue (g) underwriting (h) Tax implication for the investors (</a:t>
            </a:r>
            <a:r>
              <a:rPr lang="en-US" sz="1800" dirty="0" err="1">
                <a:solidFill>
                  <a:srgbClr val="00338C"/>
                </a:solidFill>
              </a:rPr>
              <a:t>i</a:t>
            </a:r>
            <a:r>
              <a:rPr lang="en-US" sz="1800" dirty="0">
                <a:solidFill>
                  <a:srgbClr val="00338C"/>
                </a:solidFill>
              </a:rPr>
              <a:t>) About the Issuer (j) Financial Statements (k) Material related party transactions (l) Legal and other information (m) Details of major group companies (n) Regulatory and other disclosures</a:t>
            </a:r>
          </a:p>
        </p:txBody>
      </p:sp>
    </p:spTree>
    <p:extLst>
      <p:ext uri="{BB962C8B-B14F-4D97-AF65-F5344CB8AC3E}">
        <p14:creationId xmlns:p14="http://schemas.microsoft.com/office/powerpoint/2010/main" val="2301957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1A35D-974E-F086-B069-ECCEAE65917D}"/>
            </a:ext>
          </a:extLst>
        </p:cNvPr>
        <p:cNvGrpSpPr/>
        <p:nvPr/>
      </p:nvGrpSpPr>
      <p:grpSpPr>
        <a:xfrm>
          <a:off x="0" y="0"/>
          <a:ext cx="0" cy="0"/>
          <a:chOff x="0" y="0"/>
          <a:chExt cx="0" cy="0"/>
        </a:xfrm>
      </p:grpSpPr>
      <p:sp>
        <p:nvSpPr>
          <p:cNvPr id="9" name="Google Shape;94;p17">
            <a:extLst>
              <a:ext uri="{FF2B5EF4-FFF2-40B4-BE49-F238E27FC236}">
                <a16:creationId xmlns:a16="http://schemas.microsoft.com/office/drawing/2014/main" id="{2B14AD8F-56FC-AA50-398C-E838A99A2F91}"/>
              </a:ext>
            </a:extLst>
          </p:cNvPr>
          <p:cNvSpPr txBox="1"/>
          <p:nvPr/>
        </p:nvSpPr>
        <p:spPr>
          <a:xfrm>
            <a:off x="244416" y="986262"/>
            <a:ext cx="2960697" cy="523180"/>
          </a:xfrm>
          <a:prstGeom prst="rect">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b="1">
                <a:solidFill>
                  <a:schemeClr val="lt1"/>
                </a:solidFill>
                <a:latin typeface="Cambria" panose="02040503050406030204" pitchFamily="18" charset="0"/>
                <a:ea typeface="Cambria" panose="0204050305040603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dirty="0">
                <a:sym typeface="Roboto"/>
              </a:rPr>
              <a:t>Offer Timing </a:t>
            </a:r>
          </a:p>
        </p:txBody>
      </p:sp>
      <p:sp>
        <p:nvSpPr>
          <p:cNvPr id="3" name="Google Shape;94;p17">
            <a:extLst>
              <a:ext uri="{FF2B5EF4-FFF2-40B4-BE49-F238E27FC236}">
                <a16:creationId xmlns:a16="http://schemas.microsoft.com/office/drawing/2014/main" id="{D9B8A9D3-255E-3494-8BB9-C6EFDF88A2AE}"/>
              </a:ext>
            </a:extLst>
          </p:cNvPr>
          <p:cNvSpPr txBox="1"/>
          <p:nvPr/>
        </p:nvSpPr>
        <p:spPr>
          <a:xfrm>
            <a:off x="244416" y="3824292"/>
            <a:ext cx="2960697" cy="523180"/>
          </a:xfrm>
          <a:prstGeom prst="rect">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b="1">
                <a:solidFill>
                  <a:schemeClr val="lt1"/>
                </a:solidFill>
                <a:latin typeface="Cambria" panose="02040503050406030204" pitchFamily="18" charset="0"/>
                <a:ea typeface="Cambria" panose="0204050305040603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dirty="0">
                <a:sym typeface="Roboto"/>
              </a:rPr>
              <a:t>Pricing</a:t>
            </a:r>
          </a:p>
        </p:txBody>
      </p:sp>
      <p:sp>
        <p:nvSpPr>
          <p:cNvPr id="4" name="Google Shape;94;p17">
            <a:extLst>
              <a:ext uri="{FF2B5EF4-FFF2-40B4-BE49-F238E27FC236}">
                <a16:creationId xmlns:a16="http://schemas.microsoft.com/office/drawing/2014/main" id="{AA165246-E135-8E77-63DC-05A5E286B050}"/>
              </a:ext>
            </a:extLst>
          </p:cNvPr>
          <p:cNvSpPr txBox="1"/>
          <p:nvPr/>
        </p:nvSpPr>
        <p:spPr>
          <a:xfrm>
            <a:off x="253550" y="2471882"/>
            <a:ext cx="2951563" cy="523180"/>
          </a:xfrm>
          <a:prstGeom prst="rect">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b="1">
                <a:solidFill>
                  <a:schemeClr val="lt1"/>
                </a:solidFill>
                <a:latin typeface="Cambria" panose="02040503050406030204" pitchFamily="18" charset="0"/>
                <a:ea typeface="Cambria" panose="0204050305040603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dirty="0">
                <a:sym typeface="Roboto"/>
              </a:rPr>
              <a:t>Offer Period</a:t>
            </a:r>
          </a:p>
        </p:txBody>
      </p:sp>
      <p:sp>
        <p:nvSpPr>
          <p:cNvPr id="6" name="Rectangle 5">
            <a:extLst>
              <a:ext uri="{FF2B5EF4-FFF2-40B4-BE49-F238E27FC236}">
                <a16:creationId xmlns:a16="http://schemas.microsoft.com/office/drawing/2014/main" id="{1E0AA2A7-31CA-185A-A739-1516C18A4640}"/>
              </a:ext>
            </a:extLst>
          </p:cNvPr>
          <p:cNvSpPr/>
          <p:nvPr/>
        </p:nvSpPr>
        <p:spPr>
          <a:xfrm>
            <a:off x="0" y="20298"/>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lang="en-IN" sz="3200" b="1" dirty="0">
                <a:solidFill>
                  <a:schemeClr val="bg1"/>
                </a:solidFill>
                <a:latin typeface="Palatino Linotype" panose="02040502050505030304" pitchFamily="18" charset="0"/>
                <a:ea typeface="Cambria" panose="02040503050406030204" pitchFamily="18" charset="0"/>
                <a:cs typeface="Arial" panose="020B0604020202020204" pitchFamily="34" charset="0"/>
                <a:sym typeface="Roboto"/>
              </a:rPr>
              <a:t>Key Features</a:t>
            </a:r>
            <a:endParaRPr kumimoji="0" lang="en-IN" sz="44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endParaRPr>
          </a:p>
        </p:txBody>
      </p:sp>
      <p:sp>
        <p:nvSpPr>
          <p:cNvPr id="7" name="Rectangle 6">
            <a:extLst>
              <a:ext uri="{FF2B5EF4-FFF2-40B4-BE49-F238E27FC236}">
                <a16:creationId xmlns:a16="http://schemas.microsoft.com/office/drawing/2014/main" id="{E3BA0FEC-BEC8-1E65-60C7-668B143E0C0A}"/>
              </a:ext>
            </a:extLst>
          </p:cNvPr>
          <p:cNvSpPr/>
          <p:nvPr/>
        </p:nvSpPr>
        <p:spPr>
          <a:xfrm>
            <a:off x="-1" y="731381"/>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graphicFrame>
        <p:nvGraphicFramePr>
          <p:cNvPr id="11" name="Table 10">
            <a:extLst>
              <a:ext uri="{FF2B5EF4-FFF2-40B4-BE49-F238E27FC236}">
                <a16:creationId xmlns:a16="http://schemas.microsoft.com/office/drawing/2014/main" id="{EF61535D-0054-4E60-9044-E9F1677CCE1E}"/>
              </a:ext>
            </a:extLst>
          </p:cNvPr>
          <p:cNvGraphicFramePr>
            <a:graphicFrameLocks noGrp="1"/>
          </p:cNvGraphicFramePr>
          <p:nvPr/>
        </p:nvGraphicFramePr>
        <p:xfrm>
          <a:off x="244416" y="1662349"/>
          <a:ext cx="10304176" cy="640080"/>
        </p:xfrm>
        <a:graphic>
          <a:graphicData uri="http://schemas.openxmlformats.org/drawingml/2006/table">
            <a:tbl>
              <a:tblPr firstRow="1" bandRow="1">
                <a:tableStyleId>{5C22544A-7EE6-4342-B048-85BDC9FD1C3A}</a:tableStyleId>
              </a:tblPr>
              <a:tblGrid>
                <a:gridCol w="10304176">
                  <a:extLst>
                    <a:ext uri="{9D8B030D-6E8A-4147-A177-3AD203B41FA5}">
                      <a16:colId xmlns:a16="http://schemas.microsoft.com/office/drawing/2014/main" val="3886502423"/>
                    </a:ext>
                  </a:extLst>
                </a:gridCol>
              </a:tblGrid>
              <a:tr h="370840">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800" b="0" dirty="0">
                          <a:solidFill>
                            <a:srgbClr val="00338C"/>
                          </a:solidFill>
                          <a:latin typeface="Cambria" panose="02040503050406030204" pitchFamily="18" charset="0"/>
                          <a:ea typeface="Cambria" panose="02040503050406030204" pitchFamily="18" charset="0"/>
                        </a:rPr>
                        <a:t>Within a period of not more than 12 months from the date of issuance of observations by IFSCA</a:t>
                      </a:r>
                    </a:p>
                    <a:p>
                      <a:pPr marL="0" marR="0" lvl="0" indent="0" algn="just" defTabSz="685800" rtl="0" eaLnBrk="1" fontAlgn="auto" latinLnBrk="0" hangingPunct="1">
                        <a:lnSpc>
                          <a:spcPct val="100000"/>
                        </a:lnSpc>
                        <a:spcBef>
                          <a:spcPts val="0"/>
                        </a:spcBef>
                        <a:spcAft>
                          <a:spcPts val="0"/>
                        </a:spcAft>
                        <a:buClrTx/>
                        <a:buSzTx/>
                        <a:buFontTx/>
                        <a:buNone/>
                        <a:tabLst/>
                        <a:defRPr/>
                      </a:pPr>
                      <a:endParaRPr lang="en-US" sz="1800" b="0" dirty="0">
                        <a:solidFill>
                          <a:srgbClr val="00338C"/>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11447785"/>
                  </a:ext>
                </a:extLst>
              </a:tr>
            </a:tbl>
          </a:graphicData>
        </a:graphic>
      </p:graphicFrame>
      <p:graphicFrame>
        <p:nvGraphicFramePr>
          <p:cNvPr id="12" name="Table 11">
            <a:extLst>
              <a:ext uri="{FF2B5EF4-FFF2-40B4-BE49-F238E27FC236}">
                <a16:creationId xmlns:a16="http://schemas.microsoft.com/office/drawing/2014/main" id="{B4A60E44-B8AC-4C21-8091-1D960C604EB9}"/>
              </a:ext>
            </a:extLst>
          </p:cNvPr>
          <p:cNvGraphicFramePr>
            <a:graphicFrameLocks noGrp="1"/>
          </p:cNvGraphicFramePr>
          <p:nvPr/>
        </p:nvGraphicFramePr>
        <p:xfrm>
          <a:off x="244414" y="3098661"/>
          <a:ext cx="10304177" cy="545955"/>
        </p:xfrm>
        <a:graphic>
          <a:graphicData uri="http://schemas.openxmlformats.org/drawingml/2006/table">
            <a:tbl>
              <a:tblPr firstRow="1" bandRow="1">
                <a:tableStyleId>{5C22544A-7EE6-4342-B048-85BDC9FD1C3A}</a:tableStyleId>
              </a:tblPr>
              <a:tblGrid>
                <a:gridCol w="10304177">
                  <a:extLst>
                    <a:ext uri="{9D8B030D-6E8A-4147-A177-3AD203B41FA5}">
                      <a16:colId xmlns:a16="http://schemas.microsoft.com/office/drawing/2014/main" val="3886502423"/>
                    </a:ext>
                  </a:extLst>
                </a:gridCol>
              </a:tblGrid>
              <a:tr h="545955">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800" b="0" dirty="0">
                          <a:solidFill>
                            <a:srgbClr val="00338C"/>
                          </a:solidFill>
                          <a:latin typeface="Cambria" panose="02040503050406030204" pitchFamily="18" charset="0"/>
                          <a:ea typeface="Cambria" panose="02040503050406030204" pitchFamily="18" charset="0"/>
                        </a:rPr>
                        <a:t>IPO shall be kept open for at least one working day and not more than ten working day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11447785"/>
                  </a:ext>
                </a:extLst>
              </a:tr>
            </a:tbl>
          </a:graphicData>
        </a:graphic>
      </p:graphicFrame>
      <p:graphicFrame>
        <p:nvGraphicFramePr>
          <p:cNvPr id="14" name="Table 13">
            <a:extLst>
              <a:ext uri="{FF2B5EF4-FFF2-40B4-BE49-F238E27FC236}">
                <a16:creationId xmlns:a16="http://schemas.microsoft.com/office/drawing/2014/main" id="{36157F8F-59DC-484B-879E-3335B3FAF2D5}"/>
              </a:ext>
            </a:extLst>
          </p:cNvPr>
          <p:cNvGraphicFramePr>
            <a:graphicFrameLocks noGrp="1"/>
          </p:cNvGraphicFramePr>
          <p:nvPr/>
        </p:nvGraphicFramePr>
        <p:xfrm>
          <a:off x="244416" y="4532766"/>
          <a:ext cx="10304178" cy="2255520"/>
        </p:xfrm>
        <a:graphic>
          <a:graphicData uri="http://schemas.openxmlformats.org/drawingml/2006/table">
            <a:tbl>
              <a:tblPr firstRow="1" bandRow="1">
                <a:tableStyleId>{5C22544A-7EE6-4342-B048-85BDC9FD1C3A}</a:tableStyleId>
              </a:tblPr>
              <a:tblGrid>
                <a:gridCol w="10304178">
                  <a:extLst>
                    <a:ext uri="{9D8B030D-6E8A-4147-A177-3AD203B41FA5}">
                      <a16:colId xmlns:a16="http://schemas.microsoft.com/office/drawing/2014/main" val="3886502423"/>
                    </a:ext>
                  </a:extLst>
                </a:gridCol>
              </a:tblGrid>
              <a:tr h="370840">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800" b="0" dirty="0">
                          <a:solidFill>
                            <a:srgbClr val="00338C"/>
                          </a:solidFill>
                          <a:latin typeface="Cambria" panose="02040503050406030204" pitchFamily="18" charset="0"/>
                          <a:ea typeface="Cambria" panose="02040503050406030204" pitchFamily="18" charset="0"/>
                        </a:rPr>
                        <a:t>The issuer shall determine pricing in consultation with the lead manager(s) and may be through a </a:t>
                      </a:r>
                      <a:r>
                        <a:rPr lang="en-US" sz="1800" b="1" dirty="0">
                          <a:solidFill>
                            <a:srgbClr val="00338C"/>
                          </a:solidFill>
                          <a:latin typeface="Cambria" panose="02040503050406030204" pitchFamily="18" charset="0"/>
                          <a:ea typeface="Cambria" panose="02040503050406030204" pitchFamily="18" charset="0"/>
                        </a:rPr>
                        <a:t>fixed price mechanism or through book building mechanism </a:t>
                      </a:r>
                      <a:r>
                        <a:rPr lang="en-US" sz="1800" b="0" dirty="0">
                          <a:solidFill>
                            <a:srgbClr val="00338C"/>
                          </a:solidFill>
                          <a:latin typeface="Cambria" panose="02040503050406030204" pitchFamily="18" charset="0"/>
                          <a:ea typeface="Cambria" panose="02040503050406030204" pitchFamily="18" charset="0"/>
                        </a:rPr>
                        <a:t>and the same shall be suitably disclosed in the offer document. </a:t>
                      </a:r>
                    </a:p>
                    <a:p>
                      <a:pPr marL="0" marR="0" lvl="0" indent="0" algn="just" defTabSz="685800" rtl="0" eaLnBrk="1" fontAlgn="auto" latinLnBrk="0" hangingPunct="1">
                        <a:lnSpc>
                          <a:spcPct val="100000"/>
                        </a:lnSpc>
                        <a:spcBef>
                          <a:spcPts val="0"/>
                        </a:spcBef>
                        <a:spcAft>
                          <a:spcPts val="0"/>
                        </a:spcAft>
                        <a:buClrTx/>
                        <a:buSzTx/>
                        <a:buFontTx/>
                        <a:buNone/>
                        <a:tabLst/>
                        <a:defRPr/>
                      </a:pPr>
                      <a:endParaRPr lang="en-US" sz="1800" b="0" dirty="0">
                        <a:solidFill>
                          <a:srgbClr val="00338C"/>
                        </a:solidFill>
                        <a:latin typeface="Cambria" panose="02040503050406030204" pitchFamily="18" charset="0"/>
                        <a:ea typeface="Cambria" panose="020405030504060302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lang="en-US" sz="1800" b="0" dirty="0">
                          <a:solidFill>
                            <a:srgbClr val="00338C"/>
                          </a:solidFill>
                          <a:latin typeface="Cambria" panose="02040503050406030204" pitchFamily="18" charset="0"/>
                          <a:ea typeface="Cambria" panose="02040503050406030204" pitchFamily="18" charset="0"/>
                        </a:rPr>
                        <a:t>Provided that in case of listing of equity shares by a public Indian company, the issuer shall also comply with the requirements prescribed under schedule XI of the Foreign Exchange Management (Non-debt Instruments) Rules, 2019.</a:t>
                      </a:r>
                    </a:p>
                    <a:p>
                      <a:pPr marL="0" marR="0" lvl="0" indent="0" algn="just" defTabSz="685800" rtl="0" eaLnBrk="1" fontAlgn="auto" latinLnBrk="0" hangingPunct="1">
                        <a:lnSpc>
                          <a:spcPct val="100000"/>
                        </a:lnSpc>
                        <a:spcBef>
                          <a:spcPts val="0"/>
                        </a:spcBef>
                        <a:spcAft>
                          <a:spcPts val="0"/>
                        </a:spcAft>
                        <a:buClrTx/>
                        <a:buSzTx/>
                        <a:buFontTx/>
                        <a:buNone/>
                        <a:tabLst/>
                        <a:defRPr/>
                      </a:pPr>
                      <a:endParaRPr lang="en-US" sz="1600" b="0" dirty="0">
                        <a:solidFill>
                          <a:srgbClr val="00338C"/>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11447785"/>
                  </a:ext>
                </a:extLst>
              </a:tr>
            </a:tbl>
          </a:graphicData>
        </a:graphic>
      </p:graphicFrame>
    </p:spTree>
    <p:extLst>
      <p:ext uri="{BB962C8B-B14F-4D97-AF65-F5344CB8AC3E}">
        <p14:creationId xmlns:p14="http://schemas.microsoft.com/office/powerpoint/2010/main" val="1318979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1A35D-974E-F086-B069-ECCEAE6591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8C882F-C11D-740E-C22C-9F1CCFFEE1E1}"/>
              </a:ext>
            </a:extLst>
          </p:cNvPr>
          <p:cNvSpPr/>
          <p:nvPr/>
        </p:nvSpPr>
        <p:spPr>
          <a:xfrm>
            <a:off x="0" y="20298"/>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lang="en-IN" sz="3200" b="1" dirty="0">
                <a:solidFill>
                  <a:schemeClr val="bg1"/>
                </a:solidFill>
                <a:latin typeface="Palatino Linotype" panose="02040502050505030304" pitchFamily="18" charset="0"/>
                <a:ea typeface="Cambria" panose="02040503050406030204" pitchFamily="18" charset="0"/>
                <a:cs typeface="Arial" panose="020B0604020202020204" pitchFamily="34" charset="0"/>
                <a:sym typeface="Roboto"/>
              </a:rPr>
              <a:t>IFSCA Listing Regulations</a:t>
            </a:r>
            <a:endParaRPr kumimoji="0" lang="en-IN" sz="44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endParaRPr>
          </a:p>
        </p:txBody>
      </p:sp>
      <p:sp>
        <p:nvSpPr>
          <p:cNvPr id="3" name="Rectangle 2">
            <a:extLst>
              <a:ext uri="{FF2B5EF4-FFF2-40B4-BE49-F238E27FC236}">
                <a16:creationId xmlns:a16="http://schemas.microsoft.com/office/drawing/2014/main" id="{F86E57BB-416D-C651-AD62-22AFA56F37EF}"/>
              </a:ext>
            </a:extLst>
          </p:cNvPr>
          <p:cNvSpPr/>
          <p:nvPr/>
        </p:nvSpPr>
        <p:spPr>
          <a:xfrm>
            <a:off x="-1" y="731381"/>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sp>
        <p:nvSpPr>
          <p:cNvPr id="8" name="Rectangle: Rounded Corners 7">
            <a:extLst>
              <a:ext uri="{FF2B5EF4-FFF2-40B4-BE49-F238E27FC236}">
                <a16:creationId xmlns:a16="http://schemas.microsoft.com/office/drawing/2014/main" id="{6FD9EDCA-4BFD-4120-BD19-BBABDD240DDE}"/>
              </a:ext>
            </a:extLst>
          </p:cNvPr>
          <p:cNvSpPr/>
          <p:nvPr/>
        </p:nvSpPr>
        <p:spPr>
          <a:xfrm>
            <a:off x="375394" y="1176207"/>
            <a:ext cx="3050799" cy="512558"/>
          </a:xfrm>
          <a:prstGeom prst="roundRect">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latin typeface="Cambria" panose="02040503050406030204" pitchFamily="18" charset="0"/>
                <a:ea typeface="Cambria" panose="02040503050406030204" pitchFamily="18" charset="0"/>
              </a:rPr>
              <a:t>Minimum Public Offer</a:t>
            </a:r>
            <a:endParaRPr lang="en-IN" b="1"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15414A7B-3506-4597-B1A3-F37BF6F7B66B}"/>
              </a:ext>
            </a:extLst>
          </p:cNvPr>
          <p:cNvSpPr/>
          <p:nvPr/>
        </p:nvSpPr>
        <p:spPr>
          <a:xfrm>
            <a:off x="375394" y="3116079"/>
            <a:ext cx="3055558" cy="558888"/>
          </a:xfrm>
          <a:prstGeom prst="roundRect">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latin typeface="Cambria" panose="02040503050406030204" pitchFamily="18" charset="0"/>
                <a:ea typeface="Cambria" panose="02040503050406030204" pitchFamily="18" charset="0"/>
              </a:rPr>
              <a:t>Underwriter</a:t>
            </a:r>
            <a:endParaRPr lang="en-IN"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F9945B54-146F-4AAB-B473-0C481AC251EA}"/>
              </a:ext>
            </a:extLst>
          </p:cNvPr>
          <p:cNvSpPr txBox="1"/>
          <p:nvPr/>
        </p:nvSpPr>
        <p:spPr>
          <a:xfrm>
            <a:off x="370636" y="3896005"/>
            <a:ext cx="10175373" cy="800219"/>
          </a:xfrm>
          <a:prstGeom prst="rect">
            <a:avLst/>
          </a:prstGeom>
          <a:solidFill>
            <a:schemeClr val="bg1">
              <a:lumMod val="95000"/>
            </a:schemeClr>
          </a:solidFill>
        </p:spPr>
        <p:txBody>
          <a:bodyPr wrap="square">
            <a:spAutoFit/>
          </a:bodyPr>
          <a:lstStyle>
            <a:defPPr>
              <a:defRPr lang="en-US"/>
            </a:defPPr>
            <a:lvl1pPr marL="182563" indent="-182563" algn="just">
              <a:spcAft>
                <a:spcPts val="1200"/>
              </a:spcAft>
              <a:buFont typeface="Arial" panose="020B0604020202020204" pitchFamily="34" charset="0"/>
              <a:buChar char="•"/>
              <a:defRPr sz="1100">
                <a:solidFill>
                  <a:srgbClr val="230775"/>
                </a:solidFill>
                <a:latin typeface="Cambria" panose="02040503050406030204" pitchFamily="18" charset="0"/>
                <a:ea typeface="Cambria" panose="02040503050406030204" pitchFamily="18" charset="0"/>
              </a:defRPr>
            </a:lvl1pPr>
          </a:lstStyle>
          <a:p>
            <a:pPr marL="285750" indent="-285750" algn="l">
              <a:buClr>
                <a:srgbClr val="ED7D31"/>
              </a:buClr>
              <a:buFont typeface="Wingdings" panose="05000000000000000000" pitchFamily="2" charset="2"/>
              <a:buChar char="§"/>
            </a:pPr>
            <a:r>
              <a:rPr lang="en-US" sz="1800" dirty="0">
                <a:solidFill>
                  <a:srgbClr val="00338C"/>
                </a:solidFill>
              </a:rPr>
              <a:t>May be underwritten </a:t>
            </a:r>
          </a:p>
          <a:p>
            <a:pPr marL="285750" indent="-285750" algn="l">
              <a:buClr>
                <a:srgbClr val="ED7D31"/>
              </a:buClr>
              <a:buFont typeface="Wingdings" panose="05000000000000000000" pitchFamily="2" charset="2"/>
              <a:buChar char="§"/>
            </a:pPr>
            <a:r>
              <a:rPr lang="en-US" sz="1800" dirty="0">
                <a:solidFill>
                  <a:srgbClr val="00338C"/>
                </a:solidFill>
              </a:rPr>
              <a:t>Adequate disclosures regarding underwriting arrangements shall be made in the offer document</a:t>
            </a:r>
          </a:p>
        </p:txBody>
      </p:sp>
      <p:graphicFrame>
        <p:nvGraphicFramePr>
          <p:cNvPr id="12" name="Table 11">
            <a:extLst>
              <a:ext uri="{FF2B5EF4-FFF2-40B4-BE49-F238E27FC236}">
                <a16:creationId xmlns:a16="http://schemas.microsoft.com/office/drawing/2014/main" id="{F5347F9A-2906-4A47-8E1E-36B030E94CEA}"/>
              </a:ext>
            </a:extLst>
          </p:cNvPr>
          <p:cNvGraphicFramePr>
            <a:graphicFrameLocks noGrp="1"/>
          </p:cNvGraphicFramePr>
          <p:nvPr/>
        </p:nvGraphicFramePr>
        <p:xfrm>
          <a:off x="375394" y="1875565"/>
          <a:ext cx="10175374" cy="1010920"/>
        </p:xfrm>
        <a:graphic>
          <a:graphicData uri="http://schemas.openxmlformats.org/drawingml/2006/table">
            <a:tbl>
              <a:tblPr firstRow="1" bandRow="1">
                <a:tableStyleId>{5C22544A-7EE6-4342-B048-85BDC9FD1C3A}</a:tableStyleId>
              </a:tblPr>
              <a:tblGrid>
                <a:gridCol w="2570028">
                  <a:extLst>
                    <a:ext uri="{9D8B030D-6E8A-4147-A177-3AD203B41FA5}">
                      <a16:colId xmlns:a16="http://schemas.microsoft.com/office/drawing/2014/main" val="2169586743"/>
                    </a:ext>
                  </a:extLst>
                </a:gridCol>
                <a:gridCol w="7605346">
                  <a:extLst>
                    <a:ext uri="{9D8B030D-6E8A-4147-A177-3AD203B41FA5}">
                      <a16:colId xmlns:a16="http://schemas.microsoft.com/office/drawing/2014/main" val="3886502423"/>
                    </a:ext>
                  </a:extLst>
                </a:gridCol>
              </a:tblGrid>
              <a:tr h="370840">
                <a:tc>
                  <a:txBody>
                    <a:bodyPr/>
                    <a:lstStyle/>
                    <a:p>
                      <a:pPr marL="285750" indent="-285750">
                        <a:buClr>
                          <a:srgbClr val="ED7D31"/>
                        </a:buClr>
                        <a:buFont typeface="Wingdings" panose="05000000000000000000" pitchFamily="2" charset="2"/>
                        <a:buChar char="§"/>
                      </a:pPr>
                      <a:r>
                        <a:rPr lang="en-US" sz="1800" b="1" i="0" kern="1200" dirty="0">
                          <a:solidFill>
                            <a:schemeClr val="tx1"/>
                          </a:solidFill>
                          <a:latin typeface="Cambria" panose="02040503050406030204" pitchFamily="18" charset="0"/>
                          <a:ea typeface="Cambria" panose="02040503050406030204" pitchFamily="18" charset="0"/>
                          <a:cs typeface="+mn-cs"/>
                        </a:rPr>
                        <a:t>Indian Company:</a:t>
                      </a:r>
                      <a:endParaRPr lang="en-IN" sz="1800" b="1" i="0" kern="1200" dirty="0">
                        <a:solidFill>
                          <a:schemeClr val="tx1"/>
                        </a:solidFill>
                        <a:latin typeface="Cambria" panose="02040503050406030204" pitchFamily="18" charset="0"/>
                        <a:ea typeface="Cambria" panose="02040503050406030204" pitchFamily="18" charset="0"/>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800" b="0" dirty="0">
                          <a:solidFill>
                            <a:srgbClr val="00338C"/>
                          </a:solidFill>
                          <a:latin typeface="Cambria" panose="02040503050406030204" pitchFamily="18" charset="0"/>
                          <a:ea typeface="Cambria" panose="02040503050406030204" pitchFamily="18" charset="0"/>
                        </a:rPr>
                        <a:t>In accordance with the Securities Contracts (Regulation) Rules, 1957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11447785"/>
                  </a:ext>
                </a:extLst>
              </a:tr>
              <a:tr h="204823">
                <a:tc>
                  <a:txBody>
                    <a:bodyPr/>
                    <a:lstStyle/>
                    <a:p>
                      <a:pPr marL="285750" indent="-285750">
                        <a:buClr>
                          <a:srgbClr val="ED7D31"/>
                        </a:buClr>
                        <a:buFont typeface="Wingdings" panose="05000000000000000000" pitchFamily="2" charset="2"/>
                        <a:buChar char="§"/>
                      </a:pPr>
                      <a:r>
                        <a:rPr lang="en-US" sz="1800" b="1" i="0" kern="1200" dirty="0">
                          <a:solidFill>
                            <a:schemeClr val="tx1"/>
                          </a:solidFill>
                          <a:latin typeface="Cambria" panose="02040503050406030204" pitchFamily="18" charset="0"/>
                          <a:ea typeface="Cambria" panose="02040503050406030204" pitchFamily="18" charset="0"/>
                          <a:cs typeface="+mn-cs"/>
                        </a:rPr>
                        <a:t>Foreign Company:</a:t>
                      </a:r>
                      <a:endParaRPr lang="en-IN" sz="1800" b="1" i="0" kern="1200" dirty="0">
                        <a:solidFill>
                          <a:schemeClr val="tx1"/>
                        </a:solidFill>
                        <a:latin typeface="Cambria" panose="02040503050406030204" pitchFamily="18" charset="0"/>
                        <a:ea typeface="Cambria" panose="02040503050406030204" pitchFamily="18" charset="0"/>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just"/>
                      <a:r>
                        <a:rPr lang="en-US" sz="1800" dirty="0">
                          <a:solidFill>
                            <a:srgbClr val="00338C"/>
                          </a:solidFill>
                          <a:latin typeface="Cambria" panose="02040503050406030204" pitchFamily="18" charset="0"/>
                          <a:ea typeface="Cambria" panose="02040503050406030204" pitchFamily="18" charset="0"/>
                        </a:rPr>
                        <a:t>Minimum public offer as well as minimum public shareholding of 10% of the post issue capital</a:t>
                      </a:r>
                      <a:endParaRPr lang="en-IN" sz="1800" b="0" dirty="0">
                        <a:solidFill>
                          <a:srgbClr val="00338C"/>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576705"/>
                  </a:ext>
                </a:extLst>
              </a:tr>
            </a:tbl>
          </a:graphicData>
        </a:graphic>
      </p:graphicFrame>
      <p:sp>
        <p:nvSpPr>
          <p:cNvPr id="14" name="Rectangle: Rounded Corners 13">
            <a:extLst>
              <a:ext uri="{FF2B5EF4-FFF2-40B4-BE49-F238E27FC236}">
                <a16:creationId xmlns:a16="http://schemas.microsoft.com/office/drawing/2014/main" id="{28F10487-0518-4BE6-A9AA-9E4B0BDE0C7F}"/>
              </a:ext>
            </a:extLst>
          </p:cNvPr>
          <p:cNvSpPr/>
          <p:nvPr/>
        </p:nvSpPr>
        <p:spPr>
          <a:xfrm>
            <a:off x="370636" y="5019767"/>
            <a:ext cx="3055557" cy="470704"/>
          </a:xfrm>
          <a:prstGeom prst="roundRect">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latin typeface="Cambria" panose="02040503050406030204" pitchFamily="18" charset="0"/>
                <a:ea typeface="Cambria" panose="02040503050406030204" pitchFamily="18" charset="0"/>
              </a:rPr>
              <a:t>Anchor Investor</a:t>
            </a:r>
            <a:endParaRPr lang="en-IN"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BF62700B-0137-4E53-88ED-5365F7572CFB}"/>
              </a:ext>
            </a:extLst>
          </p:cNvPr>
          <p:cNvSpPr txBox="1"/>
          <p:nvPr/>
        </p:nvSpPr>
        <p:spPr>
          <a:xfrm>
            <a:off x="370636" y="5681793"/>
            <a:ext cx="10175373" cy="646331"/>
          </a:xfrm>
          <a:prstGeom prst="rect">
            <a:avLst/>
          </a:prstGeom>
          <a:solidFill>
            <a:schemeClr val="bg1">
              <a:lumMod val="95000"/>
            </a:schemeClr>
          </a:solidFill>
        </p:spPr>
        <p:txBody>
          <a:bodyPr wrap="square">
            <a:spAutoFit/>
          </a:bodyPr>
          <a:lstStyle>
            <a:defPPr>
              <a:defRPr lang="en-US"/>
            </a:defPPr>
            <a:lvl1pPr marL="182563" indent="-182563" algn="just">
              <a:spcAft>
                <a:spcPts val="1200"/>
              </a:spcAft>
              <a:buFont typeface="Arial" panose="020B0604020202020204" pitchFamily="34" charset="0"/>
              <a:buChar char="•"/>
              <a:defRPr sz="1100">
                <a:solidFill>
                  <a:srgbClr val="230775"/>
                </a:solidFill>
                <a:latin typeface="Cambria" panose="02040503050406030204" pitchFamily="18" charset="0"/>
                <a:ea typeface="Cambria" panose="02040503050406030204" pitchFamily="18" charset="0"/>
              </a:defRPr>
            </a:lvl1pPr>
          </a:lstStyle>
          <a:p>
            <a:pPr marL="285750" indent="-285750" algn="l">
              <a:buClr>
                <a:srgbClr val="ED7D31"/>
              </a:buClr>
              <a:buFont typeface="Wingdings" panose="05000000000000000000" pitchFamily="2" charset="2"/>
              <a:buChar char="§"/>
            </a:pPr>
            <a:r>
              <a:rPr lang="en-US" sz="1800" dirty="0">
                <a:solidFill>
                  <a:srgbClr val="00338C"/>
                </a:solidFill>
              </a:rPr>
              <a:t>Issuer may offer a portion of the issue size for subscription by anchor investors, subject to disclosures made in the offer document</a:t>
            </a:r>
          </a:p>
        </p:txBody>
      </p:sp>
    </p:spTree>
    <p:extLst>
      <p:ext uri="{BB962C8B-B14F-4D97-AF65-F5344CB8AC3E}">
        <p14:creationId xmlns:p14="http://schemas.microsoft.com/office/powerpoint/2010/main" val="1055952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1A35D-974E-F086-B069-ECCEAE6591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8C882F-C11D-740E-C22C-9F1CCFFEE1E1}"/>
              </a:ext>
            </a:extLst>
          </p:cNvPr>
          <p:cNvSpPr/>
          <p:nvPr/>
        </p:nvSpPr>
        <p:spPr>
          <a:xfrm>
            <a:off x="0" y="20298"/>
            <a:ext cx="12191999"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lang="en-IN" sz="3200" b="1" dirty="0">
                <a:solidFill>
                  <a:schemeClr val="bg1"/>
                </a:solidFill>
                <a:latin typeface="Palatino Linotype" panose="02040502050505030304" pitchFamily="18" charset="0"/>
                <a:ea typeface="Cambria" panose="02040503050406030204" pitchFamily="18" charset="0"/>
                <a:cs typeface="Arial" panose="020B0604020202020204" pitchFamily="34" charset="0"/>
                <a:sym typeface="Roboto"/>
              </a:rPr>
              <a:t>IFSCA Listing Regulations</a:t>
            </a:r>
            <a:endParaRPr kumimoji="0" lang="en-IN" sz="44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endParaRPr>
          </a:p>
        </p:txBody>
      </p:sp>
      <p:sp>
        <p:nvSpPr>
          <p:cNvPr id="3" name="Rectangle 2">
            <a:extLst>
              <a:ext uri="{FF2B5EF4-FFF2-40B4-BE49-F238E27FC236}">
                <a16:creationId xmlns:a16="http://schemas.microsoft.com/office/drawing/2014/main" id="{F86E57BB-416D-C651-AD62-22AFA56F37EF}"/>
              </a:ext>
            </a:extLst>
          </p:cNvPr>
          <p:cNvSpPr/>
          <p:nvPr/>
        </p:nvSpPr>
        <p:spPr>
          <a:xfrm>
            <a:off x="-1" y="731381"/>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sp>
        <p:nvSpPr>
          <p:cNvPr id="16" name="Rectangle: Rounded Corners 15">
            <a:extLst>
              <a:ext uri="{FF2B5EF4-FFF2-40B4-BE49-F238E27FC236}">
                <a16:creationId xmlns:a16="http://schemas.microsoft.com/office/drawing/2014/main" id="{56B83218-5D28-4E2D-AA00-C93867A4F584}"/>
              </a:ext>
            </a:extLst>
          </p:cNvPr>
          <p:cNvSpPr/>
          <p:nvPr/>
        </p:nvSpPr>
        <p:spPr>
          <a:xfrm>
            <a:off x="336642" y="1107178"/>
            <a:ext cx="3055558" cy="523220"/>
          </a:xfrm>
          <a:prstGeom prst="roundRect">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latin typeface="Cambria" panose="02040503050406030204" pitchFamily="18" charset="0"/>
                <a:ea typeface="Cambria" panose="02040503050406030204" pitchFamily="18" charset="0"/>
              </a:rPr>
              <a:t>Monitoring Agency</a:t>
            </a:r>
          </a:p>
        </p:txBody>
      </p:sp>
      <p:sp>
        <p:nvSpPr>
          <p:cNvPr id="17" name="TextBox 16">
            <a:extLst>
              <a:ext uri="{FF2B5EF4-FFF2-40B4-BE49-F238E27FC236}">
                <a16:creationId xmlns:a16="http://schemas.microsoft.com/office/drawing/2014/main" id="{9692D165-34F4-4B52-BA74-272382726423}"/>
              </a:ext>
            </a:extLst>
          </p:cNvPr>
          <p:cNvSpPr txBox="1"/>
          <p:nvPr/>
        </p:nvSpPr>
        <p:spPr>
          <a:xfrm>
            <a:off x="336641" y="2022405"/>
            <a:ext cx="10175372" cy="646331"/>
          </a:xfrm>
          <a:prstGeom prst="rect">
            <a:avLst/>
          </a:prstGeom>
          <a:solidFill>
            <a:schemeClr val="bg1">
              <a:lumMod val="95000"/>
            </a:schemeClr>
          </a:solidFill>
        </p:spPr>
        <p:txBody>
          <a:bodyPr wrap="square">
            <a:spAutoFit/>
          </a:bodyPr>
          <a:lstStyle>
            <a:defPPr>
              <a:defRPr lang="en-US"/>
            </a:defPPr>
            <a:lvl1pPr marL="182563" indent="-182563" algn="just">
              <a:spcAft>
                <a:spcPts val="1200"/>
              </a:spcAft>
              <a:buFont typeface="Arial" panose="020B0604020202020204" pitchFamily="34" charset="0"/>
              <a:buChar char="•"/>
              <a:defRPr sz="1100">
                <a:solidFill>
                  <a:srgbClr val="230775"/>
                </a:solidFill>
                <a:latin typeface="Cambria" panose="02040503050406030204" pitchFamily="18" charset="0"/>
                <a:ea typeface="Cambria" panose="02040503050406030204" pitchFamily="18" charset="0"/>
              </a:defRPr>
            </a:lvl1pPr>
          </a:lstStyle>
          <a:p>
            <a:pPr marL="285750" indent="-285750" algn="l">
              <a:buClr>
                <a:srgbClr val="ED7D31"/>
              </a:buClr>
              <a:buFont typeface="Wingdings" panose="05000000000000000000" pitchFamily="2" charset="2"/>
              <a:buChar char="§"/>
            </a:pPr>
            <a:r>
              <a:rPr lang="en-US" sz="1800" dirty="0">
                <a:solidFill>
                  <a:srgbClr val="00338C"/>
                </a:solidFill>
              </a:rPr>
              <a:t>Issuer may choose to appoint a credit rating agency as a monitoring agency for monitoring the use of proceeds of the issue</a:t>
            </a:r>
          </a:p>
        </p:txBody>
      </p:sp>
      <p:sp>
        <p:nvSpPr>
          <p:cNvPr id="18" name="Rectangle: Rounded Corners 17">
            <a:extLst>
              <a:ext uri="{FF2B5EF4-FFF2-40B4-BE49-F238E27FC236}">
                <a16:creationId xmlns:a16="http://schemas.microsoft.com/office/drawing/2014/main" id="{B40B4DD1-C7A6-4F44-B755-44070571918C}"/>
              </a:ext>
            </a:extLst>
          </p:cNvPr>
          <p:cNvSpPr/>
          <p:nvPr/>
        </p:nvSpPr>
        <p:spPr>
          <a:xfrm>
            <a:off x="336642" y="3572812"/>
            <a:ext cx="3055558" cy="584775"/>
          </a:xfrm>
          <a:prstGeom prst="roundRect">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latin typeface="Cambria" panose="02040503050406030204" pitchFamily="18" charset="0"/>
                <a:ea typeface="Cambria" panose="02040503050406030204" pitchFamily="18" charset="0"/>
              </a:rPr>
              <a:t>Lockup</a:t>
            </a:r>
          </a:p>
        </p:txBody>
      </p:sp>
      <p:sp>
        <p:nvSpPr>
          <p:cNvPr id="19" name="TextBox 18">
            <a:extLst>
              <a:ext uri="{FF2B5EF4-FFF2-40B4-BE49-F238E27FC236}">
                <a16:creationId xmlns:a16="http://schemas.microsoft.com/office/drawing/2014/main" id="{EB4E1F22-8985-4948-B5E4-10A92013EE57}"/>
              </a:ext>
            </a:extLst>
          </p:cNvPr>
          <p:cNvSpPr txBox="1"/>
          <p:nvPr/>
        </p:nvSpPr>
        <p:spPr>
          <a:xfrm>
            <a:off x="336641" y="4431410"/>
            <a:ext cx="10175371" cy="646331"/>
          </a:xfrm>
          <a:prstGeom prst="rect">
            <a:avLst/>
          </a:prstGeom>
          <a:solidFill>
            <a:schemeClr val="bg1">
              <a:lumMod val="95000"/>
            </a:schemeClr>
          </a:solidFill>
        </p:spPr>
        <p:txBody>
          <a:bodyPr wrap="square">
            <a:spAutoFit/>
          </a:bodyPr>
          <a:lstStyle>
            <a:defPPr>
              <a:defRPr lang="en-US"/>
            </a:defPPr>
            <a:lvl1pPr marL="182563" indent="-182563" algn="just">
              <a:spcAft>
                <a:spcPts val="1200"/>
              </a:spcAft>
              <a:buFont typeface="Arial" panose="020B0604020202020204" pitchFamily="34" charset="0"/>
              <a:buChar char="•"/>
              <a:defRPr sz="1100">
                <a:solidFill>
                  <a:srgbClr val="230775"/>
                </a:solidFill>
                <a:latin typeface="Cambria" panose="02040503050406030204" pitchFamily="18" charset="0"/>
                <a:ea typeface="Cambria" panose="02040503050406030204" pitchFamily="18" charset="0"/>
              </a:defRPr>
            </a:lvl1pPr>
          </a:lstStyle>
          <a:p>
            <a:pPr>
              <a:buClr>
                <a:srgbClr val="ED7D31"/>
              </a:buClr>
            </a:pPr>
            <a:r>
              <a:rPr lang="en-US" sz="1800" dirty="0">
                <a:solidFill>
                  <a:srgbClr val="00338C"/>
                </a:solidFill>
              </a:rPr>
              <a:t>Pre-issue shareholding of promoters and controlling shareholders of the issuer shall be locked up for a period of 180 days from the date of allotment in the initial public offer</a:t>
            </a:r>
          </a:p>
        </p:txBody>
      </p:sp>
      <p:sp>
        <p:nvSpPr>
          <p:cNvPr id="4" name="TextBox 3">
            <a:extLst>
              <a:ext uri="{FF2B5EF4-FFF2-40B4-BE49-F238E27FC236}">
                <a16:creationId xmlns:a16="http://schemas.microsoft.com/office/drawing/2014/main" id="{996BF656-0336-E1E5-0265-FF3DA06EEDF9}"/>
              </a:ext>
            </a:extLst>
          </p:cNvPr>
          <p:cNvSpPr txBox="1"/>
          <p:nvPr/>
        </p:nvSpPr>
        <p:spPr>
          <a:xfrm>
            <a:off x="-1" y="6469216"/>
            <a:ext cx="12192000" cy="276999"/>
          </a:xfrm>
          <a:prstGeom prst="rect">
            <a:avLst/>
          </a:prstGeom>
          <a:noFill/>
        </p:spPr>
        <p:txBody>
          <a:bodyPr wrap="square">
            <a:spAutoFit/>
          </a:bodyPr>
          <a:lstStyle/>
          <a:p>
            <a:r>
              <a:rPr lang="en-IN" sz="1200" i="1" dirty="0">
                <a:latin typeface="Cambria" panose="02040503050406030204" pitchFamily="18" charset="0"/>
                <a:ea typeface="Cambria" panose="02040503050406030204" pitchFamily="18" charset="0"/>
              </a:rPr>
              <a:t>IFSCA Listing Regulations: </a:t>
            </a:r>
            <a:r>
              <a:rPr lang="en-IN" sz="1200" i="1" dirty="0">
                <a:latin typeface="Cambria" panose="02040503050406030204" pitchFamily="18" charset="0"/>
                <a:ea typeface="Cambria" panose="02040503050406030204" pitchFamily="18" charset="0"/>
                <a:hlinkClick r:id="rId3"/>
              </a:rPr>
              <a:t>https://ifsca.gov.in/Viewer?Path=Document%2FLegal%2Fifsca-listing-regulations-202430082024045210.pdf</a:t>
            </a:r>
            <a:r>
              <a:rPr lang="en-IN" sz="1200" i="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93800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CFEB4-AFE4-E03C-8AFC-BD1FE8C526F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A736F7F-31C1-3E29-E7C0-507DF355F1B7}"/>
              </a:ext>
            </a:extLst>
          </p:cNvPr>
          <p:cNvSpPr txBox="1"/>
          <p:nvPr/>
        </p:nvSpPr>
        <p:spPr>
          <a:xfrm>
            <a:off x="483714" y="1554927"/>
            <a:ext cx="10668689" cy="2954655"/>
          </a:xfrm>
          <a:prstGeom prst="rect">
            <a:avLst/>
          </a:prstGeom>
          <a:noFill/>
        </p:spPr>
        <p:txBody>
          <a:bodyPr wrap="square">
            <a:spAutoFit/>
          </a:bodyPr>
          <a:lstStyle/>
          <a:p>
            <a:pPr marL="447675" indent="-447675" algn="just" rtl="0">
              <a:spcBef>
                <a:spcPts val="1800"/>
              </a:spcBef>
              <a:spcAft>
                <a:spcPts val="1800"/>
              </a:spcAft>
              <a:buClr>
                <a:srgbClr val="F79A29"/>
              </a:buClr>
              <a:buFont typeface="Wingdings" panose="05000000000000000000" pitchFamily="2" charset="2"/>
              <a:buChar char="q"/>
            </a:pPr>
            <a:r>
              <a:rPr lang="en-US" sz="2400" b="1" i="1" dirty="0">
                <a:solidFill>
                  <a:srgbClr val="00338C"/>
                </a:solidFill>
                <a:latin typeface="Palatino Linotype" panose="02040502050505030304" pitchFamily="18" charset="0"/>
                <a:ea typeface="Cambria" panose="02040503050406030204" pitchFamily="18" charset="0"/>
              </a:rPr>
              <a:t>Expanded Investor Base and Valuation</a:t>
            </a:r>
          </a:p>
          <a:p>
            <a:pPr marL="447675" indent="-447675" algn="just" rtl="0">
              <a:spcBef>
                <a:spcPts val="1800"/>
              </a:spcBef>
              <a:spcAft>
                <a:spcPts val="1800"/>
              </a:spcAft>
              <a:buClr>
                <a:srgbClr val="F79A29"/>
              </a:buClr>
              <a:buFont typeface="Wingdings" panose="05000000000000000000" pitchFamily="2" charset="2"/>
              <a:buChar char="q"/>
            </a:pPr>
            <a:r>
              <a:rPr lang="en-US" sz="2400" b="1" i="1" dirty="0">
                <a:solidFill>
                  <a:srgbClr val="00338C"/>
                </a:solidFill>
                <a:latin typeface="Palatino Linotype" panose="02040502050505030304" pitchFamily="18" charset="0"/>
                <a:ea typeface="Cambria" panose="02040503050406030204" pitchFamily="18" charset="0"/>
              </a:rPr>
              <a:t>Diversification and Financial Flexibility</a:t>
            </a:r>
          </a:p>
          <a:p>
            <a:pPr marL="447675" indent="-447675" algn="just" rtl="0">
              <a:spcBef>
                <a:spcPts val="1800"/>
              </a:spcBef>
              <a:spcAft>
                <a:spcPts val="1800"/>
              </a:spcAft>
              <a:buClr>
                <a:srgbClr val="F79A29"/>
              </a:buClr>
              <a:buFont typeface="Wingdings" panose="05000000000000000000" pitchFamily="2" charset="2"/>
              <a:buChar char="q"/>
            </a:pPr>
            <a:r>
              <a:rPr lang="en-US" sz="2400" b="1" i="1" dirty="0">
                <a:solidFill>
                  <a:srgbClr val="00338C"/>
                </a:solidFill>
                <a:latin typeface="Palatino Linotype" panose="02040502050505030304" pitchFamily="18" charset="0"/>
                <a:ea typeface="Cambria" panose="02040503050406030204" pitchFamily="18" charset="0"/>
              </a:rPr>
              <a:t>Global Visibility and Expansion</a:t>
            </a:r>
          </a:p>
          <a:p>
            <a:pPr marL="447675" indent="-447675" algn="just" rtl="0">
              <a:spcBef>
                <a:spcPts val="1800"/>
              </a:spcBef>
              <a:spcAft>
                <a:spcPts val="1800"/>
              </a:spcAft>
              <a:buClr>
                <a:srgbClr val="F79A29"/>
              </a:buClr>
              <a:buFont typeface="Wingdings" panose="05000000000000000000" pitchFamily="2" charset="2"/>
              <a:buChar char="q"/>
            </a:pPr>
            <a:r>
              <a:rPr lang="en-US" sz="2400" b="1" i="1" dirty="0">
                <a:solidFill>
                  <a:srgbClr val="00338C"/>
                </a:solidFill>
                <a:latin typeface="Palatino Linotype" panose="02040502050505030304" pitchFamily="18" charset="0"/>
                <a:ea typeface="Cambria" panose="02040503050406030204" pitchFamily="18" charset="0"/>
              </a:rPr>
              <a:t>Exit Strategy</a:t>
            </a:r>
          </a:p>
        </p:txBody>
      </p:sp>
      <p:sp>
        <p:nvSpPr>
          <p:cNvPr id="3" name="Rectangle 2">
            <a:extLst>
              <a:ext uri="{FF2B5EF4-FFF2-40B4-BE49-F238E27FC236}">
                <a16:creationId xmlns:a16="http://schemas.microsoft.com/office/drawing/2014/main" id="{594E7DD3-744E-90EA-43F1-5AA59927E8D4}"/>
              </a:ext>
            </a:extLst>
          </p:cNvPr>
          <p:cNvSpPr/>
          <p:nvPr/>
        </p:nvSpPr>
        <p:spPr>
          <a:xfrm>
            <a:off x="0" y="-29925"/>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IN" sz="32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rPr>
              <a:t>Direct Listing: </a:t>
            </a:r>
            <a:r>
              <a:rPr kumimoji="0" lang="en-IN" sz="3200"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rPr>
              <a:t>Advantages to Issuers</a:t>
            </a:r>
          </a:p>
        </p:txBody>
      </p:sp>
      <p:sp>
        <p:nvSpPr>
          <p:cNvPr id="4" name="Rectangle 3">
            <a:extLst>
              <a:ext uri="{FF2B5EF4-FFF2-40B4-BE49-F238E27FC236}">
                <a16:creationId xmlns:a16="http://schemas.microsoft.com/office/drawing/2014/main" id="{1E0FF802-ADE5-69F3-67E2-40D790B17A58}"/>
              </a:ext>
            </a:extLst>
          </p:cNvPr>
          <p:cNvSpPr/>
          <p:nvPr/>
        </p:nvSpPr>
        <p:spPr>
          <a:xfrm>
            <a:off x="0" y="711514"/>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spTree>
    <p:extLst>
      <p:ext uri="{BB962C8B-B14F-4D97-AF65-F5344CB8AC3E}">
        <p14:creationId xmlns:p14="http://schemas.microsoft.com/office/powerpoint/2010/main" val="3696841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FA994-20F0-070C-083D-24996E7BEEBF}"/>
            </a:ext>
          </a:extLst>
        </p:cNvPr>
        <p:cNvGrpSpPr/>
        <p:nvPr/>
      </p:nvGrpSpPr>
      <p:grpSpPr>
        <a:xfrm>
          <a:off x="0" y="0"/>
          <a:ext cx="0" cy="0"/>
          <a:chOff x="0" y="0"/>
          <a:chExt cx="0" cy="0"/>
        </a:xfrm>
      </p:grpSpPr>
      <p:pic>
        <p:nvPicPr>
          <p:cNvPr id="4" name="Graphic 3" descr="Clock outline">
            <a:extLst>
              <a:ext uri="{FF2B5EF4-FFF2-40B4-BE49-F238E27FC236}">
                <a16:creationId xmlns:a16="http://schemas.microsoft.com/office/drawing/2014/main" id="{6FB17F70-A9F9-9709-4882-37E1742615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18992" y="2180490"/>
            <a:ext cx="1354015" cy="1354015"/>
          </a:xfrm>
          <a:prstGeom prst="rect">
            <a:avLst/>
          </a:prstGeom>
        </p:spPr>
      </p:pic>
      <p:pic>
        <p:nvPicPr>
          <p:cNvPr id="6" name="Graphic 5" descr="Tax outline">
            <a:extLst>
              <a:ext uri="{FF2B5EF4-FFF2-40B4-BE49-F238E27FC236}">
                <a16:creationId xmlns:a16="http://schemas.microsoft.com/office/drawing/2014/main" id="{015CEEDE-8386-E60F-87DA-384B6EFAC3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61235" y="2179559"/>
            <a:ext cx="1248503" cy="1248503"/>
          </a:xfrm>
          <a:prstGeom prst="rect">
            <a:avLst/>
          </a:prstGeom>
        </p:spPr>
      </p:pic>
      <p:pic>
        <p:nvPicPr>
          <p:cNvPr id="8" name="Graphic 7" descr="Dollar with solid fill">
            <a:extLst>
              <a:ext uri="{FF2B5EF4-FFF2-40B4-BE49-F238E27FC236}">
                <a16:creationId xmlns:a16="http://schemas.microsoft.com/office/drawing/2014/main" id="{354E75C4-0EE9-3A8B-D785-F140D2A636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82261" y="2180491"/>
            <a:ext cx="1354015" cy="1354015"/>
          </a:xfrm>
          <a:prstGeom prst="rect">
            <a:avLst/>
          </a:prstGeom>
        </p:spPr>
      </p:pic>
      <p:sp>
        <p:nvSpPr>
          <p:cNvPr id="10" name="Rectangle: Rounded Corners 9">
            <a:extLst>
              <a:ext uri="{FF2B5EF4-FFF2-40B4-BE49-F238E27FC236}">
                <a16:creationId xmlns:a16="http://schemas.microsoft.com/office/drawing/2014/main" id="{D928A78A-79B9-39F0-9669-566EF3F5486B}"/>
              </a:ext>
            </a:extLst>
          </p:cNvPr>
          <p:cNvSpPr/>
          <p:nvPr/>
        </p:nvSpPr>
        <p:spPr>
          <a:xfrm>
            <a:off x="877764" y="4054189"/>
            <a:ext cx="2963008" cy="1195752"/>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000" b="1" i="0" u="none" strike="noStrike" kern="1200" cap="none" spc="0" normalizeH="0" baseline="0" noProof="0" dirty="0">
                <a:ln>
                  <a:noFill/>
                </a:ln>
                <a:solidFill>
                  <a:prstClr val="black"/>
                </a:solidFill>
                <a:effectLst/>
                <a:uLnTx/>
                <a:uFillTx/>
                <a:latin typeface="Palatino Linotype" panose="02040502050505030304" pitchFamily="18" charset="0"/>
                <a:ea typeface="Cambria" panose="02040503050406030204" pitchFamily="18" charset="0"/>
              </a:rPr>
              <a:t>Investing/Trading in foreign currency (USD)</a:t>
            </a:r>
          </a:p>
        </p:txBody>
      </p:sp>
      <p:sp>
        <p:nvSpPr>
          <p:cNvPr id="11" name="Rectangle: Rounded Corners 10">
            <a:extLst>
              <a:ext uri="{FF2B5EF4-FFF2-40B4-BE49-F238E27FC236}">
                <a16:creationId xmlns:a16="http://schemas.microsoft.com/office/drawing/2014/main" id="{96801CD4-3C31-981B-F47C-94F73D320B0A}"/>
              </a:ext>
            </a:extLst>
          </p:cNvPr>
          <p:cNvSpPr/>
          <p:nvPr/>
        </p:nvSpPr>
        <p:spPr>
          <a:xfrm>
            <a:off x="4614496" y="4054189"/>
            <a:ext cx="2963008" cy="1195752"/>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000" b="1" i="0" u="none" strike="noStrike" kern="1200" cap="none" spc="0" normalizeH="0" baseline="0" noProof="0" dirty="0">
                <a:ln>
                  <a:noFill/>
                </a:ln>
                <a:solidFill>
                  <a:prstClr val="black"/>
                </a:solidFill>
                <a:effectLst/>
                <a:uLnTx/>
                <a:uFillTx/>
                <a:latin typeface="Palatino Linotype" panose="02040502050505030304" pitchFamily="18" charset="0"/>
                <a:ea typeface="Cambria" panose="02040503050406030204" pitchFamily="18" charset="0"/>
              </a:rPr>
              <a:t>20+ hours Trading window</a:t>
            </a:r>
          </a:p>
        </p:txBody>
      </p:sp>
      <p:sp>
        <p:nvSpPr>
          <p:cNvPr id="12" name="Rectangle: Rounded Corners 11">
            <a:extLst>
              <a:ext uri="{FF2B5EF4-FFF2-40B4-BE49-F238E27FC236}">
                <a16:creationId xmlns:a16="http://schemas.microsoft.com/office/drawing/2014/main" id="{F0284D18-83E5-2694-65FF-76B128208A32}"/>
              </a:ext>
            </a:extLst>
          </p:cNvPr>
          <p:cNvSpPr/>
          <p:nvPr/>
        </p:nvSpPr>
        <p:spPr>
          <a:xfrm>
            <a:off x="8403983" y="4054189"/>
            <a:ext cx="2963008" cy="119575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000" b="1" i="0" u="none" strike="noStrike" kern="1200" cap="none" spc="0" normalizeH="0" baseline="0" noProof="0" dirty="0">
                <a:ln>
                  <a:noFill/>
                </a:ln>
                <a:solidFill>
                  <a:prstClr val="black"/>
                </a:solidFill>
                <a:effectLst/>
                <a:uLnTx/>
                <a:uFillTx/>
                <a:latin typeface="Palatino Linotype" panose="02040502050505030304" pitchFamily="18" charset="0"/>
                <a:ea typeface="Cambria" panose="02040503050406030204" pitchFamily="18" charset="0"/>
              </a:rPr>
              <a:t>Tax benefits</a:t>
            </a:r>
          </a:p>
          <a:p>
            <a:pPr algn="ctr"/>
            <a:r>
              <a:rPr kumimoji="0" lang="en-US" sz="2000" b="1" i="0" u="none" strike="noStrike" kern="1200" cap="none" spc="0" normalizeH="0" baseline="0" noProof="0" dirty="0">
                <a:ln>
                  <a:noFill/>
                </a:ln>
                <a:solidFill>
                  <a:prstClr val="black"/>
                </a:solidFill>
                <a:effectLst/>
                <a:uLnTx/>
                <a:uFillTx/>
                <a:latin typeface="Palatino Linotype" panose="02040502050505030304" pitchFamily="18" charset="0"/>
                <a:ea typeface="Cambria" panose="02040503050406030204" pitchFamily="18" charset="0"/>
              </a:rPr>
              <a:t>(No Capital Gains tax, No STT, No GST)</a:t>
            </a:r>
          </a:p>
        </p:txBody>
      </p:sp>
      <p:sp>
        <p:nvSpPr>
          <p:cNvPr id="2" name="Rectangle 1">
            <a:extLst>
              <a:ext uri="{FF2B5EF4-FFF2-40B4-BE49-F238E27FC236}">
                <a16:creationId xmlns:a16="http://schemas.microsoft.com/office/drawing/2014/main" id="{D295D9C4-C7E7-60C1-6C0F-3A842F911A2B}"/>
              </a:ext>
            </a:extLst>
          </p:cNvPr>
          <p:cNvSpPr/>
          <p:nvPr/>
        </p:nvSpPr>
        <p:spPr>
          <a:xfrm>
            <a:off x="0" y="0"/>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IN" sz="32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rPr>
              <a:t>Direct Listing: </a:t>
            </a:r>
            <a:r>
              <a:rPr kumimoji="0" lang="en-IN" sz="3200"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rPr>
              <a:t>Benefits to investors</a:t>
            </a:r>
          </a:p>
        </p:txBody>
      </p:sp>
      <p:sp>
        <p:nvSpPr>
          <p:cNvPr id="3" name="Rectangle 2">
            <a:extLst>
              <a:ext uri="{FF2B5EF4-FFF2-40B4-BE49-F238E27FC236}">
                <a16:creationId xmlns:a16="http://schemas.microsoft.com/office/drawing/2014/main" id="{3347EC5E-DD6D-336C-72AB-568E6490E58D}"/>
              </a:ext>
            </a:extLst>
          </p:cNvPr>
          <p:cNvSpPr/>
          <p:nvPr/>
        </p:nvSpPr>
        <p:spPr>
          <a:xfrm>
            <a:off x="0" y="711514"/>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spTree>
    <p:extLst>
      <p:ext uri="{BB962C8B-B14F-4D97-AF65-F5344CB8AC3E}">
        <p14:creationId xmlns:p14="http://schemas.microsoft.com/office/powerpoint/2010/main" val="1441090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1A35D-974E-F086-B069-ECCEAE6591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8C882F-C11D-740E-C22C-9F1CCFFEE1E1}"/>
              </a:ext>
            </a:extLst>
          </p:cNvPr>
          <p:cNvSpPr/>
          <p:nvPr/>
        </p:nvSpPr>
        <p:spPr>
          <a:xfrm>
            <a:off x="0" y="-3768"/>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lang="en-IN" sz="3200" b="1" dirty="0">
                <a:solidFill>
                  <a:schemeClr val="bg1"/>
                </a:solidFill>
                <a:latin typeface="Palatino Linotype" panose="02040502050505030304" pitchFamily="18" charset="0"/>
                <a:ea typeface="Cambria" panose="02040503050406030204" pitchFamily="18" charset="0"/>
                <a:cs typeface="Arial" panose="020B0604020202020204" pitchFamily="34" charset="0"/>
                <a:sym typeface="Roboto"/>
              </a:rPr>
              <a:t>Listing of Foreign Companies</a:t>
            </a:r>
            <a:endParaRPr kumimoji="0" lang="en-IN" sz="44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endParaRPr>
          </a:p>
        </p:txBody>
      </p:sp>
      <p:sp>
        <p:nvSpPr>
          <p:cNvPr id="3" name="Rectangle 2">
            <a:extLst>
              <a:ext uri="{FF2B5EF4-FFF2-40B4-BE49-F238E27FC236}">
                <a16:creationId xmlns:a16="http://schemas.microsoft.com/office/drawing/2014/main" id="{F86E57BB-416D-C651-AD62-22AFA56F37EF}"/>
              </a:ext>
            </a:extLst>
          </p:cNvPr>
          <p:cNvSpPr/>
          <p:nvPr/>
        </p:nvSpPr>
        <p:spPr>
          <a:xfrm>
            <a:off x="-1" y="731381"/>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pic>
        <p:nvPicPr>
          <p:cNvPr id="16" name="Graphic 15" descr="Tax outline">
            <a:extLst>
              <a:ext uri="{FF2B5EF4-FFF2-40B4-BE49-F238E27FC236}">
                <a16:creationId xmlns:a16="http://schemas.microsoft.com/office/drawing/2014/main" id="{49F76A7F-1B0F-40D3-8160-BBC5D766F2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25153" y="1793601"/>
            <a:ext cx="971126" cy="971126"/>
          </a:xfrm>
          <a:prstGeom prst="rect">
            <a:avLst/>
          </a:prstGeom>
        </p:spPr>
      </p:pic>
      <p:sp>
        <p:nvSpPr>
          <p:cNvPr id="17" name="Rectangle: Rounded Corners 16">
            <a:extLst>
              <a:ext uri="{FF2B5EF4-FFF2-40B4-BE49-F238E27FC236}">
                <a16:creationId xmlns:a16="http://schemas.microsoft.com/office/drawing/2014/main" id="{A9DAA70B-6396-4720-8C69-2122D8ABDFDD}"/>
              </a:ext>
            </a:extLst>
          </p:cNvPr>
          <p:cNvSpPr/>
          <p:nvPr/>
        </p:nvSpPr>
        <p:spPr>
          <a:xfrm>
            <a:off x="6914515" y="2861565"/>
            <a:ext cx="2792401" cy="97112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33039">
              <a:defRPr/>
            </a:pPr>
            <a:r>
              <a:rPr lang="en-US" sz="1600" b="1" dirty="0">
                <a:solidFill>
                  <a:prstClr val="black"/>
                </a:solidFill>
                <a:latin typeface="Cambria" panose="02040503050406030204" pitchFamily="18" charset="0"/>
                <a:ea typeface="Cambria" panose="02040503050406030204" pitchFamily="18" charset="0"/>
              </a:rPr>
              <a:t>Domestic Mutual Funds</a:t>
            </a:r>
          </a:p>
          <a:p>
            <a:pPr algn="ctr" defTabSz="633039">
              <a:defRPr/>
            </a:pPr>
            <a:r>
              <a:rPr lang="en-US" sz="1600" dirty="0">
                <a:solidFill>
                  <a:prstClr val="black"/>
                </a:solidFill>
                <a:latin typeface="Cambria" panose="02040503050406030204" pitchFamily="18" charset="0"/>
                <a:ea typeface="Cambria" panose="02040503050406030204" pitchFamily="18" charset="0"/>
              </a:rPr>
              <a:t>eligible to participate</a:t>
            </a:r>
            <a:endParaRPr lang="en-IN" sz="1600" b="1" dirty="0">
              <a:solidFill>
                <a:prstClr val="black"/>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8FC4367D-0D41-470A-80C0-D90E24522DCD}"/>
              </a:ext>
            </a:extLst>
          </p:cNvPr>
          <p:cNvSpPr txBox="1"/>
          <p:nvPr/>
        </p:nvSpPr>
        <p:spPr>
          <a:xfrm>
            <a:off x="377531" y="1029633"/>
            <a:ext cx="5907347" cy="458715"/>
          </a:xfrm>
          <a:prstGeom prst="rect">
            <a:avLst/>
          </a:prstGeom>
          <a:noFill/>
        </p:spPr>
        <p:txBody>
          <a:bodyPr wrap="square">
            <a:spAutoFit/>
          </a:bodyPr>
          <a:lstStyle/>
          <a:p>
            <a:pPr algn="just">
              <a:lnSpc>
                <a:spcPct val="107000"/>
              </a:lnSpc>
            </a:pPr>
            <a:r>
              <a:rPr lang="en-US" sz="2400" b="1" i="1" dirty="0">
                <a:latin typeface="Cambria" panose="02040503050406030204" pitchFamily="18" charset="0"/>
                <a:ea typeface="Cambria" panose="02040503050406030204" pitchFamily="18" charset="0"/>
                <a:cs typeface="Angsana New" panose="02020603050405020304" pitchFamily="18" charset="-34"/>
              </a:rPr>
              <a:t>Foreign Companies – Additional Benefits</a:t>
            </a:r>
          </a:p>
        </p:txBody>
      </p:sp>
      <p:sp>
        <p:nvSpPr>
          <p:cNvPr id="19" name="Rectangle: Rounded Corners 18">
            <a:extLst>
              <a:ext uri="{FF2B5EF4-FFF2-40B4-BE49-F238E27FC236}">
                <a16:creationId xmlns:a16="http://schemas.microsoft.com/office/drawing/2014/main" id="{B7AD8AE7-20DB-4046-893D-D08A238C7F26}"/>
              </a:ext>
            </a:extLst>
          </p:cNvPr>
          <p:cNvSpPr/>
          <p:nvPr/>
        </p:nvSpPr>
        <p:spPr>
          <a:xfrm>
            <a:off x="2700533" y="2861565"/>
            <a:ext cx="2408009" cy="971128"/>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33039">
              <a:defRPr/>
            </a:pPr>
            <a:r>
              <a:rPr lang="en-US" sz="1600" b="1" dirty="0">
                <a:solidFill>
                  <a:prstClr val="black"/>
                </a:solidFill>
                <a:latin typeface="Cambria" panose="02040503050406030204" pitchFamily="18" charset="0"/>
                <a:ea typeface="Cambria" panose="02040503050406030204" pitchFamily="18" charset="0"/>
              </a:rPr>
              <a:t>LRS Permitted</a:t>
            </a:r>
          </a:p>
          <a:p>
            <a:pPr algn="ctr" defTabSz="633039">
              <a:defRPr/>
            </a:pPr>
            <a:r>
              <a:rPr lang="en-US" sz="1600" dirty="0">
                <a:solidFill>
                  <a:prstClr val="black"/>
                </a:solidFill>
                <a:latin typeface="Cambria" panose="02040503050406030204" pitchFamily="18" charset="0"/>
                <a:ea typeface="Cambria" panose="02040503050406030204" pitchFamily="18" charset="0"/>
              </a:rPr>
              <a:t>(retail Indian investors can participate)</a:t>
            </a:r>
            <a:endParaRPr lang="en-IN" sz="1600" b="1" dirty="0">
              <a:solidFill>
                <a:prstClr val="black"/>
              </a:solidFill>
              <a:latin typeface="Cambria" panose="02040503050406030204" pitchFamily="18" charset="0"/>
              <a:ea typeface="Cambria" panose="02040503050406030204" pitchFamily="18" charset="0"/>
            </a:endParaRPr>
          </a:p>
        </p:txBody>
      </p:sp>
      <p:pic>
        <p:nvPicPr>
          <p:cNvPr id="23" name="Graphic 22" descr="Group of men with solid fill">
            <a:extLst>
              <a:ext uri="{FF2B5EF4-FFF2-40B4-BE49-F238E27FC236}">
                <a16:creationId xmlns:a16="http://schemas.microsoft.com/office/drawing/2014/main" id="{740CA421-C7A6-4543-89B8-F9C5BAC227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5676" y="1852777"/>
            <a:ext cx="877722" cy="877722"/>
          </a:xfrm>
          <a:prstGeom prst="rect">
            <a:avLst/>
          </a:prstGeom>
        </p:spPr>
      </p:pic>
      <p:sp>
        <p:nvSpPr>
          <p:cNvPr id="24" name="TextBox 23">
            <a:extLst>
              <a:ext uri="{FF2B5EF4-FFF2-40B4-BE49-F238E27FC236}">
                <a16:creationId xmlns:a16="http://schemas.microsoft.com/office/drawing/2014/main" id="{AF476A4A-7BAA-4F32-9164-2AE8F5FC9E70}"/>
              </a:ext>
            </a:extLst>
          </p:cNvPr>
          <p:cNvSpPr txBox="1"/>
          <p:nvPr/>
        </p:nvSpPr>
        <p:spPr>
          <a:xfrm>
            <a:off x="377531" y="4339559"/>
            <a:ext cx="11250862" cy="1231106"/>
          </a:xfrm>
          <a:prstGeom prst="rect">
            <a:avLst/>
          </a:prstGeom>
          <a:noFill/>
        </p:spPr>
        <p:txBody>
          <a:bodyPr wrap="square" rtlCol="0">
            <a:spAutoFit/>
          </a:bodyPr>
          <a:lstStyle/>
          <a:p>
            <a:pPr marL="285750" indent="-285750" algn="just">
              <a:spcBef>
                <a:spcPts val="1200"/>
              </a:spcBef>
              <a:spcAft>
                <a:spcPts val="1200"/>
              </a:spcAft>
              <a:buClr>
                <a:srgbClr val="FFC000"/>
              </a:buClr>
              <a:buFont typeface="Wingdings" panose="05000000000000000000" pitchFamily="2" charset="2"/>
              <a:buChar char="§"/>
            </a:pPr>
            <a:r>
              <a:rPr lang="en-US" dirty="0">
                <a:solidFill>
                  <a:srgbClr val="2E1676"/>
                </a:solidFill>
                <a:latin typeface="Cambria" panose="02040503050406030204" pitchFamily="18" charset="0"/>
                <a:ea typeface="Cambria" panose="02040503050406030204" pitchFamily="18" charset="0"/>
              </a:rPr>
              <a:t>Estimates suggest that more than 50% of Indian Unicorn startups are domiciled in offshore jurisdictions</a:t>
            </a:r>
          </a:p>
          <a:p>
            <a:pPr marL="285750" indent="-285750" algn="just">
              <a:spcBef>
                <a:spcPts val="1200"/>
              </a:spcBef>
              <a:spcAft>
                <a:spcPts val="1200"/>
              </a:spcAft>
              <a:buClr>
                <a:srgbClr val="FFC000"/>
              </a:buClr>
              <a:buFont typeface="Wingdings" panose="05000000000000000000" pitchFamily="2" charset="2"/>
              <a:buChar char="§"/>
            </a:pPr>
            <a:r>
              <a:rPr lang="en-US" dirty="0">
                <a:solidFill>
                  <a:srgbClr val="2E1676"/>
                </a:solidFill>
                <a:latin typeface="Cambria" panose="02040503050406030204" pitchFamily="18" charset="0"/>
                <a:ea typeface="Cambria" panose="02040503050406030204" pitchFamily="18" charset="0"/>
              </a:rPr>
              <a:t>United States of America, Singapore and United Kingdom are some of the most popular examples of countries to which Indian entities have ‘flipped’</a:t>
            </a:r>
          </a:p>
        </p:txBody>
      </p:sp>
      <p:sp>
        <p:nvSpPr>
          <p:cNvPr id="25" name="Rounded Rectangle 20">
            <a:extLst>
              <a:ext uri="{FF2B5EF4-FFF2-40B4-BE49-F238E27FC236}">
                <a16:creationId xmlns:a16="http://schemas.microsoft.com/office/drawing/2014/main" id="{45F3CFD8-0187-4B94-A2D7-985DDBD50B30}"/>
              </a:ext>
            </a:extLst>
          </p:cNvPr>
          <p:cNvSpPr/>
          <p:nvPr/>
        </p:nvSpPr>
        <p:spPr>
          <a:xfrm>
            <a:off x="2905195" y="5929474"/>
            <a:ext cx="6759365" cy="649435"/>
          </a:xfrm>
          <a:prstGeom prst="roundRect">
            <a:avLst/>
          </a:prstGeom>
          <a:solidFill>
            <a:schemeClr val="accent5">
              <a:lumMod val="20000"/>
              <a:lumOff val="80000"/>
            </a:schemeClr>
          </a:solidFill>
          <a:ln w="19050">
            <a:solidFill>
              <a:schemeClr val="accent5">
                <a:lumMod val="60000"/>
                <a:lumOff val="4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defTabSz="633039">
              <a:defRPr/>
            </a:pPr>
            <a:r>
              <a:rPr lang="en-US" sz="2000" b="1"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Opportunity to list such Foreign Companies in GIFT IFSC</a:t>
            </a:r>
            <a:endParaRPr lang="en-IN" sz="2000" b="1"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1648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115B9-F294-8EE7-5780-CDFDDF94E5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F5D42D2-9E00-8D0F-79D5-292A59B5FA66}"/>
              </a:ext>
            </a:extLst>
          </p:cNvPr>
          <p:cNvSpPr txBox="1"/>
          <p:nvPr/>
        </p:nvSpPr>
        <p:spPr>
          <a:xfrm>
            <a:off x="444759" y="1087658"/>
            <a:ext cx="7603067" cy="5093702"/>
          </a:xfrm>
          <a:prstGeom prst="rect">
            <a:avLst/>
          </a:prstGeom>
          <a:noFill/>
        </p:spPr>
        <p:txBody>
          <a:bodyPr wrap="square">
            <a:spAutoFit/>
          </a:bodyPr>
          <a:lstStyle/>
          <a:p>
            <a:pPr algn="just">
              <a:spcAft>
                <a:spcPts val="1800"/>
              </a:spcAft>
              <a:buClr>
                <a:srgbClr val="FFC000"/>
              </a:buClr>
            </a:pPr>
            <a:r>
              <a:rPr lang="en-US" sz="2000" b="1" dirty="0">
                <a:latin typeface="Palatino Linotype" panose="02040502050505030304" pitchFamily="18" charset="0"/>
                <a:ea typeface="Cambria" panose="02040503050406030204" pitchFamily="18" charset="0"/>
              </a:rPr>
              <a:t>Continuous Disclosures</a:t>
            </a:r>
          </a:p>
          <a:p>
            <a:pPr marL="800100" lvl="1" indent="-342900" algn="just">
              <a:spcAft>
                <a:spcPts val="1200"/>
              </a:spcAft>
              <a:buClr>
                <a:srgbClr val="F79A29"/>
              </a:buClr>
              <a:buFont typeface="Wingdings" panose="05000000000000000000" pitchFamily="2" charset="2"/>
              <a:buChar char="§"/>
            </a:pPr>
            <a:r>
              <a:rPr lang="en-US" sz="2000" dirty="0">
                <a:latin typeface="Palatino Linotype" panose="02040502050505030304" pitchFamily="18" charset="0"/>
                <a:ea typeface="Cambria" panose="02040503050406030204" pitchFamily="18" charset="0"/>
              </a:rPr>
              <a:t>Shareholding Pattern </a:t>
            </a:r>
          </a:p>
          <a:p>
            <a:pPr marL="800100" lvl="1" indent="-342900" algn="just">
              <a:spcAft>
                <a:spcPts val="1200"/>
              </a:spcAft>
              <a:buClr>
                <a:srgbClr val="F79A29"/>
              </a:buClr>
              <a:buFont typeface="Wingdings" panose="05000000000000000000" pitchFamily="2" charset="2"/>
              <a:buChar char="§"/>
            </a:pPr>
            <a:r>
              <a:rPr lang="en-US" sz="2000" dirty="0">
                <a:latin typeface="Palatino Linotype" panose="02040502050505030304" pitchFamily="18" charset="0"/>
                <a:ea typeface="Cambria" panose="02040503050406030204" pitchFamily="18" charset="0"/>
              </a:rPr>
              <a:t>Financial Statements </a:t>
            </a:r>
          </a:p>
          <a:p>
            <a:pPr marL="800100" lvl="1" indent="-342900" algn="just">
              <a:spcAft>
                <a:spcPts val="1200"/>
              </a:spcAft>
              <a:buClr>
                <a:srgbClr val="F79A29"/>
              </a:buClr>
              <a:buFont typeface="Wingdings" panose="05000000000000000000" pitchFamily="2" charset="2"/>
              <a:buChar char="§"/>
            </a:pPr>
            <a:r>
              <a:rPr lang="en-US" sz="2000" dirty="0">
                <a:latin typeface="Palatino Linotype" panose="02040502050505030304" pitchFamily="18" charset="0"/>
                <a:ea typeface="Cambria" panose="02040503050406030204" pitchFamily="18" charset="0"/>
              </a:rPr>
              <a:t>Material or price sensitive event information</a:t>
            </a:r>
          </a:p>
          <a:p>
            <a:pPr marL="800100" lvl="1" indent="-342900" algn="just">
              <a:spcAft>
                <a:spcPts val="1200"/>
              </a:spcAft>
              <a:buClr>
                <a:srgbClr val="F79A29"/>
              </a:buClr>
              <a:buFont typeface="Wingdings" panose="05000000000000000000" pitchFamily="2" charset="2"/>
              <a:buChar char="§"/>
            </a:pPr>
            <a:r>
              <a:rPr lang="en-US" sz="2000" dirty="0">
                <a:latin typeface="Palatino Linotype" panose="02040502050505030304" pitchFamily="18" charset="0"/>
                <a:ea typeface="Cambria" panose="02040503050406030204" pitchFamily="18" charset="0"/>
              </a:rPr>
              <a:t>Board meetings</a:t>
            </a:r>
          </a:p>
          <a:p>
            <a:pPr marL="800100" lvl="1" indent="-342900" algn="just">
              <a:spcAft>
                <a:spcPts val="1200"/>
              </a:spcAft>
              <a:buClr>
                <a:srgbClr val="F79A29"/>
              </a:buClr>
              <a:buFont typeface="Wingdings" panose="05000000000000000000" pitchFamily="2" charset="2"/>
              <a:buChar char="§"/>
            </a:pPr>
            <a:r>
              <a:rPr lang="en-US" sz="2000" dirty="0">
                <a:latin typeface="Palatino Linotype" panose="02040502050505030304" pitchFamily="18" charset="0"/>
                <a:ea typeface="Cambria" panose="02040503050406030204" pitchFamily="18" charset="0"/>
              </a:rPr>
              <a:t>Annual and Extraordinary General Meetings</a:t>
            </a:r>
          </a:p>
          <a:p>
            <a:pPr marL="800100" lvl="1" indent="-342900" algn="just">
              <a:spcAft>
                <a:spcPts val="1200"/>
              </a:spcAft>
              <a:buClr>
                <a:srgbClr val="F79A29"/>
              </a:buClr>
              <a:buFont typeface="Wingdings" panose="05000000000000000000" pitchFamily="2" charset="2"/>
              <a:buChar char="§"/>
            </a:pPr>
            <a:r>
              <a:rPr lang="en-US" sz="2000" dirty="0">
                <a:latin typeface="Palatino Linotype" panose="02040502050505030304" pitchFamily="18" charset="0"/>
                <a:ea typeface="Cambria" panose="02040503050406030204" pitchFamily="18" charset="0"/>
              </a:rPr>
              <a:t>Change in directors, KMPs and Compliance Officer</a:t>
            </a:r>
          </a:p>
          <a:p>
            <a:pPr marL="800100" lvl="1" indent="-342900" algn="just">
              <a:spcAft>
                <a:spcPts val="1200"/>
              </a:spcAft>
              <a:buClr>
                <a:srgbClr val="F79A29"/>
              </a:buClr>
              <a:buFont typeface="Wingdings" panose="05000000000000000000" pitchFamily="2" charset="2"/>
              <a:buChar char="§"/>
            </a:pPr>
            <a:r>
              <a:rPr lang="en-US" sz="2000" dirty="0">
                <a:latin typeface="Palatino Linotype" panose="02040502050505030304" pitchFamily="18" charset="0"/>
                <a:ea typeface="Cambria" panose="02040503050406030204" pitchFamily="18" charset="0"/>
              </a:rPr>
              <a:t>Resignation of auditors</a:t>
            </a:r>
          </a:p>
          <a:p>
            <a:pPr marL="800100" lvl="1" indent="-342900" algn="just">
              <a:spcAft>
                <a:spcPts val="1200"/>
              </a:spcAft>
              <a:buClr>
                <a:srgbClr val="F79A29"/>
              </a:buClr>
              <a:buFont typeface="Wingdings" panose="05000000000000000000" pitchFamily="2" charset="2"/>
              <a:buChar char="§"/>
            </a:pPr>
            <a:r>
              <a:rPr lang="en-US" sz="2000" dirty="0">
                <a:latin typeface="Palatino Linotype" panose="02040502050505030304" pitchFamily="18" charset="0"/>
                <a:ea typeface="Cambria" panose="02040503050406030204" pitchFamily="18" charset="0"/>
              </a:rPr>
              <a:t>Adverse opinions by auditors</a:t>
            </a:r>
          </a:p>
          <a:p>
            <a:pPr marL="800100" lvl="1" indent="-342900" algn="just">
              <a:spcAft>
                <a:spcPts val="1200"/>
              </a:spcAft>
              <a:buClr>
                <a:srgbClr val="F79A29"/>
              </a:buClr>
              <a:buFont typeface="Wingdings" panose="05000000000000000000" pitchFamily="2" charset="2"/>
              <a:buChar char="§"/>
            </a:pPr>
            <a:r>
              <a:rPr lang="en-US" sz="2000" dirty="0">
                <a:latin typeface="Palatino Linotype" panose="02040502050505030304" pitchFamily="18" charset="0"/>
                <a:ea typeface="Cambria" panose="02040503050406030204" pitchFamily="18" charset="0"/>
              </a:rPr>
              <a:t>Details of encumbrances, etc.</a:t>
            </a:r>
          </a:p>
          <a:p>
            <a:pPr marL="800100" lvl="1" indent="-342900" algn="just">
              <a:spcAft>
                <a:spcPts val="1200"/>
              </a:spcAft>
              <a:buClr>
                <a:srgbClr val="F79A29"/>
              </a:buClr>
              <a:buFont typeface="Wingdings" panose="05000000000000000000" pitchFamily="2" charset="2"/>
              <a:buChar char="§"/>
            </a:pPr>
            <a:r>
              <a:rPr lang="en-US" sz="2000" dirty="0">
                <a:latin typeface="Palatino Linotype" panose="02040502050505030304" pitchFamily="18" charset="0"/>
                <a:ea typeface="Cambria" panose="02040503050406030204" pitchFamily="18" charset="0"/>
              </a:rPr>
              <a:t>Annual report</a:t>
            </a:r>
          </a:p>
        </p:txBody>
      </p:sp>
      <p:sp>
        <p:nvSpPr>
          <p:cNvPr id="2" name="TextBox 1">
            <a:extLst>
              <a:ext uri="{FF2B5EF4-FFF2-40B4-BE49-F238E27FC236}">
                <a16:creationId xmlns:a16="http://schemas.microsoft.com/office/drawing/2014/main" id="{36EC3AE9-1AC2-7091-26D0-F0765D29A981}"/>
              </a:ext>
            </a:extLst>
          </p:cNvPr>
          <p:cNvSpPr txBox="1"/>
          <p:nvPr/>
        </p:nvSpPr>
        <p:spPr>
          <a:xfrm>
            <a:off x="6424816" y="1531257"/>
            <a:ext cx="5405718" cy="861774"/>
          </a:xfrm>
          <a:prstGeom prst="rect">
            <a:avLst/>
          </a:prstGeom>
          <a:noFill/>
        </p:spPr>
        <p:txBody>
          <a:bodyPr wrap="square">
            <a:spAutoFit/>
          </a:bodyPr>
          <a:lstStyle/>
          <a:p>
            <a:pPr marL="800100" lvl="1" indent="-342900" algn="just">
              <a:spcAft>
                <a:spcPts val="1200"/>
              </a:spcAft>
              <a:buClr>
                <a:srgbClr val="F79A29"/>
              </a:buClr>
              <a:buFont typeface="Wingdings" panose="05000000000000000000" pitchFamily="2" charset="2"/>
              <a:buChar char="§"/>
            </a:pPr>
            <a:r>
              <a:rPr lang="en-US" sz="2000" b="1" dirty="0">
                <a:latin typeface="Palatino Linotype" panose="02040502050505030304" pitchFamily="18" charset="0"/>
                <a:ea typeface="Cambria" panose="02040503050406030204" pitchFamily="18" charset="0"/>
              </a:rPr>
              <a:t>Sustainability Reporting</a:t>
            </a:r>
          </a:p>
          <a:p>
            <a:pPr marL="800100" lvl="1" indent="-342900" algn="just">
              <a:spcAft>
                <a:spcPts val="1200"/>
              </a:spcAft>
              <a:buClr>
                <a:srgbClr val="F79A29"/>
              </a:buClr>
              <a:buFont typeface="Wingdings" panose="05000000000000000000" pitchFamily="2" charset="2"/>
              <a:buChar char="§"/>
            </a:pPr>
            <a:r>
              <a:rPr lang="en-US" sz="2000" b="1" dirty="0">
                <a:latin typeface="Palatino Linotype" panose="02040502050505030304" pitchFamily="18" charset="0"/>
                <a:ea typeface="Cambria" panose="02040503050406030204" pitchFamily="18" charset="0"/>
              </a:rPr>
              <a:t>Whistleblower Mechanism</a:t>
            </a:r>
          </a:p>
        </p:txBody>
      </p:sp>
      <p:sp>
        <p:nvSpPr>
          <p:cNvPr id="4" name="Rectangle 3">
            <a:extLst>
              <a:ext uri="{FF2B5EF4-FFF2-40B4-BE49-F238E27FC236}">
                <a16:creationId xmlns:a16="http://schemas.microsoft.com/office/drawing/2014/main" id="{5075702D-0998-319A-DCCC-2DADC0E47E18}"/>
              </a:ext>
            </a:extLst>
          </p:cNvPr>
          <p:cNvSpPr/>
          <p:nvPr/>
        </p:nvSpPr>
        <p:spPr>
          <a:xfrm>
            <a:off x="-2840" y="-18044"/>
            <a:ext cx="1219484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rPr>
              <a:t>Listing Obligations and Disclosure Requirements</a:t>
            </a:r>
          </a:p>
        </p:txBody>
      </p:sp>
      <p:sp>
        <p:nvSpPr>
          <p:cNvPr id="5" name="Rectangle 4">
            <a:extLst>
              <a:ext uri="{FF2B5EF4-FFF2-40B4-BE49-F238E27FC236}">
                <a16:creationId xmlns:a16="http://schemas.microsoft.com/office/drawing/2014/main" id="{C4F075FD-2C6A-1641-8D90-C309FE41635C}"/>
              </a:ext>
            </a:extLst>
          </p:cNvPr>
          <p:cNvSpPr/>
          <p:nvPr/>
        </p:nvSpPr>
        <p:spPr>
          <a:xfrm>
            <a:off x="0" y="711514"/>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spTree>
    <p:extLst>
      <p:ext uri="{BB962C8B-B14F-4D97-AF65-F5344CB8AC3E}">
        <p14:creationId xmlns:p14="http://schemas.microsoft.com/office/powerpoint/2010/main" val="475543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115B9-F294-8EE7-5780-CDFDDF94E5B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075702D-0998-319A-DCCC-2DADC0E47E18}"/>
              </a:ext>
            </a:extLst>
          </p:cNvPr>
          <p:cNvSpPr/>
          <p:nvPr/>
        </p:nvSpPr>
        <p:spPr>
          <a:xfrm>
            <a:off x="-2840" y="-18044"/>
            <a:ext cx="1219484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rPr>
              <a:t>Listing Checklist</a:t>
            </a:r>
          </a:p>
        </p:txBody>
      </p:sp>
      <p:sp>
        <p:nvSpPr>
          <p:cNvPr id="5" name="Rectangle 4">
            <a:extLst>
              <a:ext uri="{FF2B5EF4-FFF2-40B4-BE49-F238E27FC236}">
                <a16:creationId xmlns:a16="http://schemas.microsoft.com/office/drawing/2014/main" id="{C4F075FD-2C6A-1641-8D90-C309FE41635C}"/>
              </a:ext>
            </a:extLst>
          </p:cNvPr>
          <p:cNvSpPr/>
          <p:nvPr/>
        </p:nvSpPr>
        <p:spPr>
          <a:xfrm>
            <a:off x="0" y="711514"/>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graphicFrame>
        <p:nvGraphicFramePr>
          <p:cNvPr id="8" name="Table 7">
            <a:extLst>
              <a:ext uri="{FF2B5EF4-FFF2-40B4-BE49-F238E27FC236}">
                <a16:creationId xmlns:a16="http://schemas.microsoft.com/office/drawing/2014/main" id="{87F7D2DC-9C09-C839-6F8F-9A347A541194}"/>
              </a:ext>
            </a:extLst>
          </p:cNvPr>
          <p:cNvGraphicFramePr>
            <a:graphicFrameLocks noGrp="1"/>
          </p:cNvGraphicFramePr>
          <p:nvPr/>
        </p:nvGraphicFramePr>
        <p:xfrm>
          <a:off x="89646" y="1145280"/>
          <a:ext cx="11919250" cy="5661705"/>
        </p:xfrm>
        <a:graphic>
          <a:graphicData uri="http://schemas.openxmlformats.org/drawingml/2006/table">
            <a:tbl>
              <a:tblPr firstRow="1" bandRow="1">
                <a:tableStyleId>{5C22544A-7EE6-4342-B048-85BDC9FD1C3A}</a:tableStyleId>
              </a:tblPr>
              <a:tblGrid>
                <a:gridCol w="11919250">
                  <a:extLst>
                    <a:ext uri="{9D8B030D-6E8A-4147-A177-3AD203B41FA5}">
                      <a16:colId xmlns:a16="http://schemas.microsoft.com/office/drawing/2014/main" val="2169586743"/>
                    </a:ext>
                  </a:extLst>
                </a:gridCol>
              </a:tblGrid>
              <a:tr h="625935">
                <a:tc>
                  <a:txBody>
                    <a:bodyPr/>
                    <a:lstStyle/>
                    <a:p>
                      <a:pPr marL="285750" indent="-285750">
                        <a:buClr>
                          <a:srgbClr val="ED7D31"/>
                        </a:buClr>
                        <a:buFont typeface="Wingdings" panose="05000000000000000000" pitchFamily="2" charset="2"/>
                        <a:buChar char="ü"/>
                      </a:pPr>
                      <a:r>
                        <a:rPr lang="en-US" sz="1800" b="1" i="1" kern="1200" dirty="0">
                          <a:solidFill>
                            <a:srgbClr val="00338C"/>
                          </a:solidFill>
                          <a:latin typeface="Cambria" panose="02040503050406030204" pitchFamily="18" charset="0"/>
                          <a:ea typeface="Cambria" panose="02040503050406030204" pitchFamily="18" charset="0"/>
                          <a:cs typeface="+mn-cs"/>
                        </a:rPr>
                        <a:t>Appointment</a:t>
                      </a:r>
                      <a:r>
                        <a:rPr lang="en-US" sz="1800" b="0" i="1" kern="1200" dirty="0">
                          <a:solidFill>
                            <a:srgbClr val="00338C"/>
                          </a:solidFill>
                          <a:latin typeface="Cambria" panose="02040503050406030204" pitchFamily="18" charset="0"/>
                          <a:ea typeface="Cambria" panose="02040503050406030204" pitchFamily="18" charset="0"/>
                          <a:cs typeface="+mn-cs"/>
                        </a:rPr>
                        <a:t> of </a:t>
                      </a:r>
                      <a:r>
                        <a:rPr lang="en-US" sz="1800" b="1" i="1" kern="1200" dirty="0">
                          <a:solidFill>
                            <a:srgbClr val="00338C"/>
                          </a:solidFill>
                          <a:latin typeface="Cambria" panose="02040503050406030204" pitchFamily="18" charset="0"/>
                          <a:ea typeface="Cambria" panose="02040503050406030204" pitchFamily="18" charset="0"/>
                          <a:cs typeface="+mn-cs"/>
                        </a:rPr>
                        <a:t>Lead Manager </a:t>
                      </a:r>
                      <a:r>
                        <a:rPr lang="en-US" sz="1800" b="0" i="1" kern="1200" dirty="0">
                          <a:solidFill>
                            <a:srgbClr val="00338C"/>
                          </a:solidFill>
                          <a:latin typeface="Cambria" panose="02040503050406030204" pitchFamily="18" charset="0"/>
                          <a:ea typeface="Cambria" panose="02040503050406030204" pitchFamily="18" charset="0"/>
                          <a:cs typeface="+mn-cs"/>
                        </a:rPr>
                        <a:t>and </a:t>
                      </a:r>
                      <a:r>
                        <a:rPr lang="en-US" sz="1800" b="1" i="1" kern="1200" dirty="0">
                          <a:solidFill>
                            <a:srgbClr val="00338C"/>
                          </a:solidFill>
                          <a:latin typeface="Cambria" panose="02040503050406030204" pitchFamily="18" charset="0"/>
                          <a:ea typeface="Cambria" panose="02040503050406030204" pitchFamily="18" charset="0"/>
                          <a:cs typeface="+mn-cs"/>
                        </a:rPr>
                        <a:t>Compliance Officer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11447785"/>
                  </a:ext>
                </a:extLst>
              </a:tr>
              <a:tr h="625935">
                <a:tc>
                  <a:txBody>
                    <a:bodyPr/>
                    <a:lstStyle/>
                    <a:p>
                      <a:pPr marL="285750" indent="-285750">
                        <a:buClr>
                          <a:srgbClr val="ED7D31"/>
                        </a:buClr>
                        <a:buFont typeface="Wingdings" panose="05000000000000000000" pitchFamily="2" charset="2"/>
                        <a:buChar char="ü"/>
                      </a:pPr>
                      <a:r>
                        <a:rPr lang="en-US" sz="1800" b="1" i="1" kern="1200" dirty="0">
                          <a:solidFill>
                            <a:srgbClr val="00338C"/>
                          </a:solidFill>
                          <a:latin typeface="Cambria" panose="02040503050406030204" pitchFamily="18" charset="0"/>
                          <a:ea typeface="Cambria" panose="02040503050406030204" pitchFamily="18" charset="0"/>
                          <a:cs typeface="+mn-cs"/>
                        </a:rPr>
                        <a:t>File application </a:t>
                      </a:r>
                      <a:r>
                        <a:rPr lang="en-US" sz="1800" b="0" i="1" kern="1200" dirty="0">
                          <a:solidFill>
                            <a:srgbClr val="00338C"/>
                          </a:solidFill>
                          <a:latin typeface="Cambria" panose="02040503050406030204" pitchFamily="18" charset="0"/>
                          <a:ea typeface="Cambria" panose="02040503050406030204" pitchFamily="18" charset="0"/>
                          <a:cs typeface="+mn-cs"/>
                        </a:rPr>
                        <a:t>with recognised stock exchange for seeking </a:t>
                      </a:r>
                      <a:r>
                        <a:rPr lang="en-US" sz="1800" b="1" i="1" kern="1200" dirty="0">
                          <a:solidFill>
                            <a:srgbClr val="00338C"/>
                          </a:solidFill>
                          <a:latin typeface="Cambria" panose="02040503050406030204" pitchFamily="18" charset="0"/>
                          <a:ea typeface="Cambria" panose="02040503050406030204" pitchFamily="18" charset="0"/>
                          <a:cs typeface="+mn-cs"/>
                        </a:rPr>
                        <a:t>in-principle approval</a:t>
                      </a:r>
                      <a:endParaRPr lang="en-US" sz="1800" b="1" i="1" dirty="0">
                        <a:solidFill>
                          <a:srgbClr val="00338C"/>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576705"/>
                  </a:ext>
                </a:extLst>
              </a:tr>
              <a:tr h="625935">
                <a:tc>
                  <a:txBody>
                    <a:bodyPr/>
                    <a:lstStyle/>
                    <a:p>
                      <a:pPr marL="285750" indent="-285750">
                        <a:buClr>
                          <a:srgbClr val="ED7D31"/>
                        </a:buClr>
                        <a:buFont typeface="Wingdings" panose="05000000000000000000" pitchFamily="2" charset="2"/>
                        <a:buChar char="ü"/>
                      </a:pPr>
                      <a:r>
                        <a:rPr lang="en-US" sz="1800" b="1" i="1" dirty="0">
                          <a:solidFill>
                            <a:srgbClr val="00338C"/>
                          </a:solidFill>
                          <a:latin typeface="Cambria" panose="02040503050406030204" pitchFamily="18" charset="0"/>
                          <a:ea typeface="Cambria" panose="02040503050406030204" pitchFamily="18" charset="0"/>
                        </a:rPr>
                        <a:t>Lead Manager </a:t>
                      </a:r>
                      <a:r>
                        <a:rPr lang="en-US" sz="1800" b="0" i="1" dirty="0">
                          <a:solidFill>
                            <a:srgbClr val="00338C"/>
                          </a:solidFill>
                          <a:latin typeface="Cambria" panose="02040503050406030204" pitchFamily="18" charset="0"/>
                          <a:ea typeface="Cambria" panose="02040503050406030204" pitchFamily="18" charset="0"/>
                        </a:rPr>
                        <a:t>shall submit </a:t>
                      </a:r>
                      <a:r>
                        <a:rPr lang="en-US" sz="1800" b="1" i="1" dirty="0">
                          <a:solidFill>
                            <a:srgbClr val="00338C"/>
                          </a:solidFill>
                          <a:latin typeface="Cambria" panose="02040503050406030204" pitchFamily="18" charset="0"/>
                          <a:ea typeface="Cambria" panose="02040503050406030204" pitchFamily="18" charset="0"/>
                        </a:rPr>
                        <a:t>draft offer document </a:t>
                      </a:r>
                      <a:r>
                        <a:rPr lang="en-US" sz="1800" b="0" i="1" dirty="0">
                          <a:solidFill>
                            <a:srgbClr val="00338C"/>
                          </a:solidFill>
                          <a:latin typeface="Cambria" panose="02040503050406030204" pitchFamily="18" charset="0"/>
                          <a:ea typeface="Cambria" panose="02040503050406030204" pitchFamily="18" charset="0"/>
                        </a:rPr>
                        <a:t>along with </a:t>
                      </a:r>
                      <a:r>
                        <a:rPr lang="en-US" sz="1800" b="1" i="1" dirty="0">
                          <a:solidFill>
                            <a:srgbClr val="00338C"/>
                          </a:solidFill>
                          <a:latin typeface="Cambria" panose="02040503050406030204" pitchFamily="18" charset="0"/>
                          <a:ea typeface="Cambria" panose="02040503050406030204" pitchFamily="18" charset="0"/>
                        </a:rPr>
                        <a:t>Due Diligence Certificate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44327970"/>
                  </a:ext>
                </a:extLst>
              </a:tr>
              <a:tr h="625935">
                <a:tc>
                  <a:txBody>
                    <a:bodyPr/>
                    <a:lstStyle/>
                    <a:p>
                      <a:pPr marL="285750" indent="-285750">
                        <a:buClr>
                          <a:srgbClr val="ED7D31"/>
                        </a:buClr>
                        <a:buFont typeface="Wingdings" panose="05000000000000000000" pitchFamily="2" charset="2"/>
                        <a:buChar char="ü"/>
                      </a:pPr>
                      <a:r>
                        <a:rPr lang="en-US" sz="1800" b="0" i="1" dirty="0">
                          <a:solidFill>
                            <a:srgbClr val="00338C"/>
                          </a:solidFill>
                          <a:latin typeface="Cambria" panose="02040503050406030204" pitchFamily="18" charset="0"/>
                          <a:ea typeface="Cambria" panose="02040503050406030204" pitchFamily="18" charset="0"/>
                        </a:rPr>
                        <a:t>The </a:t>
                      </a:r>
                      <a:r>
                        <a:rPr lang="en-US" sz="1800" b="1" i="1" dirty="0">
                          <a:solidFill>
                            <a:srgbClr val="00338C"/>
                          </a:solidFill>
                          <a:latin typeface="Cambria" panose="02040503050406030204" pitchFamily="18" charset="0"/>
                          <a:ea typeface="Cambria" panose="02040503050406030204" pitchFamily="18" charset="0"/>
                        </a:rPr>
                        <a:t>draft offer document </a:t>
                      </a:r>
                      <a:r>
                        <a:rPr lang="en-US" sz="1800" b="0" i="1" dirty="0">
                          <a:solidFill>
                            <a:srgbClr val="00338C"/>
                          </a:solidFill>
                          <a:latin typeface="Cambria" panose="02040503050406030204" pitchFamily="18" charset="0"/>
                          <a:ea typeface="Cambria" panose="02040503050406030204" pitchFamily="18" charset="0"/>
                        </a:rPr>
                        <a:t>shall be </a:t>
                      </a:r>
                      <a:r>
                        <a:rPr lang="en-US" sz="1800" b="1" i="1" dirty="0">
                          <a:solidFill>
                            <a:srgbClr val="00338C"/>
                          </a:solidFill>
                          <a:latin typeface="Cambria" panose="02040503050406030204" pitchFamily="18" charset="0"/>
                          <a:ea typeface="Cambria" panose="02040503050406030204" pitchFamily="18" charset="0"/>
                        </a:rPr>
                        <a:t>hosted on website </a:t>
                      </a:r>
                      <a:r>
                        <a:rPr lang="en-US" sz="1800" b="0" i="1" dirty="0">
                          <a:solidFill>
                            <a:srgbClr val="00338C"/>
                          </a:solidFill>
                          <a:latin typeface="Cambria" panose="02040503050406030204" pitchFamily="18" charset="0"/>
                          <a:ea typeface="Cambria" panose="02040503050406030204" pitchFamily="18" charset="0"/>
                        </a:rPr>
                        <a:t>of Authority, recognised stock exchange, issuer and lead manager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3938670"/>
                  </a:ext>
                </a:extLst>
              </a:tr>
              <a:tr h="625935">
                <a:tc>
                  <a:txBody>
                    <a:bodyPr/>
                    <a:lstStyle/>
                    <a:p>
                      <a:pPr marL="285750" indent="-285750">
                        <a:buClr>
                          <a:srgbClr val="ED7D31"/>
                        </a:buClr>
                        <a:buFont typeface="Wingdings" panose="05000000000000000000" pitchFamily="2" charset="2"/>
                        <a:buChar char="ü"/>
                      </a:pPr>
                      <a:r>
                        <a:rPr lang="en-US" sz="1800" b="1" i="1" dirty="0">
                          <a:solidFill>
                            <a:srgbClr val="00338C"/>
                          </a:solidFill>
                          <a:latin typeface="Cambria" panose="02040503050406030204" pitchFamily="18" charset="0"/>
                          <a:ea typeface="Cambria" panose="02040503050406030204" pitchFamily="18" charset="0"/>
                        </a:rPr>
                        <a:t>The Authority </a:t>
                      </a:r>
                      <a:r>
                        <a:rPr lang="en-US" sz="1800" b="0" i="1" dirty="0">
                          <a:solidFill>
                            <a:srgbClr val="00338C"/>
                          </a:solidFill>
                          <a:latin typeface="Cambria" panose="02040503050406030204" pitchFamily="18" charset="0"/>
                          <a:ea typeface="Cambria" panose="02040503050406030204" pitchFamily="18" charset="0"/>
                        </a:rPr>
                        <a:t>may </a:t>
                      </a:r>
                      <a:r>
                        <a:rPr lang="en-US" sz="1800" b="1" i="1" dirty="0">
                          <a:solidFill>
                            <a:srgbClr val="00338C"/>
                          </a:solidFill>
                          <a:latin typeface="Cambria" panose="02040503050406030204" pitchFamily="18" charset="0"/>
                          <a:ea typeface="Cambria" panose="02040503050406030204" pitchFamily="18" charset="0"/>
                        </a:rPr>
                        <a:t>issue observations</a:t>
                      </a:r>
                      <a:r>
                        <a:rPr lang="en-US" sz="1800" b="0" i="1" dirty="0">
                          <a:solidFill>
                            <a:srgbClr val="00338C"/>
                          </a:solidFill>
                          <a:latin typeface="Cambria" panose="02040503050406030204" pitchFamily="18" charset="0"/>
                          <a:ea typeface="Cambria" panose="02040503050406030204" pitchFamily="18" charset="0"/>
                        </a:rPr>
                        <a:t>, if any, </a:t>
                      </a:r>
                      <a:r>
                        <a:rPr lang="en-US" sz="1800" b="1" i="1" dirty="0">
                          <a:solidFill>
                            <a:srgbClr val="00338C"/>
                          </a:solidFill>
                          <a:latin typeface="Cambria" panose="02040503050406030204" pitchFamily="18" charset="0"/>
                          <a:ea typeface="Cambria" panose="02040503050406030204" pitchFamily="18" charset="0"/>
                        </a:rPr>
                        <a:t>within 21 working days</a:t>
                      </a:r>
                      <a:r>
                        <a:rPr lang="en-US" sz="1800" b="0" i="1" dirty="0">
                          <a:solidFill>
                            <a:srgbClr val="00338C"/>
                          </a:solidFill>
                          <a:latin typeface="Cambria" panose="02040503050406030204" pitchFamily="18" charset="0"/>
                          <a:ea typeface="Cambria" panose="02040503050406030204" pitchFamily="18" charset="0"/>
                        </a:rPr>
                        <a:t>, which shall be incorporated in offer document.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296760"/>
                  </a:ext>
                </a:extLst>
              </a:tr>
              <a:tr h="625935">
                <a:tc>
                  <a:txBody>
                    <a:bodyPr/>
                    <a:lstStyle/>
                    <a:p>
                      <a:pPr marL="285750" indent="-285750">
                        <a:buClr>
                          <a:srgbClr val="ED7D31"/>
                        </a:buClr>
                        <a:buFont typeface="Wingdings" panose="05000000000000000000" pitchFamily="2" charset="2"/>
                        <a:buChar char="ü"/>
                      </a:pPr>
                      <a:r>
                        <a:rPr lang="en-US" sz="1800" b="0" i="1" dirty="0">
                          <a:solidFill>
                            <a:srgbClr val="00338C"/>
                          </a:solidFill>
                          <a:latin typeface="Cambria" panose="02040503050406030204" pitchFamily="18" charset="0"/>
                          <a:ea typeface="Cambria" panose="02040503050406030204" pitchFamily="18" charset="0"/>
                        </a:rPr>
                        <a:t>The issuer, in consultation with the lead manager, will </a:t>
                      </a:r>
                      <a:r>
                        <a:rPr lang="en-US" sz="1800" b="1" i="1" dirty="0">
                          <a:solidFill>
                            <a:srgbClr val="00338C"/>
                          </a:solidFill>
                          <a:latin typeface="Cambria" panose="02040503050406030204" pitchFamily="18" charset="0"/>
                          <a:ea typeface="Cambria" panose="02040503050406030204" pitchFamily="18" charset="0"/>
                        </a:rPr>
                        <a:t>determine pricing </a:t>
                      </a:r>
                      <a:r>
                        <a:rPr lang="en-US" sz="1800" b="0" i="1" dirty="0">
                          <a:solidFill>
                            <a:srgbClr val="00338C"/>
                          </a:solidFill>
                          <a:latin typeface="Cambria" panose="02040503050406030204" pitchFamily="18" charset="0"/>
                          <a:ea typeface="Cambria" panose="02040503050406030204" pitchFamily="18" charset="0"/>
                        </a:rPr>
                        <a:t>through either a </a:t>
                      </a:r>
                      <a:r>
                        <a:rPr lang="en-US" sz="1800" b="1" i="1" dirty="0">
                          <a:solidFill>
                            <a:srgbClr val="00338C"/>
                          </a:solidFill>
                          <a:latin typeface="Cambria" panose="02040503050406030204" pitchFamily="18" charset="0"/>
                          <a:ea typeface="Cambria" panose="02040503050406030204" pitchFamily="18" charset="0"/>
                        </a:rPr>
                        <a:t>fixed price </a:t>
                      </a:r>
                      <a:r>
                        <a:rPr lang="en-US" sz="1800" b="0" i="1" dirty="0">
                          <a:solidFill>
                            <a:srgbClr val="00338C"/>
                          </a:solidFill>
                          <a:latin typeface="Cambria" panose="02040503050406030204" pitchFamily="18" charset="0"/>
                          <a:ea typeface="Cambria" panose="02040503050406030204" pitchFamily="18" charset="0"/>
                        </a:rPr>
                        <a:t>or a </a:t>
                      </a:r>
                      <a:r>
                        <a:rPr lang="en-US" sz="1800" b="1" i="1" dirty="0">
                          <a:solidFill>
                            <a:srgbClr val="00338C"/>
                          </a:solidFill>
                          <a:latin typeface="Cambria" panose="02040503050406030204" pitchFamily="18" charset="0"/>
                          <a:ea typeface="Cambria" panose="02040503050406030204" pitchFamily="18" charset="0"/>
                        </a:rPr>
                        <a:t>book-building</a:t>
                      </a:r>
                      <a:r>
                        <a:rPr lang="en-US" sz="1800" b="0" i="1" dirty="0">
                          <a:solidFill>
                            <a:srgbClr val="00338C"/>
                          </a:solidFill>
                          <a:latin typeface="Cambria" panose="02040503050406030204" pitchFamily="18" charset="0"/>
                          <a:ea typeface="Cambria" panose="02040503050406030204" pitchFamily="18" charset="0"/>
                        </a:rPr>
                        <a:t> process.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5848386"/>
                  </a:ext>
                </a:extLst>
              </a:tr>
              <a:tr h="625935">
                <a:tc>
                  <a:txBody>
                    <a:bodyPr/>
                    <a:lstStyle/>
                    <a:p>
                      <a:pPr marL="285750" indent="-285750">
                        <a:buClr>
                          <a:srgbClr val="ED7D31"/>
                        </a:buClr>
                        <a:buFont typeface="Wingdings" panose="05000000000000000000" pitchFamily="2" charset="2"/>
                        <a:buChar char="ü"/>
                      </a:pPr>
                      <a:r>
                        <a:rPr lang="en-US" sz="1800" b="1" i="1" dirty="0">
                          <a:solidFill>
                            <a:srgbClr val="00338C"/>
                          </a:solidFill>
                          <a:latin typeface="Cambria" panose="02040503050406030204" pitchFamily="18" charset="0"/>
                          <a:ea typeface="Cambria" panose="02040503050406030204" pitchFamily="18" charset="0"/>
                        </a:rPr>
                        <a:t>IPO</a:t>
                      </a:r>
                      <a:r>
                        <a:rPr lang="en-US" sz="1800" b="0" i="1" dirty="0">
                          <a:solidFill>
                            <a:srgbClr val="00338C"/>
                          </a:solidFill>
                          <a:latin typeface="Cambria" panose="02040503050406030204" pitchFamily="18" charset="0"/>
                          <a:ea typeface="Cambria" panose="02040503050406030204" pitchFamily="18" charset="0"/>
                        </a:rPr>
                        <a:t> shall be </a:t>
                      </a:r>
                      <a:r>
                        <a:rPr lang="en-US" sz="1800" b="1" i="1" dirty="0">
                          <a:solidFill>
                            <a:srgbClr val="00338C"/>
                          </a:solidFill>
                          <a:latin typeface="Cambria" panose="02040503050406030204" pitchFamily="18" charset="0"/>
                          <a:ea typeface="Cambria" panose="02040503050406030204" pitchFamily="18" charset="0"/>
                        </a:rPr>
                        <a:t>open</a:t>
                      </a:r>
                      <a:r>
                        <a:rPr lang="en-US" sz="1800" b="0" i="1" dirty="0">
                          <a:solidFill>
                            <a:srgbClr val="00338C"/>
                          </a:solidFill>
                          <a:latin typeface="Cambria" panose="02040503050406030204" pitchFamily="18" charset="0"/>
                          <a:ea typeface="Cambria" panose="02040503050406030204" pitchFamily="18" charset="0"/>
                        </a:rPr>
                        <a:t> for </a:t>
                      </a:r>
                      <a:r>
                        <a:rPr lang="en-US" sz="1800" b="1" i="1" dirty="0">
                          <a:solidFill>
                            <a:srgbClr val="00338C"/>
                          </a:solidFill>
                          <a:latin typeface="Cambria" panose="02040503050406030204" pitchFamily="18" charset="0"/>
                          <a:ea typeface="Cambria" panose="02040503050406030204" pitchFamily="18" charset="0"/>
                        </a:rPr>
                        <a:t>1 – 10 working days</a:t>
                      </a:r>
                      <a:r>
                        <a:rPr lang="en-US" sz="1800" b="0" i="1" dirty="0">
                          <a:solidFill>
                            <a:srgbClr val="00338C"/>
                          </a:solidFill>
                          <a:latin typeface="Cambria" panose="02040503050406030204" pitchFamily="18" charset="0"/>
                          <a:ea typeface="Cambria" panose="02040503050406030204" pitchFamily="18" charset="0"/>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78835134"/>
                  </a:ext>
                </a:extLst>
              </a:tr>
              <a:tr h="625935">
                <a:tc>
                  <a:txBody>
                    <a:bodyPr/>
                    <a:lstStyle/>
                    <a:p>
                      <a:pPr marL="285750" indent="-285750">
                        <a:buClr>
                          <a:srgbClr val="ED7D31"/>
                        </a:buClr>
                        <a:buFont typeface="Wingdings" panose="05000000000000000000" pitchFamily="2" charset="2"/>
                        <a:buChar char="ü"/>
                      </a:pPr>
                      <a:r>
                        <a:rPr lang="en-US" sz="1800" b="0" i="1" dirty="0">
                          <a:solidFill>
                            <a:srgbClr val="00338C"/>
                          </a:solidFill>
                          <a:latin typeface="Cambria" panose="02040503050406030204" pitchFamily="18" charset="0"/>
                          <a:ea typeface="Cambria" panose="02040503050406030204" pitchFamily="18" charset="0"/>
                        </a:rPr>
                        <a:t>The </a:t>
                      </a:r>
                      <a:r>
                        <a:rPr lang="en-US" sz="1800" b="1" i="1" dirty="0">
                          <a:solidFill>
                            <a:srgbClr val="00338C"/>
                          </a:solidFill>
                          <a:latin typeface="Cambria" panose="02040503050406030204" pitchFamily="18" charset="0"/>
                          <a:ea typeface="Cambria" panose="02040503050406030204" pitchFamily="18" charset="0"/>
                        </a:rPr>
                        <a:t>issuer </a:t>
                      </a:r>
                      <a:r>
                        <a:rPr lang="en-US" sz="1800" b="0" i="1" dirty="0">
                          <a:solidFill>
                            <a:srgbClr val="00338C"/>
                          </a:solidFill>
                          <a:latin typeface="Cambria" panose="02040503050406030204" pitchFamily="18" charset="0"/>
                          <a:ea typeface="Cambria" panose="02040503050406030204" pitchFamily="18" charset="0"/>
                        </a:rPr>
                        <a:t>through </a:t>
                      </a:r>
                      <a:r>
                        <a:rPr lang="en-US" sz="1800" b="1" i="1" dirty="0">
                          <a:solidFill>
                            <a:srgbClr val="00338C"/>
                          </a:solidFill>
                          <a:latin typeface="Cambria" panose="02040503050406030204" pitchFamily="18" charset="0"/>
                          <a:ea typeface="Cambria" panose="02040503050406030204" pitchFamily="18" charset="0"/>
                        </a:rPr>
                        <a:t>lead manager </a:t>
                      </a:r>
                      <a:r>
                        <a:rPr lang="en-US" sz="1800" b="0" i="1" dirty="0">
                          <a:solidFill>
                            <a:srgbClr val="00338C"/>
                          </a:solidFill>
                          <a:latin typeface="Cambria" panose="02040503050406030204" pitchFamily="18" charset="0"/>
                          <a:ea typeface="Cambria" panose="02040503050406030204" pitchFamily="18" charset="0"/>
                        </a:rPr>
                        <a:t>shall file a </a:t>
                      </a:r>
                      <a:r>
                        <a:rPr lang="en-US" sz="1800" b="1" i="1" dirty="0">
                          <a:solidFill>
                            <a:srgbClr val="00338C"/>
                          </a:solidFill>
                          <a:latin typeface="Cambria" panose="02040503050406030204" pitchFamily="18" charset="0"/>
                          <a:ea typeface="Cambria" panose="02040503050406030204" pitchFamily="18" charset="0"/>
                        </a:rPr>
                        <a:t>post-issue report </a:t>
                      </a:r>
                      <a:r>
                        <a:rPr lang="en-US" sz="1800" b="0" i="1" dirty="0">
                          <a:solidFill>
                            <a:srgbClr val="00338C"/>
                          </a:solidFill>
                          <a:latin typeface="Cambria" panose="02040503050406030204" pitchFamily="18" charset="0"/>
                          <a:ea typeface="Cambria" panose="02040503050406030204" pitchFamily="18" charset="0"/>
                        </a:rPr>
                        <a:t>with the recognised stock exchange, </a:t>
                      </a:r>
                      <a:r>
                        <a:rPr lang="en-US" sz="1800" b="1" i="1" dirty="0">
                          <a:solidFill>
                            <a:srgbClr val="00338C"/>
                          </a:solidFill>
                          <a:latin typeface="Cambria" panose="02040503050406030204" pitchFamily="18" charset="0"/>
                          <a:ea typeface="Cambria" panose="02040503050406030204" pitchFamily="18" charset="0"/>
                        </a:rPr>
                        <a:t>within 10 working days</a:t>
                      </a:r>
                      <a:r>
                        <a:rPr lang="en-US" sz="1800" b="0" i="1" dirty="0">
                          <a:solidFill>
                            <a:srgbClr val="00338C"/>
                          </a:solidFill>
                          <a:latin typeface="Cambria" panose="02040503050406030204" pitchFamily="18" charset="0"/>
                          <a:ea typeface="Cambria" panose="02040503050406030204" pitchFamily="18" charset="0"/>
                        </a:rPr>
                        <a:t> from the date of closing of the issue.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94475155"/>
                  </a:ext>
                </a:extLst>
              </a:tr>
              <a:tr h="625935">
                <a:tc>
                  <a:txBody>
                    <a:bodyPr/>
                    <a:lstStyle/>
                    <a:p>
                      <a:pPr marL="285750" indent="-285750">
                        <a:buClr>
                          <a:srgbClr val="ED7D31"/>
                        </a:buClr>
                        <a:buFont typeface="Wingdings" panose="05000000000000000000" pitchFamily="2" charset="2"/>
                        <a:buChar char="ü"/>
                      </a:pPr>
                      <a:r>
                        <a:rPr lang="en-US" sz="1800" b="0" i="1" dirty="0">
                          <a:solidFill>
                            <a:srgbClr val="00338C"/>
                          </a:solidFill>
                          <a:latin typeface="Cambria" panose="02040503050406030204" pitchFamily="18" charset="0"/>
                          <a:ea typeface="Cambria" panose="02040503050406030204" pitchFamily="18" charset="0"/>
                        </a:rPr>
                        <a:t>The </a:t>
                      </a:r>
                      <a:r>
                        <a:rPr lang="en-US" sz="1800" b="1" i="1" dirty="0">
                          <a:solidFill>
                            <a:srgbClr val="00338C"/>
                          </a:solidFill>
                          <a:latin typeface="Cambria" panose="02040503050406030204" pitchFamily="18" charset="0"/>
                          <a:ea typeface="Cambria" panose="02040503050406030204" pitchFamily="18" charset="0"/>
                        </a:rPr>
                        <a:t>issuer </a:t>
                      </a:r>
                      <a:r>
                        <a:rPr lang="en-US" sz="1800" b="0" i="1" dirty="0">
                          <a:solidFill>
                            <a:srgbClr val="00338C"/>
                          </a:solidFill>
                          <a:latin typeface="Cambria" panose="02040503050406030204" pitchFamily="18" charset="0"/>
                          <a:ea typeface="Cambria" panose="02040503050406030204" pitchFamily="18" charset="0"/>
                        </a:rPr>
                        <a:t>shall </a:t>
                      </a:r>
                      <a:r>
                        <a:rPr lang="en-US" sz="1800" b="1" i="1" dirty="0">
                          <a:solidFill>
                            <a:srgbClr val="00338C"/>
                          </a:solidFill>
                          <a:latin typeface="Cambria" panose="02040503050406030204" pitchFamily="18" charset="0"/>
                          <a:ea typeface="Cambria" panose="02040503050406030204" pitchFamily="18" charset="0"/>
                        </a:rPr>
                        <a:t>make the offer within 12 months </a:t>
                      </a:r>
                      <a:r>
                        <a:rPr lang="en-US" sz="1800" b="0" i="1" dirty="0">
                          <a:solidFill>
                            <a:srgbClr val="00338C"/>
                          </a:solidFill>
                          <a:latin typeface="Cambria" panose="02040503050406030204" pitchFamily="18" charset="0"/>
                          <a:ea typeface="Cambria" panose="02040503050406030204" pitchFamily="18" charset="0"/>
                        </a:rPr>
                        <a:t>from the date of issuance of observations by the authority.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10527452"/>
                  </a:ext>
                </a:extLst>
              </a:tr>
            </a:tbl>
          </a:graphicData>
        </a:graphic>
      </p:graphicFrame>
    </p:spTree>
    <p:extLst>
      <p:ext uri="{BB962C8B-B14F-4D97-AF65-F5344CB8AC3E}">
        <p14:creationId xmlns:p14="http://schemas.microsoft.com/office/powerpoint/2010/main" val="2026081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3F01388-4414-0C50-543C-7498E7082C6C}"/>
              </a:ext>
            </a:extLst>
          </p:cNvPr>
          <p:cNvGrpSpPr/>
          <p:nvPr/>
        </p:nvGrpSpPr>
        <p:grpSpPr>
          <a:xfrm>
            <a:off x="0" y="-1"/>
            <a:ext cx="12192000" cy="6858001"/>
            <a:chOff x="0" y="-1"/>
            <a:chExt cx="12192000" cy="6858001"/>
          </a:xfrm>
        </p:grpSpPr>
        <p:pic>
          <p:nvPicPr>
            <p:cNvPr id="6" name="Picture 5">
              <a:extLst>
                <a:ext uri="{FF2B5EF4-FFF2-40B4-BE49-F238E27FC236}">
                  <a16:creationId xmlns:a16="http://schemas.microsoft.com/office/drawing/2014/main" id="{7E81C60C-837A-7FD3-945E-A28706E29E61}"/>
                </a:ext>
              </a:extLst>
            </p:cNvPr>
            <p:cNvPicPr>
              <a:picLocks noChangeAspect="1"/>
            </p:cNvPicPr>
            <p:nvPr/>
          </p:nvPicPr>
          <p:blipFill rotWithShape="1">
            <a:blip r:embed="rId2">
              <a:extLst>
                <a:ext uri="{28A0092B-C50C-407E-A947-70E740481C1C}">
                  <a14:useLocalDpi xmlns:a14="http://schemas.microsoft.com/office/drawing/2010/main" val="0"/>
                </a:ext>
              </a:extLst>
            </a:blip>
            <a:srcRect b="15626"/>
            <a:stretch/>
          </p:blipFill>
          <p:spPr>
            <a:xfrm>
              <a:off x="0" y="-1"/>
              <a:ext cx="12192000" cy="6858001"/>
            </a:xfrm>
            <a:prstGeom prst="rect">
              <a:avLst/>
            </a:prstGeom>
          </p:spPr>
        </p:pic>
        <p:sp>
          <p:nvSpPr>
            <p:cNvPr id="7" name="Rectangle 6">
              <a:extLst>
                <a:ext uri="{FF2B5EF4-FFF2-40B4-BE49-F238E27FC236}">
                  <a16:creationId xmlns:a16="http://schemas.microsoft.com/office/drawing/2014/main" id="{BF2473E0-B0AA-BC97-A361-0422605265D7}"/>
                </a:ext>
              </a:extLst>
            </p:cNvPr>
            <p:cNvSpPr/>
            <p:nvPr/>
          </p:nvSpPr>
          <p:spPr>
            <a:xfrm>
              <a:off x="0" y="-1"/>
              <a:ext cx="12192000" cy="6858001"/>
            </a:xfrm>
            <a:prstGeom prst="rect">
              <a:avLst/>
            </a:prstGeom>
            <a:solidFill>
              <a:srgbClr val="002C70">
                <a:alpha val="8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a:extLst>
                <a:ext uri="{FF2B5EF4-FFF2-40B4-BE49-F238E27FC236}">
                  <a16:creationId xmlns:a16="http://schemas.microsoft.com/office/drawing/2014/main" id="{475CDFDF-1BA4-8155-9E51-BCAF56F8BA8B}"/>
                </a:ext>
              </a:extLst>
            </p:cNvPr>
            <p:cNvCxnSpPr>
              <a:cxnSpLocks/>
            </p:cNvCxnSpPr>
            <p:nvPr/>
          </p:nvCxnSpPr>
          <p:spPr>
            <a:xfrm flipV="1">
              <a:off x="1977957" y="3496402"/>
              <a:ext cx="9072664" cy="132986"/>
            </a:xfrm>
            <a:prstGeom prst="line">
              <a:avLst/>
            </a:prstGeom>
            <a:ln w="28575">
              <a:solidFill>
                <a:srgbClr val="ED7D31"/>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194CED05-6100-BEF1-DCA8-51FA115C3EDE}"/>
                </a:ext>
              </a:extLst>
            </p:cNvPr>
            <p:cNvSpPr txBox="1"/>
            <p:nvPr/>
          </p:nvSpPr>
          <p:spPr>
            <a:xfrm>
              <a:off x="1846634" y="2793454"/>
              <a:ext cx="9507166" cy="769441"/>
            </a:xfrm>
            <a:prstGeom prst="rect">
              <a:avLst/>
            </a:prstGeom>
            <a:noFill/>
          </p:spPr>
          <p:txBody>
            <a:bodyPr wrap="square" rtlCol="0">
              <a:spAutoFit/>
            </a:bodyPr>
            <a:lstStyle/>
            <a:p>
              <a:pPr algn="ctr"/>
              <a:r>
                <a:rPr lang="en-US" sz="4400" b="1" dirty="0">
                  <a:solidFill>
                    <a:srgbClr val="FFFFFF"/>
                  </a:solidFill>
                  <a:latin typeface="Cambria" panose="02040503050406030204" pitchFamily="18" charset="0"/>
                  <a:ea typeface="Cambria" panose="02040503050406030204" pitchFamily="18" charset="0"/>
                  <a:cs typeface="Arial" panose="020B0604020202020204" pitchFamily="34" charset="0"/>
                </a:rPr>
                <a:t>Listing of Debt Securities</a:t>
              </a:r>
              <a:endParaRPr lang="en-IN" sz="4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28962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79B14-F5CB-A08E-8C6E-BA4B478B76C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30AAD0FB-D092-D810-B5F5-854555DFE996}"/>
              </a:ext>
            </a:extLst>
          </p:cNvPr>
          <p:cNvGrpSpPr/>
          <p:nvPr/>
        </p:nvGrpSpPr>
        <p:grpSpPr>
          <a:xfrm>
            <a:off x="0" y="-12732"/>
            <a:ext cx="12192000" cy="1009692"/>
            <a:chOff x="0" y="-12732"/>
            <a:chExt cx="12192000" cy="1009692"/>
          </a:xfrm>
        </p:grpSpPr>
        <p:sp>
          <p:nvSpPr>
            <p:cNvPr id="7" name="Rectangle 6">
              <a:extLst>
                <a:ext uri="{FF2B5EF4-FFF2-40B4-BE49-F238E27FC236}">
                  <a16:creationId xmlns:a16="http://schemas.microsoft.com/office/drawing/2014/main" id="{070464BC-0B53-1A31-5364-B46067449BE9}"/>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prstClr val="white"/>
                  </a:solidFill>
                  <a:effectLst/>
                  <a:uLnTx/>
                  <a:uFillTx/>
                  <a:latin typeface="Lato" panose="020F0502020204030204" pitchFamily="34" charset="0"/>
                  <a:ea typeface="Lato" panose="020F0502020204030204" pitchFamily="34" charset="0"/>
                  <a:cs typeface="Lato" panose="020F0502020204030204" pitchFamily="34" charset="0"/>
                </a:rPr>
                <a:t>                  </a:t>
              </a:r>
            </a:p>
          </p:txBody>
        </p:sp>
        <p:sp>
          <p:nvSpPr>
            <p:cNvPr id="8" name="Rectangle 7">
              <a:extLst>
                <a:ext uri="{FF2B5EF4-FFF2-40B4-BE49-F238E27FC236}">
                  <a16:creationId xmlns:a16="http://schemas.microsoft.com/office/drawing/2014/main" id="{F2DB64AF-932B-EEC0-223E-2DF0CA6E3E5C}"/>
                </a:ext>
              </a:extLst>
            </p:cNvPr>
            <p:cNvSpPr/>
            <p:nvPr/>
          </p:nvSpPr>
          <p:spPr>
            <a:xfrm rot="5400000">
              <a:off x="11689324" y="417952"/>
              <a:ext cx="933359" cy="7199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Lato" panose="020F0502020204030204" pitchFamily="34" charset="0"/>
                  <a:ea typeface="Lato" panose="020F0502020204030204" pitchFamily="34" charset="0"/>
                  <a:cs typeface="Lato" panose="020F0502020204030204" pitchFamily="34" charset="0"/>
                </a:rPr>
                <a:t> </a:t>
              </a:r>
              <a:endParaRPr kumimoji="0" lang="en-IN" sz="1800" b="0" i="0" u="none" strike="noStrike" kern="1200" cap="none" spc="0" normalizeH="0" baseline="0" noProof="0">
                <a:ln>
                  <a:noFill/>
                </a:ln>
                <a:solidFill>
                  <a:prstClr val="white"/>
                </a:solidFill>
                <a:effectLst/>
                <a:uLnTx/>
                <a:uFillTx/>
                <a:latin typeface="Lato" panose="020F0502020204030204" pitchFamily="34" charset="0"/>
                <a:ea typeface="Lato" panose="020F0502020204030204" pitchFamily="34" charset="0"/>
                <a:cs typeface="Lato" panose="020F0502020204030204" pitchFamily="34" charset="0"/>
              </a:endParaRPr>
            </a:p>
          </p:txBody>
        </p:sp>
        <p:sp>
          <p:nvSpPr>
            <p:cNvPr id="9" name="Rectangle 8">
              <a:extLst>
                <a:ext uri="{FF2B5EF4-FFF2-40B4-BE49-F238E27FC236}">
                  <a16:creationId xmlns:a16="http://schemas.microsoft.com/office/drawing/2014/main" id="{C5D01281-92BE-040B-135F-3E93F08DDD75}"/>
                </a:ext>
              </a:extLst>
            </p:cNvPr>
            <p:cNvSpPr/>
            <p:nvPr/>
          </p:nvSpPr>
          <p:spPr>
            <a:xfrm>
              <a:off x="0" y="912964"/>
              <a:ext cx="3774030" cy="8399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1" name="Title 1">
            <a:extLst>
              <a:ext uri="{FF2B5EF4-FFF2-40B4-BE49-F238E27FC236}">
                <a16:creationId xmlns:a16="http://schemas.microsoft.com/office/drawing/2014/main" id="{8D428FD2-8B9F-19D0-E638-AB97A0485245}"/>
              </a:ext>
            </a:extLst>
          </p:cNvPr>
          <p:cNvSpPr txBox="1">
            <a:spLocks/>
          </p:cNvSpPr>
          <p:nvPr/>
        </p:nvSpPr>
        <p:spPr>
          <a:xfrm>
            <a:off x="71993" y="123714"/>
            <a:ext cx="9421968" cy="591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3400" b="1" i="0" u="none" strike="noStrike" kern="1200" cap="none" spc="0" normalizeH="0" baseline="0" noProof="0" dirty="0">
                <a:ln>
                  <a:noFill/>
                </a:ln>
                <a:solidFill>
                  <a:prstClr val="white"/>
                </a:solidFill>
                <a:effectLst/>
                <a:uLnTx/>
                <a:uFillTx/>
                <a:latin typeface="Biennale Black"/>
                <a:ea typeface="Lato ExtraBold" panose="020F0502020204030203" pitchFamily="34" charset="0"/>
                <a:cs typeface="Lato ExtraBold" panose="020F0502020204030203" pitchFamily="34" charset="0"/>
              </a:rPr>
              <a:t>IFSC Jurisdictional Comparison</a:t>
            </a:r>
          </a:p>
        </p:txBody>
      </p:sp>
      <p:graphicFrame>
        <p:nvGraphicFramePr>
          <p:cNvPr id="2" name="Table 3">
            <a:extLst>
              <a:ext uri="{FF2B5EF4-FFF2-40B4-BE49-F238E27FC236}">
                <a16:creationId xmlns:a16="http://schemas.microsoft.com/office/drawing/2014/main" id="{851A593D-854C-A9FC-1BC8-0FFEFFA5D1E9}"/>
              </a:ext>
            </a:extLst>
          </p:cNvPr>
          <p:cNvGraphicFramePr>
            <a:graphicFrameLocks noGrp="1"/>
          </p:cNvGraphicFramePr>
          <p:nvPr/>
        </p:nvGraphicFramePr>
        <p:xfrm>
          <a:off x="2638269" y="1112838"/>
          <a:ext cx="8529402" cy="5646734"/>
        </p:xfrm>
        <a:graphic>
          <a:graphicData uri="http://schemas.openxmlformats.org/drawingml/2006/table">
            <a:tbl>
              <a:tblPr firstRow="1" bandRow="1">
                <a:tableStyleId>{0505E3EF-67EA-436B-97B2-0124C06EBD24}</a:tableStyleId>
              </a:tblPr>
              <a:tblGrid>
                <a:gridCol w="2843134">
                  <a:extLst>
                    <a:ext uri="{9D8B030D-6E8A-4147-A177-3AD203B41FA5}">
                      <a16:colId xmlns:a16="http://schemas.microsoft.com/office/drawing/2014/main" val="1417818028"/>
                    </a:ext>
                  </a:extLst>
                </a:gridCol>
                <a:gridCol w="3107961">
                  <a:extLst>
                    <a:ext uri="{9D8B030D-6E8A-4147-A177-3AD203B41FA5}">
                      <a16:colId xmlns:a16="http://schemas.microsoft.com/office/drawing/2014/main" val="3991958900"/>
                    </a:ext>
                  </a:extLst>
                </a:gridCol>
                <a:gridCol w="2578307">
                  <a:extLst>
                    <a:ext uri="{9D8B030D-6E8A-4147-A177-3AD203B41FA5}">
                      <a16:colId xmlns:a16="http://schemas.microsoft.com/office/drawing/2014/main" val="3609456803"/>
                    </a:ext>
                  </a:extLst>
                </a:gridCol>
              </a:tblGrid>
              <a:tr h="957926">
                <a:tc>
                  <a:txBody>
                    <a:bodyPr/>
                    <a:lstStyle/>
                    <a:p>
                      <a:pPr marL="0" indent="0" algn="ctr">
                        <a:buFontTx/>
                        <a:buNone/>
                      </a:pPr>
                      <a:r>
                        <a:rPr lang="en-IN"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Foreign jurisdiction </a:t>
                      </a:r>
                    </a:p>
                    <a:p>
                      <a:pPr marL="0" indent="0" algn="ctr">
                        <a:buFontTx/>
                        <a:buNone/>
                      </a:pPr>
                      <a:r>
                        <a:rPr lang="en-IN"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(rest of the world)</a:t>
                      </a:r>
                    </a:p>
                  </a:txBody>
                  <a:tcPr anchor="ctr">
                    <a:solidFill>
                      <a:srgbClr val="00338C"/>
                    </a:solidFill>
                  </a:tcPr>
                </a:tc>
                <a:tc>
                  <a:txBody>
                    <a:bodyPr/>
                    <a:lstStyle/>
                    <a:p>
                      <a:pPr marL="0" indent="0" algn="ctr">
                        <a:buFontTx/>
                        <a:buNone/>
                      </a:pPr>
                      <a:r>
                        <a:rPr lang="en-IN"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GIFT IFSC </a:t>
                      </a:r>
                    </a:p>
                    <a:p>
                      <a:pPr marL="0" indent="0" algn="ctr">
                        <a:buFontTx/>
                        <a:buNone/>
                      </a:pPr>
                      <a:r>
                        <a:rPr lang="en-IN"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(India)</a:t>
                      </a:r>
                    </a:p>
                  </a:txBody>
                  <a:tcPr anchor="ctr">
                    <a:solidFill>
                      <a:srgbClr val="00338C"/>
                    </a:solidFill>
                  </a:tcPr>
                </a:tc>
                <a:tc>
                  <a:txBody>
                    <a:bodyPr/>
                    <a:lstStyle/>
                    <a:p>
                      <a:pPr marL="0" indent="0" algn="ctr">
                        <a:buFontTx/>
                        <a:buNone/>
                      </a:pPr>
                      <a:r>
                        <a:rPr lang="en-IN"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Domestic Tariff Area (India)</a:t>
                      </a:r>
                    </a:p>
                  </a:txBody>
                  <a:tcPr anchor="ctr">
                    <a:solidFill>
                      <a:srgbClr val="00338C"/>
                    </a:solidFill>
                  </a:tcPr>
                </a:tc>
                <a:extLst>
                  <a:ext uri="{0D108BD9-81ED-4DB2-BD59-A6C34878D82A}">
                    <a16:rowId xmlns:a16="http://schemas.microsoft.com/office/drawing/2014/main" val="972171536"/>
                  </a:ext>
                </a:extLst>
              </a:tr>
              <a:tr h="920742">
                <a:tc>
                  <a:txBody>
                    <a:bodyPr/>
                    <a:lstStyle/>
                    <a:p>
                      <a:pPr algn="ct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Offshore Non-Resident</a:t>
                      </a:r>
                    </a:p>
                  </a:txBody>
                  <a:tcPr anchor="ctr">
                    <a:noFill/>
                  </a:tcPr>
                </a:tc>
                <a:tc>
                  <a:txBody>
                    <a:bodyPr/>
                    <a:lstStyle/>
                    <a:p>
                      <a:pPr algn="ctr"/>
                      <a:r>
                        <a:rPr lang="en-IN" sz="2000" b="1" dirty="0">
                          <a:solidFill>
                            <a:srgbClr val="00338C"/>
                          </a:solidFill>
                          <a:latin typeface="Lato" panose="020F0502020204030204" pitchFamily="34" charset="0"/>
                          <a:ea typeface="Lato" panose="020F0502020204030204" pitchFamily="34" charset="0"/>
                          <a:cs typeface="Lato" panose="020F0502020204030204" pitchFamily="34" charset="0"/>
                        </a:rPr>
                        <a:t>Offshore Non-Resident</a:t>
                      </a: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Onshore Resident</a:t>
                      </a:r>
                    </a:p>
                  </a:txBody>
                  <a:tcPr anchor="ctr">
                    <a:noFill/>
                  </a:tcPr>
                </a:tc>
                <a:extLst>
                  <a:ext uri="{0D108BD9-81ED-4DB2-BD59-A6C34878D82A}">
                    <a16:rowId xmlns:a16="http://schemas.microsoft.com/office/drawing/2014/main" val="2845772790"/>
                  </a:ext>
                </a:extLst>
              </a:tr>
              <a:tr h="920742">
                <a:tc>
                  <a:txBody>
                    <a:bodyPr/>
                    <a:lstStyle/>
                    <a:p>
                      <a:pPr marL="0" marR="0" lvl="0" indent="0" algn="ctr" rtl="0" eaLnBrk="1" fontAlgn="auto" latinLnBrk="0" hangingPunct="1">
                        <a:lnSpc>
                          <a:spcPct val="100000"/>
                        </a:lnSpc>
                        <a:spcBef>
                          <a:spcPts val="0"/>
                        </a:spcBef>
                        <a:spcAft>
                          <a:spcPts val="0"/>
                        </a:spcAft>
                        <a:buClrTx/>
                        <a:buSzTx/>
                        <a:buFontTx/>
                        <a:buNone/>
                      </a:pP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Respective</a:t>
                      </a:r>
                    </a:p>
                    <a:p>
                      <a:pPr marL="0" marR="0" lvl="0" indent="0" algn="ctr" rtl="0" eaLnBrk="1" fontAlgn="auto" latinLnBrk="0" hangingPunct="1">
                        <a:lnSpc>
                          <a:spcPct val="100000"/>
                        </a:lnSpc>
                        <a:spcBef>
                          <a:spcPts val="0"/>
                        </a:spcBef>
                        <a:spcAft>
                          <a:spcPts val="0"/>
                        </a:spcAft>
                        <a:buClrTx/>
                        <a:buSzTx/>
                        <a:buFontTx/>
                        <a:buNone/>
                      </a:pP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Int’l Currency</a:t>
                      </a:r>
                    </a:p>
                  </a:txBody>
                  <a:tcPr anchor="ctr">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IN" sz="2000" b="1" dirty="0">
                          <a:solidFill>
                            <a:srgbClr val="00338C"/>
                          </a:solidFill>
                          <a:latin typeface="Lato" panose="020F0502020204030204" pitchFamily="34" charset="0"/>
                          <a:ea typeface="Lato" panose="020F0502020204030204" pitchFamily="34" charset="0"/>
                          <a:cs typeface="Lato" panose="020F0502020204030204" pitchFamily="34" charset="0"/>
                        </a:rPr>
                        <a:t>15 Currencies</a:t>
                      </a:r>
                    </a:p>
                    <a:p>
                      <a:pPr marL="0" marR="0" lvl="0" indent="0" algn="ctr" rtl="0" eaLnBrk="1" fontAlgn="auto" latinLnBrk="0" hangingPunct="1">
                        <a:lnSpc>
                          <a:spcPct val="100000"/>
                        </a:lnSpc>
                        <a:spcBef>
                          <a:spcPts val="0"/>
                        </a:spcBef>
                        <a:spcAft>
                          <a:spcPts val="0"/>
                        </a:spcAft>
                        <a:buClrTx/>
                        <a:buSzTx/>
                        <a:buFontTx/>
                        <a:buNone/>
                      </a:pPr>
                      <a:r>
                        <a:rPr lang="en-IN" sz="2000" b="1" dirty="0">
                          <a:solidFill>
                            <a:srgbClr val="00338C"/>
                          </a:solidFill>
                          <a:latin typeface="Lato" panose="020F0502020204030204" pitchFamily="34" charset="0"/>
                          <a:ea typeface="Lato" panose="020F0502020204030204" pitchFamily="34" charset="0"/>
                          <a:cs typeface="Lato" panose="020F0502020204030204" pitchFamily="34" charset="0"/>
                        </a:rPr>
                        <a:t>(INR Not Permitted)</a:t>
                      </a:r>
                    </a:p>
                  </a:txBody>
                  <a:tcPr anchor="ctr">
                    <a:solidFill>
                      <a:schemeClr val="accent2">
                        <a:lumMod val="40000"/>
                        <a:lumOff val="6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INR </a:t>
                      </a:r>
                    </a:p>
                    <a:p>
                      <a:pPr marL="0" marR="0" lvl="0" indent="0" algn="ctr" rtl="0" eaLnBrk="1" fontAlgn="auto" latinLnBrk="0" hangingPunct="1">
                        <a:lnSpc>
                          <a:spcPct val="100000"/>
                        </a:lnSpc>
                        <a:spcBef>
                          <a:spcPts val="0"/>
                        </a:spcBef>
                        <a:spcAft>
                          <a:spcPts val="0"/>
                        </a:spcAft>
                        <a:buClrTx/>
                        <a:buSzTx/>
                        <a:buFontTx/>
                        <a:buNone/>
                      </a:pP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denominated</a:t>
                      </a:r>
                    </a:p>
                  </a:txBody>
                  <a:tcPr anchor="ctr">
                    <a:noFill/>
                  </a:tcPr>
                </a:tc>
                <a:extLst>
                  <a:ext uri="{0D108BD9-81ED-4DB2-BD59-A6C34878D82A}">
                    <a16:rowId xmlns:a16="http://schemas.microsoft.com/office/drawing/2014/main" val="2925553984"/>
                  </a:ext>
                </a:extLst>
              </a:tr>
              <a:tr h="920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rgbClr val="00338C"/>
                          </a:solidFill>
                          <a:latin typeface="Lato" panose="020F0502020204030204" pitchFamily="34" charset="0"/>
                          <a:ea typeface="Lato" panose="020F0502020204030204" pitchFamily="34" charset="0"/>
                          <a:cs typeface="Lato" panose="020F0502020204030204" pitchFamily="34" charset="0"/>
                        </a:rPr>
                        <a:t>Offshore</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338C"/>
                          </a:solidFill>
                          <a:latin typeface="Lato" panose="020F0502020204030204" pitchFamily="34" charset="0"/>
                          <a:ea typeface="Lato" panose="020F0502020204030204" pitchFamily="34" charset="0"/>
                          <a:cs typeface="Lato" panose="020F0502020204030204" pitchFamily="34" charset="0"/>
                        </a:rPr>
                        <a:t>10 yr Corp. Tax Holiday,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338C"/>
                          </a:solidFill>
                          <a:latin typeface="Lato" panose="020F0502020204030204" pitchFamily="34" charset="0"/>
                          <a:ea typeface="Lato" panose="020F0502020204030204" pitchFamily="34" charset="0"/>
                          <a:cs typeface="Lato" panose="020F0502020204030204" pitchFamily="34" charset="0"/>
                        </a:rPr>
                        <a:t>GST exempted  </a:t>
                      </a: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rgbClr val="00338C"/>
                          </a:solidFill>
                          <a:latin typeface="Lato" panose="020F0502020204030204" pitchFamily="34" charset="0"/>
                          <a:ea typeface="Lato" panose="020F0502020204030204" pitchFamily="34" charset="0"/>
                          <a:cs typeface="Lato" panose="020F0502020204030204" pitchFamily="34" charset="0"/>
                        </a:rPr>
                        <a:t>Taxes as applicable</a:t>
                      </a:r>
                    </a:p>
                  </a:txBody>
                  <a:tcPr anchor="ctr">
                    <a:noFill/>
                  </a:tcPr>
                </a:tc>
                <a:extLst>
                  <a:ext uri="{0D108BD9-81ED-4DB2-BD59-A6C34878D82A}">
                    <a16:rowId xmlns:a16="http://schemas.microsoft.com/office/drawing/2014/main" val="56602674"/>
                  </a:ext>
                </a:extLst>
              </a:tr>
              <a:tr h="920742">
                <a:tc>
                  <a:txBody>
                    <a:bodyPr/>
                    <a:lstStyle/>
                    <a:p>
                      <a:pPr marL="0" marR="0" lvl="0" indent="0" algn="ctr" rtl="0" eaLnBrk="1" fontAlgn="auto" latinLnBrk="0" hangingPunct="1">
                        <a:lnSpc>
                          <a:spcPct val="100000"/>
                        </a:lnSpc>
                        <a:spcBef>
                          <a:spcPts val="0"/>
                        </a:spcBef>
                        <a:spcAft>
                          <a:spcPts val="0"/>
                        </a:spcAft>
                        <a:buClrTx/>
                        <a:buSzTx/>
                        <a:buFontTx/>
                        <a:buNone/>
                      </a:pP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Resident’s Jurisdiction</a:t>
                      </a:r>
                    </a:p>
                  </a:txBody>
                  <a:tcPr anchor="ctr">
                    <a:noFill/>
                  </a:tcPr>
                </a:tc>
                <a:tc>
                  <a:txBody>
                    <a:bodyPr/>
                    <a:lstStyle/>
                    <a:p>
                      <a:pPr algn="ctr"/>
                      <a:r>
                        <a:rPr lang="en-IN" sz="2000" b="1" dirty="0">
                          <a:solidFill>
                            <a:srgbClr val="00338C"/>
                          </a:solidFill>
                          <a:latin typeface="Lato" panose="020F0502020204030204" pitchFamily="34" charset="0"/>
                          <a:ea typeface="Lato" panose="020F0502020204030204" pitchFamily="34" charset="0"/>
                          <a:cs typeface="Lato" panose="020F0502020204030204" pitchFamily="34" charset="0"/>
                        </a:rPr>
                        <a:t>Indian Jurisdiction </a:t>
                      </a:r>
                      <a:r>
                        <a:rPr lang="en-IN" sz="2000" b="1" i="1" dirty="0">
                          <a:solidFill>
                            <a:srgbClr val="00338C"/>
                          </a:solidFill>
                          <a:latin typeface="Lato" panose="020F0502020204030204" pitchFamily="34" charset="0"/>
                          <a:ea typeface="Lato" panose="020F0502020204030204" pitchFamily="34" charset="0"/>
                          <a:cs typeface="Lato" panose="020F0502020204030204" pitchFamily="34" charset="0"/>
                        </a:rPr>
                        <a:t>with carveouts under various Laws</a:t>
                      </a:r>
                    </a:p>
                  </a:txBody>
                  <a:tcPr anchor="ctr">
                    <a:solidFill>
                      <a:schemeClr val="accent2">
                        <a:lumMod val="40000"/>
                        <a:lumOff val="60000"/>
                      </a:schemeClr>
                    </a:solidFill>
                  </a:tcPr>
                </a:tc>
                <a:tc>
                  <a:txBody>
                    <a:bodyPr/>
                    <a:lstStyle/>
                    <a:p>
                      <a:pPr algn="ct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Indian Jurisdiction</a:t>
                      </a:r>
                    </a:p>
                  </a:txBody>
                  <a:tcPr anchor="ctr">
                    <a:noFill/>
                  </a:tcPr>
                </a:tc>
                <a:extLst>
                  <a:ext uri="{0D108BD9-81ED-4DB2-BD59-A6C34878D82A}">
                    <a16:rowId xmlns:a16="http://schemas.microsoft.com/office/drawing/2014/main" val="2122341070"/>
                  </a:ext>
                </a:extLst>
              </a:tr>
              <a:tr h="920742">
                <a:tc>
                  <a:txBody>
                    <a:bodyPr/>
                    <a:lstStyle/>
                    <a:p>
                      <a:pPr marL="0" marR="0" lvl="0" indent="0" algn="ctr" rtl="0" eaLnBrk="1" fontAlgn="auto" latinLnBrk="0" hangingPunct="1">
                        <a:lnSpc>
                          <a:spcPct val="100000"/>
                        </a:lnSpc>
                        <a:spcBef>
                          <a:spcPts val="0"/>
                        </a:spcBef>
                        <a:spcAft>
                          <a:spcPts val="0"/>
                        </a:spcAft>
                        <a:buClrTx/>
                        <a:buSzTx/>
                        <a:buFontTx/>
                        <a:buNone/>
                      </a:pPr>
                      <a:r>
                        <a:rPr lang="en-US" sz="2000" b="0" dirty="0">
                          <a:solidFill>
                            <a:srgbClr val="00338C"/>
                          </a:solidFill>
                          <a:latin typeface="Lato" panose="020F0502020204030204" pitchFamily="34" charset="0"/>
                          <a:ea typeface="Lato" panose="020F0502020204030204" pitchFamily="34" charset="0"/>
                          <a:cs typeface="Lato" panose="020F0502020204030204" pitchFamily="34" charset="0"/>
                        </a:rPr>
                        <a:t>Different for different jurisdictions</a:t>
                      </a:r>
                      <a:endParaRPr lang="en-IN" sz="2000" b="0" dirty="0">
                        <a:solidFill>
                          <a:srgbClr val="00338C"/>
                        </a:solidFill>
                        <a:latin typeface="Lato" panose="020F0502020204030204" pitchFamily="34" charset="0"/>
                        <a:ea typeface="Lato" panose="020F0502020204030204" pitchFamily="34" charset="0"/>
                        <a:cs typeface="Lato" panose="020F0502020204030204" pitchFamily="34" charset="0"/>
                      </a:endParaRPr>
                    </a:p>
                  </a:txBody>
                  <a:tcPr anchor="ctr">
                    <a:noFill/>
                  </a:tcPr>
                </a:tc>
                <a:tc>
                  <a:txBody>
                    <a:bodyPr/>
                    <a:lstStyle/>
                    <a:p>
                      <a:pPr algn="ctr"/>
                      <a:r>
                        <a:rPr lang="en-US" sz="2000" b="1" dirty="0">
                          <a:solidFill>
                            <a:srgbClr val="00338C"/>
                          </a:solidFill>
                          <a:latin typeface="Lato" panose="020F0502020204030204" pitchFamily="34" charset="0"/>
                          <a:ea typeface="Lato" panose="020F0502020204030204" pitchFamily="34" charset="0"/>
                          <a:cs typeface="Lato" panose="020F0502020204030204" pitchFamily="34" charset="0"/>
                        </a:rPr>
                        <a:t>IFSCA – </a:t>
                      </a:r>
                    </a:p>
                    <a:p>
                      <a:pPr algn="ctr"/>
                      <a:r>
                        <a:rPr lang="en-US" sz="2000" b="1" dirty="0">
                          <a:solidFill>
                            <a:srgbClr val="00338C"/>
                          </a:solidFill>
                          <a:latin typeface="Lato" panose="020F0502020204030204" pitchFamily="34" charset="0"/>
                          <a:ea typeface="Lato" panose="020F0502020204030204" pitchFamily="34" charset="0"/>
                          <a:cs typeface="Lato" panose="020F0502020204030204" pitchFamily="34" charset="0"/>
                        </a:rPr>
                        <a:t>Unified Regulator</a:t>
                      </a:r>
                      <a:endParaRPr lang="en-IN" sz="2000" b="1" dirty="0">
                        <a:solidFill>
                          <a:srgbClr val="00338C"/>
                        </a:solidFill>
                        <a:latin typeface="Lato" panose="020F0502020204030204" pitchFamily="34" charset="0"/>
                        <a:ea typeface="Lato" panose="020F0502020204030204" pitchFamily="34" charset="0"/>
                        <a:cs typeface="Lato" panose="020F0502020204030204" pitchFamily="34" charset="0"/>
                      </a:endParaRPr>
                    </a:p>
                  </a:txBody>
                  <a:tcPr anchor="ctr">
                    <a:solidFill>
                      <a:schemeClr val="accent2">
                        <a:lumMod val="40000"/>
                        <a:lumOff val="60000"/>
                      </a:schemeClr>
                    </a:solidFill>
                  </a:tcPr>
                </a:tc>
                <a:tc>
                  <a:txBody>
                    <a:bodyPr/>
                    <a:lstStyle/>
                    <a:p>
                      <a:pPr algn="ctr"/>
                      <a:r>
                        <a:rPr lang="en-US" sz="2000" b="0" dirty="0">
                          <a:solidFill>
                            <a:srgbClr val="00338C"/>
                          </a:solidFill>
                          <a:latin typeface="Lato" panose="020F0502020204030204" pitchFamily="34" charset="0"/>
                          <a:ea typeface="Lato" panose="020F0502020204030204" pitchFamily="34" charset="0"/>
                          <a:cs typeface="Lato" panose="020F0502020204030204" pitchFamily="34" charset="0"/>
                        </a:rPr>
                        <a:t>RBI, SEBI, IRDAI, PFRDA</a:t>
                      </a:r>
                      <a:endParaRPr lang="en-IN" sz="2000" b="0" dirty="0">
                        <a:solidFill>
                          <a:srgbClr val="00338C"/>
                        </a:solidFill>
                        <a:latin typeface="Lato" panose="020F0502020204030204" pitchFamily="34" charset="0"/>
                        <a:ea typeface="Lato" panose="020F0502020204030204" pitchFamily="34" charset="0"/>
                        <a:cs typeface="Lato" panose="020F0502020204030204" pitchFamily="34" charset="0"/>
                      </a:endParaRPr>
                    </a:p>
                  </a:txBody>
                  <a:tcPr anchor="ctr">
                    <a:noFill/>
                  </a:tcPr>
                </a:tc>
                <a:extLst>
                  <a:ext uri="{0D108BD9-81ED-4DB2-BD59-A6C34878D82A}">
                    <a16:rowId xmlns:a16="http://schemas.microsoft.com/office/drawing/2014/main" val="2206140134"/>
                  </a:ext>
                </a:extLst>
              </a:tr>
            </a:tbl>
          </a:graphicData>
        </a:graphic>
      </p:graphicFrame>
      <p:sp>
        <p:nvSpPr>
          <p:cNvPr id="3" name="Arrow: Pentagon 2">
            <a:extLst>
              <a:ext uri="{FF2B5EF4-FFF2-40B4-BE49-F238E27FC236}">
                <a16:creationId xmlns:a16="http://schemas.microsoft.com/office/drawing/2014/main" id="{CB7C8194-56DC-4D6B-79A1-32EB7DFD2DBA}"/>
              </a:ext>
            </a:extLst>
          </p:cNvPr>
          <p:cNvSpPr/>
          <p:nvPr/>
        </p:nvSpPr>
        <p:spPr>
          <a:xfrm>
            <a:off x="610581" y="2291079"/>
            <a:ext cx="1753340" cy="475981"/>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FEMA</a:t>
            </a:r>
          </a:p>
        </p:txBody>
      </p:sp>
      <p:sp>
        <p:nvSpPr>
          <p:cNvPr id="4" name="Arrow: Pentagon 3">
            <a:extLst>
              <a:ext uri="{FF2B5EF4-FFF2-40B4-BE49-F238E27FC236}">
                <a16:creationId xmlns:a16="http://schemas.microsoft.com/office/drawing/2014/main" id="{FCB0CC1B-020B-8CBA-374D-F7D093008D9C}"/>
              </a:ext>
            </a:extLst>
          </p:cNvPr>
          <p:cNvSpPr/>
          <p:nvPr/>
        </p:nvSpPr>
        <p:spPr>
          <a:xfrm>
            <a:off x="610581" y="3205627"/>
            <a:ext cx="1753340" cy="475981"/>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Currency</a:t>
            </a:r>
          </a:p>
        </p:txBody>
      </p:sp>
      <p:sp>
        <p:nvSpPr>
          <p:cNvPr id="5" name="Arrow: Pentagon 4">
            <a:extLst>
              <a:ext uri="{FF2B5EF4-FFF2-40B4-BE49-F238E27FC236}">
                <a16:creationId xmlns:a16="http://schemas.microsoft.com/office/drawing/2014/main" id="{BF7FF997-0A92-8C1F-ACEE-2832CE10558B}"/>
              </a:ext>
            </a:extLst>
          </p:cNvPr>
          <p:cNvSpPr/>
          <p:nvPr/>
        </p:nvSpPr>
        <p:spPr>
          <a:xfrm>
            <a:off x="610581" y="4111291"/>
            <a:ext cx="1753340" cy="475981"/>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Tax</a:t>
            </a:r>
          </a:p>
        </p:txBody>
      </p:sp>
      <p:sp>
        <p:nvSpPr>
          <p:cNvPr id="14" name="Arrow: Pentagon 13">
            <a:extLst>
              <a:ext uri="{FF2B5EF4-FFF2-40B4-BE49-F238E27FC236}">
                <a16:creationId xmlns:a16="http://schemas.microsoft.com/office/drawing/2014/main" id="{7A923020-EBB2-B5C0-D37C-7DDAAFB0FE64}"/>
              </a:ext>
            </a:extLst>
          </p:cNvPr>
          <p:cNvSpPr/>
          <p:nvPr/>
        </p:nvSpPr>
        <p:spPr>
          <a:xfrm>
            <a:off x="610581" y="5060415"/>
            <a:ext cx="1753340" cy="475981"/>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Law</a:t>
            </a:r>
          </a:p>
        </p:txBody>
      </p:sp>
      <p:sp>
        <p:nvSpPr>
          <p:cNvPr id="15" name="Arrow: Pentagon 14">
            <a:extLst>
              <a:ext uri="{FF2B5EF4-FFF2-40B4-BE49-F238E27FC236}">
                <a16:creationId xmlns:a16="http://schemas.microsoft.com/office/drawing/2014/main" id="{644A124A-E336-0786-02C7-9C2349AFF6CC}"/>
              </a:ext>
            </a:extLst>
          </p:cNvPr>
          <p:cNvSpPr/>
          <p:nvPr/>
        </p:nvSpPr>
        <p:spPr>
          <a:xfrm>
            <a:off x="610581" y="1356945"/>
            <a:ext cx="1753340" cy="475981"/>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Jurisdiction</a:t>
            </a:r>
          </a:p>
        </p:txBody>
      </p:sp>
      <p:sp>
        <p:nvSpPr>
          <p:cNvPr id="10" name="Arrow: Pentagon 9">
            <a:extLst>
              <a:ext uri="{FF2B5EF4-FFF2-40B4-BE49-F238E27FC236}">
                <a16:creationId xmlns:a16="http://schemas.microsoft.com/office/drawing/2014/main" id="{313D4A83-EE8B-A30B-610E-3665C4B463FE}"/>
              </a:ext>
            </a:extLst>
          </p:cNvPr>
          <p:cNvSpPr/>
          <p:nvPr/>
        </p:nvSpPr>
        <p:spPr>
          <a:xfrm>
            <a:off x="613081" y="6007293"/>
            <a:ext cx="1753340" cy="475981"/>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Regulators</a:t>
            </a:r>
          </a:p>
        </p:txBody>
      </p:sp>
    </p:spTree>
    <p:extLst>
      <p:ext uri="{BB962C8B-B14F-4D97-AF65-F5344CB8AC3E}">
        <p14:creationId xmlns:p14="http://schemas.microsoft.com/office/powerpoint/2010/main" val="1923825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720A7-096B-B4B2-6F5E-6EDDBBCE370D}"/>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9312D20D-9665-3168-9FF8-695EF4FE8ACA}"/>
              </a:ext>
            </a:extLst>
          </p:cNvPr>
          <p:cNvSpPr/>
          <p:nvPr/>
        </p:nvSpPr>
        <p:spPr>
          <a:xfrm>
            <a:off x="0" y="-8001"/>
            <a:ext cx="12192000" cy="768358"/>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sz="3200" b="1" dirty="0">
              <a:solidFill>
                <a:schemeClr val="bg1"/>
              </a:solidFill>
              <a:latin typeface="Palatino Linotype" panose="02040502050505030304" pitchFamily="18" charset="0"/>
              <a:ea typeface="Cambria" panose="02040503050406030204" pitchFamily="18" charset="0"/>
            </a:endParaRPr>
          </a:p>
        </p:txBody>
      </p:sp>
      <p:sp>
        <p:nvSpPr>
          <p:cNvPr id="2" name="Title 1">
            <a:extLst>
              <a:ext uri="{FF2B5EF4-FFF2-40B4-BE49-F238E27FC236}">
                <a16:creationId xmlns:a16="http://schemas.microsoft.com/office/drawing/2014/main" id="{3DC535E9-470A-E5D2-B6BB-46C0F1BF106D}"/>
              </a:ext>
            </a:extLst>
          </p:cNvPr>
          <p:cNvSpPr>
            <a:spLocks noGrp="1"/>
          </p:cNvSpPr>
          <p:nvPr>
            <p:ph type="title"/>
          </p:nvPr>
        </p:nvSpPr>
        <p:spPr>
          <a:xfrm>
            <a:off x="0" y="123324"/>
            <a:ext cx="10374543" cy="777249"/>
          </a:xfrm>
        </p:spPr>
        <p:txBody>
          <a:bodyPr>
            <a:normAutofit/>
          </a:bodyPr>
          <a:lstStyle/>
          <a:p>
            <a:r>
              <a:rPr lang="en-US" sz="3200" b="1" dirty="0">
                <a:solidFill>
                  <a:schemeClr val="bg1"/>
                </a:solidFill>
                <a:latin typeface="Palatino Linotype" panose="02040502050505030304" pitchFamily="18" charset="0"/>
                <a:ea typeface="Cambria" panose="02040503050406030204" pitchFamily="18" charset="0"/>
                <a:cs typeface="Arial" panose="020B0604020202020204" pitchFamily="34" charset="0"/>
              </a:rPr>
              <a:t>Debt Listing</a:t>
            </a:r>
          </a:p>
        </p:txBody>
      </p:sp>
      <p:sp>
        <p:nvSpPr>
          <p:cNvPr id="19" name="Rectangle 18">
            <a:extLst>
              <a:ext uri="{FF2B5EF4-FFF2-40B4-BE49-F238E27FC236}">
                <a16:creationId xmlns:a16="http://schemas.microsoft.com/office/drawing/2014/main" id="{F213B4CE-D1F5-FE3F-F52C-E8A7E4B943BD}"/>
              </a:ext>
            </a:extLst>
          </p:cNvPr>
          <p:cNvSpPr/>
          <p:nvPr/>
        </p:nvSpPr>
        <p:spPr>
          <a:xfrm>
            <a:off x="0" y="760357"/>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pic>
        <p:nvPicPr>
          <p:cNvPr id="10" name="Picture 9">
            <a:extLst>
              <a:ext uri="{FF2B5EF4-FFF2-40B4-BE49-F238E27FC236}">
                <a16:creationId xmlns:a16="http://schemas.microsoft.com/office/drawing/2014/main" id="{DB8C81D8-9417-42FB-B93E-2051DB0AD665}"/>
              </a:ext>
            </a:extLst>
          </p:cNvPr>
          <p:cNvPicPr>
            <a:picLocks noChangeAspect="1"/>
          </p:cNvPicPr>
          <p:nvPr/>
        </p:nvPicPr>
        <p:blipFill rotWithShape="1">
          <a:blip r:embed="rId2"/>
          <a:srcRect t="1281"/>
          <a:stretch/>
        </p:blipFill>
        <p:spPr>
          <a:xfrm>
            <a:off x="223367" y="1112730"/>
            <a:ext cx="11785530" cy="5621946"/>
          </a:xfrm>
          <a:prstGeom prst="rect">
            <a:avLst/>
          </a:prstGeom>
        </p:spPr>
      </p:pic>
      <p:sp>
        <p:nvSpPr>
          <p:cNvPr id="4" name="Rectangle 3">
            <a:extLst>
              <a:ext uri="{FF2B5EF4-FFF2-40B4-BE49-F238E27FC236}">
                <a16:creationId xmlns:a16="http://schemas.microsoft.com/office/drawing/2014/main" id="{C6FBD22C-D534-449D-8EE3-22C9D601D5B1}"/>
              </a:ext>
            </a:extLst>
          </p:cNvPr>
          <p:cNvSpPr/>
          <p:nvPr/>
        </p:nvSpPr>
        <p:spPr>
          <a:xfrm>
            <a:off x="10246659" y="1126532"/>
            <a:ext cx="1757346" cy="173283"/>
          </a:xfrm>
          <a:prstGeom prst="rect">
            <a:avLst/>
          </a:prstGeom>
          <a:solidFill>
            <a:srgbClr val="B0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7" name="Google Shape;64;p14">
            <a:extLst>
              <a:ext uri="{FF2B5EF4-FFF2-40B4-BE49-F238E27FC236}">
                <a16:creationId xmlns:a16="http://schemas.microsoft.com/office/drawing/2014/main" id="{F616A5CC-D1CB-5135-1EB4-4D9913BA3CA9}"/>
              </a:ext>
            </a:extLst>
          </p:cNvPr>
          <p:cNvSpPr/>
          <p:nvPr/>
        </p:nvSpPr>
        <p:spPr>
          <a:xfrm rot="20168950">
            <a:off x="9152381" y="5449810"/>
            <a:ext cx="4666361" cy="1686422"/>
          </a:xfrm>
          <a:custGeom>
            <a:avLst/>
            <a:gdLst/>
            <a:ahLst/>
            <a:cxnLst/>
            <a:rect l="l" t="t" r="r" b="b"/>
            <a:pathLst>
              <a:path w="306132" h="59177" extrusionOk="0">
                <a:moveTo>
                  <a:pt x="0" y="59177"/>
                </a:moveTo>
                <a:lnTo>
                  <a:pt x="266890" y="0"/>
                </a:lnTo>
                <a:lnTo>
                  <a:pt x="306132" y="59176"/>
                </a:lnTo>
                <a:close/>
              </a:path>
            </a:pathLst>
          </a:custGeom>
          <a:solidFill>
            <a:srgbClr val="5BB8D7"/>
          </a:solidFill>
          <a:ln>
            <a:noFill/>
          </a:ln>
        </p:spPr>
        <p:txBody>
          <a:bodyPr/>
          <a:lstStyle/>
          <a:p>
            <a:endParaRPr lang="en-IN"/>
          </a:p>
        </p:txBody>
      </p:sp>
    </p:spTree>
    <p:extLst>
      <p:ext uri="{BB962C8B-B14F-4D97-AF65-F5344CB8AC3E}">
        <p14:creationId xmlns:p14="http://schemas.microsoft.com/office/powerpoint/2010/main" val="3178294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6D4A9-23EC-CA0F-6263-9F401276BF3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744A3D8-0C4B-2174-3B5E-D8AB3CC4F3C0}"/>
              </a:ext>
            </a:extLst>
          </p:cNvPr>
          <p:cNvSpPr/>
          <p:nvPr/>
        </p:nvSpPr>
        <p:spPr>
          <a:xfrm>
            <a:off x="0" y="-10064"/>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sz="3200" b="1" dirty="0">
              <a:solidFill>
                <a:schemeClr val="bg1"/>
              </a:solidFill>
              <a:latin typeface="Palatino Linotype" panose="02040502050505030304" pitchFamily="18" charset="0"/>
              <a:ea typeface="Cambria" panose="02040503050406030204" pitchFamily="18" charset="0"/>
            </a:endParaRPr>
          </a:p>
        </p:txBody>
      </p:sp>
      <p:sp>
        <p:nvSpPr>
          <p:cNvPr id="9" name="Google Shape;94;p17">
            <a:extLst>
              <a:ext uri="{FF2B5EF4-FFF2-40B4-BE49-F238E27FC236}">
                <a16:creationId xmlns:a16="http://schemas.microsoft.com/office/drawing/2014/main" id="{A7563B02-F9FC-8123-ACD7-DF316F228862}"/>
              </a:ext>
            </a:extLst>
          </p:cNvPr>
          <p:cNvSpPr txBox="1"/>
          <p:nvPr/>
        </p:nvSpPr>
        <p:spPr>
          <a:xfrm>
            <a:off x="0" y="155570"/>
            <a:ext cx="8225630" cy="689379"/>
          </a:xfrm>
          <a:prstGeom prst="rect">
            <a:avLst/>
          </a:prstGeom>
          <a:noFill/>
          <a:ln>
            <a:noFill/>
          </a:ln>
        </p:spPr>
        <p:txBody>
          <a:bodyPr spcFirstLastPara="1" wrap="square" lIns="121900" tIns="121900" rIns="121900" bIns="121900" anchor="t" anchorCtr="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lang="en-IN" sz="3200" b="1" dirty="0">
                <a:solidFill>
                  <a:schemeClr val="bg1"/>
                </a:solidFill>
                <a:latin typeface="Palatino Linotype" panose="02040502050505030304" pitchFamily="18" charset="0"/>
                <a:ea typeface="Cambria" panose="02040503050406030204" pitchFamily="18" charset="0"/>
                <a:cs typeface="Arial" panose="020B0604020202020204" pitchFamily="34" charset="0"/>
                <a:sym typeface="Roboto"/>
              </a:rPr>
              <a:t>ESG labelled Bonds</a:t>
            </a:r>
            <a:endParaRPr kumimoji="0" lang="en-IN" sz="3200" i="0" u="none" strike="noStrike" kern="1200" cap="none" spc="0" normalizeH="0" baseline="0" noProof="0" dirty="0">
              <a:ln>
                <a:noFill/>
              </a:ln>
              <a:solidFill>
                <a:schemeClr val="bg1"/>
              </a:solidFill>
              <a:effectLst/>
              <a:uLnTx/>
              <a:uFillTx/>
              <a:latin typeface="Palatino Linotype" panose="02040502050505030304" pitchFamily="18" charset="0"/>
              <a:ea typeface="Cambria" panose="02040503050406030204" pitchFamily="18" charset="0"/>
              <a:cs typeface="Arial" panose="020B0604020202020204" pitchFamily="34" charset="0"/>
              <a:sym typeface="Roboto"/>
            </a:endParaRPr>
          </a:p>
        </p:txBody>
      </p:sp>
      <p:pic>
        <p:nvPicPr>
          <p:cNvPr id="16" name="Graphic 15" descr="Renewable Energy outline">
            <a:extLst>
              <a:ext uri="{FF2B5EF4-FFF2-40B4-BE49-F238E27FC236}">
                <a16:creationId xmlns:a16="http://schemas.microsoft.com/office/drawing/2014/main" id="{722690BB-F043-ED8E-98AD-B3FD503610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163" y="4430222"/>
            <a:ext cx="914400" cy="914400"/>
          </a:xfrm>
          <a:prstGeom prst="rect">
            <a:avLst/>
          </a:prstGeom>
        </p:spPr>
      </p:pic>
      <p:pic>
        <p:nvPicPr>
          <p:cNvPr id="18" name="Graphic 17" descr="Influencer with solid fill">
            <a:extLst>
              <a:ext uri="{FF2B5EF4-FFF2-40B4-BE49-F238E27FC236}">
                <a16:creationId xmlns:a16="http://schemas.microsoft.com/office/drawing/2014/main" id="{6E807653-E28D-4A36-A162-CF34E01672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6163" y="5556266"/>
            <a:ext cx="914400" cy="914400"/>
          </a:xfrm>
          <a:prstGeom prst="rect">
            <a:avLst/>
          </a:prstGeom>
        </p:spPr>
      </p:pic>
      <p:pic>
        <p:nvPicPr>
          <p:cNvPr id="20" name="Graphic 19" descr="Cycle with people outline">
            <a:extLst>
              <a:ext uri="{FF2B5EF4-FFF2-40B4-BE49-F238E27FC236}">
                <a16:creationId xmlns:a16="http://schemas.microsoft.com/office/drawing/2014/main" id="{96AAE4A8-C481-A7F8-7102-37E5D15D62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6163" y="3328502"/>
            <a:ext cx="914400" cy="914400"/>
          </a:xfrm>
          <a:prstGeom prst="rect">
            <a:avLst/>
          </a:prstGeom>
        </p:spPr>
      </p:pic>
      <p:pic>
        <p:nvPicPr>
          <p:cNvPr id="22" name="Graphic 21" descr="Open hand with plant outline">
            <a:extLst>
              <a:ext uri="{FF2B5EF4-FFF2-40B4-BE49-F238E27FC236}">
                <a16:creationId xmlns:a16="http://schemas.microsoft.com/office/drawing/2014/main" id="{7E31399A-04AD-CD79-007C-C6E9A73C6B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6163" y="2147689"/>
            <a:ext cx="914400" cy="914400"/>
          </a:xfrm>
          <a:prstGeom prst="rect">
            <a:avLst/>
          </a:prstGeom>
        </p:spPr>
      </p:pic>
      <p:sp>
        <p:nvSpPr>
          <p:cNvPr id="24" name="TextBox 23">
            <a:extLst>
              <a:ext uri="{FF2B5EF4-FFF2-40B4-BE49-F238E27FC236}">
                <a16:creationId xmlns:a16="http://schemas.microsoft.com/office/drawing/2014/main" id="{D1EA565F-D125-1604-BC6E-4B401A639C2A}"/>
              </a:ext>
            </a:extLst>
          </p:cNvPr>
          <p:cNvSpPr txBox="1"/>
          <p:nvPr/>
        </p:nvSpPr>
        <p:spPr>
          <a:xfrm>
            <a:off x="266163" y="1362410"/>
            <a:ext cx="5633475" cy="510778"/>
          </a:xfrm>
          <a:prstGeom prst="roundRect">
            <a:avLst/>
          </a:prstGeom>
          <a:solidFill>
            <a:schemeClr val="accent4">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600"/>
              </a:spcAft>
            </a:pPr>
            <a:r>
              <a:rPr lang="en-US" sz="2400" b="1" dirty="0">
                <a:latin typeface="Palatino Linotype" panose="02040502050505030304" pitchFamily="18" charset="0"/>
                <a:ea typeface="Cambria" panose="02040503050406030204" pitchFamily="18" charset="0"/>
              </a:rPr>
              <a:t>Framework for ESG Labelled Bonds</a:t>
            </a:r>
          </a:p>
        </p:txBody>
      </p:sp>
      <p:sp>
        <p:nvSpPr>
          <p:cNvPr id="26" name="TextBox 25">
            <a:extLst>
              <a:ext uri="{FF2B5EF4-FFF2-40B4-BE49-F238E27FC236}">
                <a16:creationId xmlns:a16="http://schemas.microsoft.com/office/drawing/2014/main" id="{AD0070D1-92AD-251E-3ADA-8B64AF93AF90}"/>
              </a:ext>
            </a:extLst>
          </p:cNvPr>
          <p:cNvSpPr txBox="1"/>
          <p:nvPr/>
        </p:nvSpPr>
        <p:spPr>
          <a:xfrm>
            <a:off x="1704425" y="2375579"/>
            <a:ext cx="1988344" cy="400110"/>
          </a:xfrm>
          <a:prstGeom prst="rect">
            <a:avLst/>
          </a:prstGeom>
          <a:noFill/>
        </p:spPr>
        <p:txBody>
          <a:bodyPr wrap="square">
            <a:spAutoFit/>
          </a:bodyPr>
          <a:lstStyle/>
          <a:p>
            <a:pPr>
              <a:spcAft>
                <a:spcPts val="600"/>
              </a:spcAft>
            </a:pPr>
            <a:r>
              <a:rPr lang="en-US" sz="2000" b="1" dirty="0">
                <a:solidFill>
                  <a:srgbClr val="230775"/>
                </a:solidFill>
                <a:latin typeface="Palatino Linotype" panose="02040502050505030304" pitchFamily="18" charset="0"/>
                <a:ea typeface="Cambria" panose="02040503050406030204" pitchFamily="18" charset="0"/>
              </a:rPr>
              <a:t>Green Bonds</a:t>
            </a:r>
          </a:p>
        </p:txBody>
      </p:sp>
      <p:sp>
        <p:nvSpPr>
          <p:cNvPr id="27" name="TextBox 26">
            <a:extLst>
              <a:ext uri="{FF2B5EF4-FFF2-40B4-BE49-F238E27FC236}">
                <a16:creationId xmlns:a16="http://schemas.microsoft.com/office/drawing/2014/main" id="{655625FA-D8FF-95E7-CE31-C885E8B55B3B}"/>
              </a:ext>
            </a:extLst>
          </p:cNvPr>
          <p:cNvSpPr txBox="1"/>
          <p:nvPr/>
        </p:nvSpPr>
        <p:spPr>
          <a:xfrm>
            <a:off x="1704425" y="3585647"/>
            <a:ext cx="2612598" cy="400110"/>
          </a:xfrm>
          <a:prstGeom prst="rect">
            <a:avLst/>
          </a:prstGeom>
          <a:noFill/>
        </p:spPr>
        <p:txBody>
          <a:bodyPr wrap="square">
            <a:spAutoFit/>
          </a:bodyPr>
          <a:lstStyle/>
          <a:p>
            <a:pPr>
              <a:spcAft>
                <a:spcPts val="600"/>
              </a:spcAft>
            </a:pPr>
            <a:r>
              <a:rPr lang="en-US" sz="2000" b="1" dirty="0">
                <a:solidFill>
                  <a:srgbClr val="230775"/>
                </a:solidFill>
                <a:latin typeface="Palatino Linotype" panose="02040502050505030304" pitchFamily="18" charset="0"/>
                <a:ea typeface="Cambria" panose="02040503050406030204" pitchFamily="18" charset="0"/>
              </a:rPr>
              <a:t>Social Bonds</a:t>
            </a:r>
          </a:p>
        </p:txBody>
      </p:sp>
      <p:sp>
        <p:nvSpPr>
          <p:cNvPr id="28" name="TextBox 27">
            <a:extLst>
              <a:ext uri="{FF2B5EF4-FFF2-40B4-BE49-F238E27FC236}">
                <a16:creationId xmlns:a16="http://schemas.microsoft.com/office/drawing/2014/main" id="{557FC14A-F7B6-E121-E4A3-A95553576DCD}"/>
              </a:ext>
            </a:extLst>
          </p:cNvPr>
          <p:cNvSpPr txBox="1"/>
          <p:nvPr/>
        </p:nvSpPr>
        <p:spPr>
          <a:xfrm>
            <a:off x="1700622" y="4687367"/>
            <a:ext cx="3150914" cy="400110"/>
          </a:xfrm>
          <a:prstGeom prst="rect">
            <a:avLst/>
          </a:prstGeom>
          <a:noFill/>
        </p:spPr>
        <p:txBody>
          <a:bodyPr wrap="square">
            <a:spAutoFit/>
          </a:bodyPr>
          <a:lstStyle/>
          <a:p>
            <a:pPr>
              <a:spcAft>
                <a:spcPts val="600"/>
              </a:spcAft>
            </a:pPr>
            <a:r>
              <a:rPr lang="en-US" sz="2000" b="1" dirty="0">
                <a:solidFill>
                  <a:srgbClr val="230775"/>
                </a:solidFill>
                <a:latin typeface="Palatino Linotype" panose="02040502050505030304" pitchFamily="18" charset="0"/>
                <a:ea typeface="Cambria" panose="02040503050406030204" pitchFamily="18" charset="0"/>
              </a:rPr>
              <a:t>Sustainable Bonds</a:t>
            </a:r>
          </a:p>
        </p:txBody>
      </p:sp>
      <p:sp>
        <p:nvSpPr>
          <p:cNvPr id="29" name="TextBox 28">
            <a:extLst>
              <a:ext uri="{FF2B5EF4-FFF2-40B4-BE49-F238E27FC236}">
                <a16:creationId xmlns:a16="http://schemas.microsoft.com/office/drawing/2014/main" id="{D648E99D-E210-854A-96BA-4E7A589A6923}"/>
              </a:ext>
            </a:extLst>
          </p:cNvPr>
          <p:cNvSpPr txBox="1"/>
          <p:nvPr/>
        </p:nvSpPr>
        <p:spPr>
          <a:xfrm>
            <a:off x="1700622" y="5813411"/>
            <a:ext cx="3548386" cy="400110"/>
          </a:xfrm>
          <a:prstGeom prst="rect">
            <a:avLst/>
          </a:prstGeom>
          <a:noFill/>
        </p:spPr>
        <p:txBody>
          <a:bodyPr wrap="square">
            <a:spAutoFit/>
          </a:bodyPr>
          <a:lstStyle/>
          <a:p>
            <a:pPr>
              <a:spcAft>
                <a:spcPts val="600"/>
              </a:spcAft>
            </a:pPr>
            <a:r>
              <a:rPr lang="en-US" sz="2000" b="1" dirty="0">
                <a:solidFill>
                  <a:srgbClr val="230775"/>
                </a:solidFill>
                <a:latin typeface="Palatino Linotype" panose="02040502050505030304" pitchFamily="18" charset="0"/>
                <a:ea typeface="Cambria" panose="02040503050406030204" pitchFamily="18" charset="0"/>
              </a:rPr>
              <a:t>Sustainability-linked Bonds</a:t>
            </a:r>
          </a:p>
        </p:txBody>
      </p:sp>
      <p:sp>
        <p:nvSpPr>
          <p:cNvPr id="2" name="TextBox 1">
            <a:extLst>
              <a:ext uri="{FF2B5EF4-FFF2-40B4-BE49-F238E27FC236}">
                <a16:creationId xmlns:a16="http://schemas.microsoft.com/office/drawing/2014/main" id="{85FEA51C-58E7-E2BF-ABBF-E2D602484CBF}"/>
              </a:ext>
            </a:extLst>
          </p:cNvPr>
          <p:cNvSpPr txBox="1"/>
          <p:nvPr/>
        </p:nvSpPr>
        <p:spPr>
          <a:xfrm>
            <a:off x="6936902" y="1362410"/>
            <a:ext cx="4921299" cy="510778"/>
          </a:xfrm>
          <a:prstGeom prst="roundRect">
            <a:avLst/>
          </a:prstGeom>
          <a:solidFill>
            <a:srgbClr val="230775"/>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600"/>
              </a:spcAft>
            </a:pPr>
            <a:r>
              <a:rPr lang="en-US" sz="2400" b="1" dirty="0">
                <a:solidFill>
                  <a:schemeClr val="bg1"/>
                </a:solidFill>
                <a:latin typeface="Palatino Linotype" panose="02040502050505030304" pitchFamily="18" charset="0"/>
                <a:ea typeface="Cambria" panose="02040503050406030204" pitchFamily="18" charset="0"/>
              </a:rPr>
              <a:t>Recognised Framework</a:t>
            </a:r>
          </a:p>
        </p:txBody>
      </p:sp>
      <p:cxnSp>
        <p:nvCxnSpPr>
          <p:cNvPr id="6" name="Straight Connector 5">
            <a:extLst>
              <a:ext uri="{FF2B5EF4-FFF2-40B4-BE49-F238E27FC236}">
                <a16:creationId xmlns:a16="http://schemas.microsoft.com/office/drawing/2014/main" id="{8AD23CA0-A03B-4BB0-8172-546513CEFDCD}"/>
              </a:ext>
            </a:extLst>
          </p:cNvPr>
          <p:cNvCxnSpPr/>
          <p:nvPr/>
        </p:nvCxnSpPr>
        <p:spPr>
          <a:xfrm>
            <a:off x="6304085" y="1195754"/>
            <a:ext cx="0" cy="5424854"/>
          </a:xfrm>
          <a:prstGeom prst="line">
            <a:avLst/>
          </a:prstGeom>
          <a:ln w="28575">
            <a:solidFill>
              <a:srgbClr val="A6B727"/>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3950131-133E-37A8-7F5C-5121FF0028A2}"/>
              </a:ext>
            </a:extLst>
          </p:cNvPr>
          <p:cNvSpPr txBox="1"/>
          <p:nvPr/>
        </p:nvSpPr>
        <p:spPr>
          <a:xfrm>
            <a:off x="7378560" y="5495590"/>
            <a:ext cx="4049048" cy="276999"/>
          </a:xfrm>
          <a:prstGeom prst="rect">
            <a:avLst/>
          </a:prstGeom>
          <a:noFill/>
        </p:spPr>
        <p:txBody>
          <a:bodyPr wrap="square">
            <a:spAutoFit/>
          </a:bodyPr>
          <a:lstStyle/>
          <a:p>
            <a:pPr algn="ctr">
              <a:spcAft>
                <a:spcPts val="1200"/>
              </a:spcAft>
              <a:buClr>
                <a:srgbClr val="FFC000"/>
              </a:buClr>
            </a:pPr>
            <a:r>
              <a:rPr lang="en-US" sz="1200" i="1" dirty="0">
                <a:solidFill>
                  <a:schemeClr val="tx1">
                    <a:lumMod val="50000"/>
                    <a:lumOff val="50000"/>
                  </a:schemeClr>
                </a:solidFill>
                <a:latin typeface="Palatino Linotype" panose="02040502050505030304" pitchFamily="18" charset="0"/>
                <a:ea typeface="Cambria" panose="02040503050406030204" pitchFamily="18" charset="0"/>
              </a:rPr>
              <a:t>Any framework or methodology specified by IFSCA</a:t>
            </a:r>
          </a:p>
        </p:txBody>
      </p:sp>
      <p:sp>
        <p:nvSpPr>
          <p:cNvPr id="7" name="Rectangle 6">
            <a:extLst>
              <a:ext uri="{FF2B5EF4-FFF2-40B4-BE49-F238E27FC236}">
                <a16:creationId xmlns:a16="http://schemas.microsoft.com/office/drawing/2014/main" id="{FDE5BE22-1D10-7D9D-8AEC-72BEB35CB6AB}"/>
              </a:ext>
            </a:extLst>
          </p:cNvPr>
          <p:cNvSpPr/>
          <p:nvPr/>
        </p:nvSpPr>
        <p:spPr>
          <a:xfrm>
            <a:off x="0" y="711514"/>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sp>
        <p:nvSpPr>
          <p:cNvPr id="8" name="TextBox 7">
            <a:extLst>
              <a:ext uri="{FF2B5EF4-FFF2-40B4-BE49-F238E27FC236}">
                <a16:creationId xmlns:a16="http://schemas.microsoft.com/office/drawing/2014/main" id="{E1A9EC59-3DE4-FB3B-D2C9-586E0C793581}"/>
              </a:ext>
            </a:extLst>
          </p:cNvPr>
          <p:cNvSpPr txBox="1"/>
          <p:nvPr/>
        </p:nvSpPr>
        <p:spPr>
          <a:xfrm>
            <a:off x="6936901" y="2221805"/>
            <a:ext cx="4921295" cy="2631490"/>
          </a:xfrm>
          <a:prstGeom prst="rect">
            <a:avLst/>
          </a:prstGeom>
          <a:noFill/>
        </p:spPr>
        <p:txBody>
          <a:bodyPr wrap="square">
            <a:spAutoFit/>
          </a:bodyPr>
          <a:lstStyle/>
          <a:p>
            <a:pPr marL="342900" indent="-342900">
              <a:spcAft>
                <a:spcPts val="1800"/>
              </a:spcAft>
              <a:buClr>
                <a:srgbClr val="F79A29"/>
              </a:buClr>
              <a:buFont typeface="Wingdings" panose="05000000000000000000" pitchFamily="2" charset="2"/>
              <a:buChar char="Ø"/>
            </a:pPr>
            <a:r>
              <a:rPr lang="fr-FR" sz="2000" b="1" dirty="0">
                <a:solidFill>
                  <a:srgbClr val="230775"/>
                </a:solidFill>
                <a:latin typeface="Palatino Linotype" panose="02040502050505030304" pitchFamily="18" charset="0"/>
                <a:ea typeface="Cambria" panose="02040503050406030204" pitchFamily="18" charset="0"/>
              </a:rPr>
              <a:t>International Capital Market Association (ICMA) Principles / Guidelines</a:t>
            </a:r>
          </a:p>
          <a:p>
            <a:pPr marL="342900" indent="-342900">
              <a:spcAft>
                <a:spcPts val="1800"/>
              </a:spcAft>
              <a:buClr>
                <a:srgbClr val="F79A29"/>
              </a:buClr>
              <a:buFont typeface="Wingdings" panose="05000000000000000000" pitchFamily="2" charset="2"/>
              <a:buChar char="Ø"/>
            </a:pPr>
            <a:r>
              <a:rPr lang="en-US" sz="2000" b="1" dirty="0">
                <a:solidFill>
                  <a:srgbClr val="230775"/>
                </a:solidFill>
                <a:latin typeface="Palatino Linotype" panose="02040502050505030304" pitchFamily="18" charset="0"/>
                <a:ea typeface="Cambria" panose="02040503050406030204" pitchFamily="18" charset="0"/>
              </a:rPr>
              <a:t>Climate Bonds Standard</a:t>
            </a:r>
          </a:p>
          <a:p>
            <a:pPr marL="342900" indent="-342900">
              <a:spcAft>
                <a:spcPts val="1800"/>
              </a:spcAft>
              <a:buClr>
                <a:srgbClr val="F79A29"/>
              </a:buClr>
              <a:buFont typeface="Wingdings" panose="05000000000000000000" pitchFamily="2" charset="2"/>
              <a:buChar char="Ø"/>
            </a:pPr>
            <a:r>
              <a:rPr lang="en-US" sz="2000" b="1" dirty="0">
                <a:solidFill>
                  <a:srgbClr val="230775"/>
                </a:solidFill>
                <a:latin typeface="Palatino Linotype" panose="02040502050505030304" pitchFamily="18" charset="0"/>
                <a:ea typeface="Cambria" panose="02040503050406030204" pitchFamily="18" charset="0"/>
              </a:rPr>
              <a:t>ASEAN Standards</a:t>
            </a:r>
          </a:p>
          <a:p>
            <a:pPr marL="342900" indent="-342900">
              <a:spcAft>
                <a:spcPts val="1800"/>
              </a:spcAft>
              <a:buClr>
                <a:srgbClr val="F79A29"/>
              </a:buClr>
              <a:buFont typeface="Wingdings" panose="05000000000000000000" pitchFamily="2" charset="2"/>
              <a:buChar char="Ø"/>
            </a:pPr>
            <a:r>
              <a:rPr lang="en-US" sz="2000" b="1" dirty="0">
                <a:solidFill>
                  <a:srgbClr val="230775"/>
                </a:solidFill>
                <a:latin typeface="Palatino Linotype" panose="02040502050505030304" pitchFamily="18" charset="0"/>
                <a:ea typeface="Cambria" panose="02040503050406030204" pitchFamily="18" charset="0"/>
              </a:rPr>
              <a:t>European Union Standards</a:t>
            </a:r>
          </a:p>
        </p:txBody>
      </p:sp>
    </p:spTree>
    <p:extLst>
      <p:ext uri="{BB962C8B-B14F-4D97-AF65-F5344CB8AC3E}">
        <p14:creationId xmlns:p14="http://schemas.microsoft.com/office/powerpoint/2010/main" val="4160199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B5A8E6-56DB-9E72-15E0-0CC073128CD7}"/>
              </a:ext>
            </a:extLst>
          </p:cNvPr>
          <p:cNvSpPr/>
          <p:nvPr/>
        </p:nvSpPr>
        <p:spPr>
          <a:xfrm>
            <a:off x="0" y="-10064"/>
            <a:ext cx="12192000"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sz="3200" b="1" dirty="0">
              <a:solidFill>
                <a:schemeClr val="bg1"/>
              </a:solidFill>
              <a:latin typeface="Palatino Linotype" panose="02040502050505030304" pitchFamily="18" charset="0"/>
              <a:ea typeface="Cambria" panose="02040503050406030204" pitchFamily="18" charset="0"/>
            </a:endParaRPr>
          </a:p>
        </p:txBody>
      </p:sp>
      <p:sp>
        <p:nvSpPr>
          <p:cNvPr id="2" name="Title 1">
            <a:extLst>
              <a:ext uri="{FF2B5EF4-FFF2-40B4-BE49-F238E27FC236}">
                <a16:creationId xmlns:a16="http://schemas.microsoft.com/office/drawing/2014/main" id="{B21C16E8-87A2-0D4E-3E50-F75D00A70487}"/>
              </a:ext>
            </a:extLst>
          </p:cNvPr>
          <p:cNvSpPr>
            <a:spLocks noGrp="1"/>
          </p:cNvSpPr>
          <p:nvPr>
            <p:ph type="title"/>
          </p:nvPr>
        </p:nvSpPr>
        <p:spPr>
          <a:xfrm>
            <a:off x="0" y="-428189"/>
            <a:ext cx="10303933" cy="1121160"/>
          </a:xfrm>
        </p:spPr>
        <p:txBody>
          <a:bodyPr>
            <a:normAutofit/>
          </a:bodyPr>
          <a:lstStyle/>
          <a:p>
            <a:br>
              <a:rPr lang="en-US" sz="3200" b="1" dirty="0">
                <a:solidFill>
                  <a:schemeClr val="bg1"/>
                </a:solidFill>
                <a:latin typeface="Palatino Linotype" panose="02040502050505030304" pitchFamily="18" charset="0"/>
                <a:ea typeface="Cambria" panose="02040503050406030204" pitchFamily="18" charset="0"/>
                <a:cs typeface="Arial" panose="020B0604020202020204" pitchFamily="34" charset="0"/>
              </a:rPr>
            </a:br>
            <a:r>
              <a:rPr lang="en-US" sz="3200" b="1" dirty="0">
                <a:solidFill>
                  <a:schemeClr val="bg1"/>
                </a:solidFill>
                <a:latin typeface="Palatino Linotype" panose="02040502050505030304" pitchFamily="18" charset="0"/>
                <a:ea typeface="Cambria" panose="02040503050406030204" pitchFamily="18" charset="0"/>
                <a:cs typeface="Arial" panose="020B0604020202020204" pitchFamily="34" charset="0"/>
              </a:rPr>
              <a:t>ESG Disclosures and Obligations</a:t>
            </a:r>
            <a:endParaRPr lang="en-IN" sz="3200" b="1" dirty="0">
              <a:solidFill>
                <a:schemeClr val="bg1"/>
              </a:solidFill>
              <a:latin typeface="Palatino Linotype" panose="02040502050505030304" pitchFamily="18" charset="0"/>
              <a:ea typeface="Cambria" panose="02040503050406030204" pitchFamily="18" charset="0"/>
              <a:cs typeface="Arial" panose="020B0604020202020204" pitchFamily="34" charset="0"/>
            </a:endParaRPr>
          </a:p>
        </p:txBody>
      </p:sp>
      <p:sp>
        <p:nvSpPr>
          <p:cNvPr id="3" name="Content Placeholder 2">
            <a:extLst>
              <a:ext uri="{FF2B5EF4-FFF2-40B4-BE49-F238E27FC236}">
                <a16:creationId xmlns:a16="http://schemas.microsoft.com/office/drawing/2014/main" id="{EB60F922-D32A-6185-3E9C-5567B77D4555}"/>
              </a:ext>
            </a:extLst>
          </p:cNvPr>
          <p:cNvSpPr>
            <a:spLocks noGrp="1"/>
          </p:cNvSpPr>
          <p:nvPr>
            <p:ph idx="1"/>
          </p:nvPr>
        </p:nvSpPr>
        <p:spPr>
          <a:xfrm>
            <a:off x="558800" y="1124744"/>
            <a:ext cx="11023600" cy="4929413"/>
          </a:xfrm>
        </p:spPr>
        <p:txBody>
          <a:bodyPr>
            <a:noAutofit/>
          </a:bodyPr>
          <a:lstStyle/>
          <a:p>
            <a:pPr marL="0" indent="0" algn="just">
              <a:buNone/>
            </a:pPr>
            <a:endParaRPr lang="en-US" sz="1200" b="1" u="sng" dirty="0">
              <a:latin typeface="Palatino Linotype" panose="02040502050505030304" pitchFamily="18" charset="0"/>
              <a:ea typeface="Cambria" panose="02040503050406030204" pitchFamily="18" charset="0"/>
            </a:endParaRPr>
          </a:p>
          <a:p>
            <a:endParaRPr lang="en-US" sz="1200" dirty="0">
              <a:latin typeface="Palatino Linotype" panose="020405020505050303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991AECA5-A9C3-074D-FCAE-792F90BBBABB}"/>
              </a:ext>
            </a:extLst>
          </p:cNvPr>
          <p:cNvGrpSpPr/>
          <p:nvPr/>
        </p:nvGrpSpPr>
        <p:grpSpPr>
          <a:xfrm>
            <a:off x="609600" y="1348819"/>
            <a:ext cx="10608235" cy="4909740"/>
            <a:chOff x="1030221" y="1217442"/>
            <a:chExt cx="9565449" cy="4193870"/>
          </a:xfrm>
        </p:grpSpPr>
        <p:sp>
          <p:nvSpPr>
            <p:cNvPr id="6" name="Text Placeholder 2">
              <a:extLst>
                <a:ext uri="{FF2B5EF4-FFF2-40B4-BE49-F238E27FC236}">
                  <a16:creationId xmlns:a16="http://schemas.microsoft.com/office/drawing/2014/main" id="{7060D212-EB2C-0634-FBDA-7F38F96EA49E}"/>
                </a:ext>
              </a:extLst>
            </p:cNvPr>
            <p:cNvSpPr txBox="1">
              <a:spLocks/>
            </p:cNvSpPr>
            <p:nvPr/>
          </p:nvSpPr>
          <p:spPr bwMode="auto">
            <a:xfrm>
              <a:off x="1055439" y="1217442"/>
              <a:ext cx="4676057" cy="501544"/>
            </a:xfrm>
            <a:prstGeom prst="rect">
              <a:avLst/>
            </a:prstGeom>
            <a:solidFill>
              <a:schemeClr val="accent6">
                <a:lumMod val="20000"/>
                <a:lumOff val="80000"/>
              </a:schemeClr>
            </a:solidFill>
            <a:ln w="38100" cap="flat" cmpd="sng" algn="ctr">
              <a:solidFill>
                <a:schemeClr val="lt1"/>
              </a:solidFill>
              <a:prstDash val="solid"/>
              <a:miter lim="800000"/>
              <a:headEnd/>
              <a:tailEn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ctr" anchorCtr="0" compatLnSpc="1">
              <a:prstTxWarp prst="textNoShape">
                <a:avLst/>
              </a:prstTxWarp>
              <a:normAutofit fontScale="85000" lnSpcReduction="10000"/>
            </a:bodyPr>
            <a:lstStyle>
              <a:lvl1pPr marL="342900" indent="-342900" algn="l" rtl="0" eaLnBrk="1" fontAlgn="base" hangingPunct="1">
                <a:spcBef>
                  <a:spcPct val="20000"/>
                </a:spcBef>
                <a:spcAft>
                  <a:spcPct val="0"/>
                </a:spcAft>
                <a:buFont typeface="Wingdings" pitchFamily="2" charset="2"/>
                <a:buChar char="§"/>
                <a:defRPr sz="2000" kern="1200">
                  <a:solidFill>
                    <a:schemeClr val="lt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000" kern="1200">
                  <a:solidFill>
                    <a:schemeClr val="lt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000" kern="1200">
                  <a:solidFill>
                    <a:schemeClr val="lt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lt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None/>
              </a:pPr>
              <a:r>
                <a:rPr lang="en-US" sz="2400" b="1" dirty="0">
                  <a:ln w="0"/>
                  <a:solidFill>
                    <a:schemeClr val="tx1"/>
                  </a:solidFill>
                  <a:latin typeface="Palatino Linotype" panose="02040502050505030304" pitchFamily="18" charset="0"/>
                  <a:ea typeface="Cambria" panose="02040503050406030204" pitchFamily="18" charset="0"/>
                </a:rPr>
                <a:t>Green, Social and Sustainability Bonds</a:t>
              </a:r>
              <a:endParaRPr lang="en-IN" sz="1800" b="1" dirty="0">
                <a:ln w="0"/>
                <a:solidFill>
                  <a:schemeClr val="tx1"/>
                </a:solidFill>
                <a:latin typeface="Palatino Linotype" panose="02040502050505030304" pitchFamily="18" charset="0"/>
                <a:ea typeface="Cambria" panose="02040503050406030204" pitchFamily="18" charset="0"/>
              </a:endParaRPr>
            </a:p>
          </p:txBody>
        </p:sp>
        <p:sp>
          <p:nvSpPr>
            <p:cNvPr id="10" name="Content Placeholder 3">
              <a:extLst>
                <a:ext uri="{FF2B5EF4-FFF2-40B4-BE49-F238E27FC236}">
                  <a16:creationId xmlns:a16="http://schemas.microsoft.com/office/drawing/2014/main" id="{5E8ECA1C-5708-305D-07BB-D706FCE6AF99}"/>
                </a:ext>
              </a:extLst>
            </p:cNvPr>
            <p:cNvSpPr txBox="1">
              <a:spLocks/>
            </p:cNvSpPr>
            <p:nvPr/>
          </p:nvSpPr>
          <p:spPr>
            <a:xfrm>
              <a:off x="1030221" y="2028032"/>
              <a:ext cx="4701275" cy="3383280"/>
            </a:xfrm>
            <a:prstGeom prst="rect">
              <a:avLst/>
            </a:prstGeom>
          </p:spPr>
          <p:style>
            <a:lnRef idx="2">
              <a:schemeClr val="accent4"/>
            </a:lnRef>
            <a:fillRef idx="1">
              <a:schemeClr val="lt1"/>
            </a:fillRef>
            <a:effectRef idx="0">
              <a:schemeClr val="accent4"/>
            </a:effectRef>
            <a:fontRef idx="minor">
              <a:schemeClr val="dk1"/>
            </a:fontRef>
          </p:style>
          <p:txBody>
            <a:bodyPr>
              <a:noAutofit/>
            </a:bodyPr>
            <a:lstStyle>
              <a:lvl1pPr marL="342900" indent="-342900" algn="l" rtl="0" eaLnBrk="1" fontAlgn="base" hangingPunct="1">
                <a:spcBef>
                  <a:spcPct val="20000"/>
                </a:spcBef>
                <a:spcAft>
                  <a:spcPct val="0"/>
                </a:spcAft>
                <a:buFont typeface="Wingdings" pitchFamily="2" charset="2"/>
                <a:buChar char="§"/>
                <a:defRPr sz="2000" kern="1200">
                  <a:solidFill>
                    <a:schemeClr val="dk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000" kern="1200">
                  <a:solidFill>
                    <a:schemeClr val="dk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000" kern="1200">
                  <a:solidFill>
                    <a:schemeClr val="dk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dk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buFont typeface="Wingdings" panose="05000000000000000000" pitchFamily="2" charset="2"/>
                <a:buChar char="ü"/>
              </a:pPr>
              <a:r>
                <a:rPr lang="en-US" b="1" dirty="0">
                  <a:latin typeface="Palatino Linotype" panose="02040502050505030304" pitchFamily="18" charset="0"/>
                  <a:ea typeface="Cambria" panose="02040503050406030204" pitchFamily="18" charset="0"/>
                </a:rPr>
                <a:t>Pre-issuance Disclosures</a:t>
              </a:r>
            </a:p>
            <a:p>
              <a:pPr lvl="1">
                <a:spcBef>
                  <a:spcPts val="600"/>
                </a:spcBef>
                <a:buFont typeface="Arial" pitchFamily="34" charset="0"/>
                <a:buChar char="•"/>
              </a:pPr>
              <a:r>
                <a:rPr lang="en-US" sz="1600" dirty="0">
                  <a:latin typeface="Palatino Linotype" panose="02040502050505030304" pitchFamily="18" charset="0"/>
                  <a:ea typeface="Cambria" panose="02040503050406030204" pitchFamily="18" charset="0"/>
                </a:rPr>
                <a:t>ESG objectives of the issue</a:t>
              </a:r>
            </a:p>
            <a:p>
              <a:pPr lvl="1">
                <a:buFont typeface="Arial" pitchFamily="34" charset="0"/>
                <a:buChar char="•"/>
              </a:pPr>
              <a:r>
                <a:rPr lang="en-US" sz="1600" dirty="0">
                  <a:latin typeface="Palatino Linotype" panose="02040502050505030304" pitchFamily="18" charset="0"/>
                  <a:ea typeface="Cambria" panose="02040503050406030204" pitchFamily="18" charset="0"/>
                </a:rPr>
                <a:t>Process for evaluation and selection of projects/assets</a:t>
              </a:r>
            </a:p>
            <a:p>
              <a:pPr lvl="1">
                <a:buFont typeface="Arial" pitchFamily="34" charset="0"/>
                <a:buChar char="•"/>
              </a:pPr>
              <a:r>
                <a:rPr lang="en-US" sz="1600" dirty="0">
                  <a:latin typeface="Palatino Linotype" panose="02040502050505030304" pitchFamily="18" charset="0"/>
                  <a:ea typeface="Cambria" panose="02040503050406030204" pitchFamily="18" charset="0"/>
                </a:rPr>
                <a:t>Proposed utilization of the proceeds</a:t>
              </a:r>
            </a:p>
            <a:p>
              <a:pPr lvl="1">
                <a:buFont typeface="Arial" pitchFamily="34" charset="0"/>
                <a:buChar char="•"/>
              </a:pPr>
              <a:r>
                <a:rPr lang="en-US" sz="1600" dirty="0">
                  <a:latin typeface="Palatino Linotype" panose="02040502050505030304" pitchFamily="18" charset="0"/>
                  <a:ea typeface="Cambria" panose="02040503050406030204" pitchFamily="18" charset="0"/>
                </a:rPr>
                <a:t>Systems and procedures to track the deployment</a:t>
              </a:r>
            </a:p>
            <a:p>
              <a:pPr>
                <a:buFont typeface="Wingdings" panose="05000000000000000000" pitchFamily="2" charset="2"/>
                <a:buChar char="ü"/>
              </a:pPr>
              <a:endParaRPr lang="en-US" dirty="0">
                <a:latin typeface="Palatino Linotype" panose="02040502050505030304" pitchFamily="18" charset="0"/>
                <a:ea typeface="Cambria" panose="02040503050406030204" pitchFamily="18" charset="0"/>
              </a:endParaRPr>
            </a:p>
            <a:p>
              <a:pPr>
                <a:buFont typeface="Wingdings" panose="05000000000000000000" pitchFamily="2" charset="2"/>
                <a:buChar char="ü"/>
              </a:pPr>
              <a:r>
                <a:rPr lang="en-US" b="1" dirty="0">
                  <a:latin typeface="Palatino Linotype" panose="02040502050505030304" pitchFamily="18" charset="0"/>
                  <a:ea typeface="Cambria" panose="02040503050406030204" pitchFamily="18" charset="0"/>
                </a:rPr>
                <a:t>Annual Disclosures until full allocation</a:t>
              </a:r>
            </a:p>
            <a:p>
              <a:pPr lvl="1">
                <a:spcBef>
                  <a:spcPts val="600"/>
                </a:spcBef>
                <a:buFont typeface="Arial" pitchFamily="34" charset="0"/>
                <a:buChar char="•"/>
              </a:pPr>
              <a:r>
                <a:rPr lang="en-US" sz="1600" dirty="0">
                  <a:latin typeface="Palatino Linotype" panose="02040502050505030304" pitchFamily="18" charset="0"/>
                  <a:ea typeface="Cambria" panose="02040503050406030204" pitchFamily="18" charset="0"/>
                </a:rPr>
                <a:t>Utilization Report</a:t>
              </a:r>
            </a:p>
            <a:p>
              <a:pPr lvl="1">
                <a:buFont typeface="Arial" pitchFamily="34" charset="0"/>
                <a:buChar char="•"/>
              </a:pPr>
              <a:r>
                <a:rPr lang="en-US" sz="1600" dirty="0">
                  <a:latin typeface="Palatino Linotype" panose="02040502050505030304" pitchFamily="18" charset="0"/>
                  <a:ea typeface="Cambria" panose="02040503050406030204" pitchFamily="18" charset="0"/>
                </a:rPr>
                <a:t>Allocation Report</a:t>
              </a:r>
            </a:p>
            <a:p>
              <a:pPr lvl="1">
                <a:buFont typeface="Arial" pitchFamily="34" charset="0"/>
                <a:buChar char="•"/>
              </a:pPr>
              <a:r>
                <a:rPr lang="en-US" sz="1600" dirty="0">
                  <a:latin typeface="Palatino Linotype" panose="02040502050505030304" pitchFamily="18" charset="0"/>
                  <a:ea typeface="Cambria" panose="02040503050406030204" pitchFamily="18" charset="0"/>
                </a:rPr>
                <a:t>Impact Report</a:t>
              </a:r>
            </a:p>
            <a:p>
              <a:pPr>
                <a:buFont typeface="Wingdings" pitchFamily="2" charset="2"/>
                <a:buChar char="ü"/>
              </a:pPr>
              <a:endParaRPr lang="en-US" sz="2400" dirty="0">
                <a:latin typeface="Palatino Linotype" panose="02040502050505030304" pitchFamily="18" charset="0"/>
                <a:ea typeface="Cambria" panose="02040503050406030204" pitchFamily="18" charset="0"/>
              </a:endParaRPr>
            </a:p>
          </p:txBody>
        </p:sp>
        <p:sp>
          <p:nvSpPr>
            <p:cNvPr id="12" name="Text Placeholder 4">
              <a:extLst>
                <a:ext uri="{FF2B5EF4-FFF2-40B4-BE49-F238E27FC236}">
                  <a16:creationId xmlns:a16="http://schemas.microsoft.com/office/drawing/2014/main" id="{A113077A-9C0B-A61D-B3C7-B6F18AF5ADF3}"/>
                </a:ext>
              </a:extLst>
            </p:cNvPr>
            <p:cNvSpPr txBox="1">
              <a:spLocks/>
            </p:cNvSpPr>
            <p:nvPr/>
          </p:nvSpPr>
          <p:spPr>
            <a:xfrm>
              <a:off x="5860833" y="1217442"/>
              <a:ext cx="4734837" cy="501545"/>
            </a:xfrm>
            <a:prstGeom prst="rect">
              <a:avLst/>
            </a:prstGeom>
            <a:solidFill>
              <a:schemeClr val="accent5">
                <a:lumMod val="20000"/>
                <a:lumOff val="80000"/>
              </a:schemeClr>
            </a:solidFill>
            <a:ln w="38100" cap="flat" cmpd="sng" algn="ctr">
              <a:solidFill>
                <a:schemeClr val="lt1"/>
              </a:solidFill>
              <a:prstDash val="solid"/>
              <a:miter lim="800000"/>
              <a:headEnd/>
              <a:tailEn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ctr" anchorCtr="0" compatLnSpc="1">
              <a:prstTxWarp prst="textNoShape">
                <a:avLst/>
              </a:prstTxWarp>
              <a:normAutofit/>
            </a:bodyPr>
            <a:lstStyle>
              <a:defPPr>
                <a:defRPr lang="zh-CN"/>
              </a:defPPr>
              <a:lvl1pPr indent="0" algn="ctr" fontAlgn="base">
                <a:spcBef>
                  <a:spcPct val="20000"/>
                </a:spcBef>
                <a:spcAft>
                  <a:spcPct val="0"/>
                </a:spcAft>
                <a:buFont typeface="Wingdings" pitchFamily="2" charset="2"/>
                <a:buNone/>
                <a:defRPr sz="2400"/>
              </a:lvl1pPr>
              <a:lvl2pPr marL="742950" indent="-285750" fontAlgn="base">
                <a:spcBef>
                  <a:spcPct val="20000"/>
                </a:spcBef>
                <a:spcAft>
                  <a:spcPct val="0"/>
                </a:spcAft>
                <a:buFont typeface="Arial" pitchFamily="34" charset="0"/>
                <a:buChar char="–"/>
                <a:defRPr sz="2000"/>
              </a:lvl2pPr>
              <a:lvl3pPr marL="1143000" indent="-228600" fontAlgn="base">
                <a:spcBef>
                  <a:spcPct val="20000"/>
                </a:spcBef>
                <a:spcAft>
                  <a:spcPct val="0"/>
                </a:spcAft>
                <a:buFont typeface="Arial" pitchFamily="34" charset="0"/>
                <a:buChar char="•"/>
                <a:defRPr sz="2000"/>
              </a:lvl3pPr>
              <a:lvl4pPr marL="1600200" indent="-228600" fontAlgn="base">
                <a:spcBef>
                  <a:spcPct val="20000"/>
                </a:spcBef>
                <a:spcAft>
                  <a:spcPct val="0"/>
                </a:spcAft>
                <a:buFont typeface="Arial" pitchFamily="34" charset="0"/>
                <a:buChar char="–"/>
                <a:defRPr sz="2000"/>
              </a:lvl4pPr>
              <a:lvl5pPr marL="2057400" indent="-228600" fontAlgn="base">
                <a:spcBef>
                  <a:spcPct val="20000"/>
                </a:spcBef>
                <a:spcAft>
                  <a:spcPct val="0"/>
                </a:spcAft>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2200" b="1" dirty="0">
                  <a:ln w="0"/>
                  <a:solidFill>
                    <a:schemeClr val="tx1"/>
                  </a:solidFill>
                  <a:latin typeface="Palatino Linotype" panose="02040502050505030304" pitchFamily="18" charset="0"/>
                  <a:ea typeface="Cambria" panose="02040503050406030204" pitchFamily="18" charset="0"/>
                </a:rPr>
                <a:t>Sustainability-linked bonds</a:t>
              </a:r>
            </a:p>
          </p:txBody>
        </p:sp>
        <p:sp>
          <p:nvSpPr>
            <p:cNvPr id="13" name="Content Placeholder 5">
              <a:extLst>
                <a:ext uri="{FF2B5EF4-FFF2-40B4-BE49-F238E27FC236}">
                  <a16:creationId xmlns:a16="http://schemas.microsoft.com/office/drawing/2014/main" id="{5724327F-6A66-6635-B885-8BD4D3F83864}"/>
                </a:ext>
              </a:extLst>
            </p:cNvPr>
            <p:cNvSpPr txBox="1">
              <a:spLocks/>
            </p:cNvSpPr>
            <p:nvPr/>
          </p:nvSpPr>
          <p:spPr>
            <a:xfrm>
              <a:off x="5860833" y="2028032"/>
              <a:ext cx="4734837" cy="3383280"/>
            </a:xfrm>
            <a:prstGeom prst="rect">
              <a:avLst/>
            </a:prstGeom>
          </p:spPr>
          <p:style>
            <a:lnRef idx="2">
              <a:schemeClr val="accent4"/>
            </a:lnRef>
            <a:fillRef idx="1">
              <a:schemeClr val="lt1"/>
            </a:fillRef>
            <a:effectRef idx="0">
              <a:schemeClr val="accent4"/>
            </a:effectRef>
            <a:fontRef idx="minor">
              <a:schemeClr val="dk1"/>
            </a:fontRef>
          </p:style>
          <p:txBody>
            <a:bodyPr>
              <a:noAutofit/>
            </a:bodyPr>
            <a:lstStyle>
              <a:lvl1pPr marL="342900" indent="-342900" algn="l" rtl="0" eaLnBrk="1" fontAlgn="base" hangingPunct="1">
                <a:spcBef>
                  <a:spcPct val="20000"/>
                </a:spcBef>
                <a:spcAft>
                  <a:spcPct val="0"/>
                </a:spcAft>
                <a:buFont typeface="Wingdings" pitchFamily="2" charset="2"/>
                <a:buChar char="§"/>
                <a:defRPr sz="2000" kern="1200">
                  <a:solidFill>
                    <a:schemeClr val="dk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000" kern="1200">
                  <a:solidFill>
                    <a:schemeClr val="dk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000" kern="1200">
                  <a:solidFill>
                    <a:schemeClr val="dk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dk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buFont typeface="Wingdings" panose="05000000000000000000" pitchFamily="2" charset="2"/>
                <a:buChar char="ü"/>
              </a:pPr>
              <a:r>
                <a:rPr lang="en-US" b="1" dirty="0">
                  <a:latin typeface="Palatino Linotype" panose="02040502050505030304" pitchFamily="18" charset="0"/>
                  <a:ea typeface="Cambria" panose="02040503050406030204" pitchFamily="18" charset="0"/>
                </a:rPr>
                <a:t>Pre-issuance Disclosures</a:t>
              </a:r>
            </a:p>
            <a:p>
              <a:pPr lvl="1">
                <a:buFont typeface="Arial" pitchFamily="34" charset="0"/>
                <a:buChar char="•"/>
              </a:pPr>
              <a:r>
                <a:rPr lang="en-US" sz="1600" dirty="0">
                  <a:latin typeface="Palatino Linotype" panose="02040502050505030304" pitchFamily="18" charset="0"/>
                  <a:ea typeface="Cambria" panose="02040503050406030204" pitchFamily="18" charset="0"/>
                </a:rPr>
                <a:t>Rationale for  the issuance consistent with issuer’s overall sustainability strategy</a:t>
              </a:r>
            </a:p>
            <a:p>
              <a:pPr lvl="1">
                <a:buFont typeface="Arial" pitchFamily="34" charset="0"/>
                <a:buChar char="•"/>
              </a:pPr>
              <a:r>
                <a:rPr lang="en-US" sz="1600" dirty="0">
                  <a:latin typeface="Palatino Linotype" panose="02040502050505030304" pitchFamily="18" charset="0"/>
                  <a:ea typeface="Cambria" panose="02040503050406030204" pitchFamily="18" charset="0"/>
                </a:rPr>
                <a:t>All Pre-issuance obligations in accordance with aligned International standards</a:t>
              </a:r>
            </a:p>
            <a:p>
              <a:pPr marL="274320" lvl="1" indent="0">
                <a:buFont typeface="Arial" pitchFamily="34" charset="0"/>
                <a:buNone/>
              </a:pPr>
              <a:endParaRPr lang="en-US" sz="1600" dirty="0">
                <a:latin typeface="Palatino Linotype" panose="02040502050505030304" pitchFamily="18" charset="0"/>
                <a:ea typeface="Cambria" panose="02040503050406030204" pitchFamily="18" charset="0"/>
              </a:endParaRPr>
            </a:p>
            <a:p>
              <a:pPr marL="274320" lvl="1" indent="0">
                <a:buFont typeface="Arial" pitchFamily="34" charset="0"/>
                <a:buNone/>
              </a:pPr>
              <a:endParaRPr lang="en-US" sz="1600" dirty="0">
                <a:latin typeface="Palatino Linotype" panose="02040502050505030304" pitchFamily="18" charset="0"/>
                <a:ea typeface="Cambria" panose="02040503050406030204" pitchFamily="18" charset="0"/>
              </a:endParaRPr>
            </a:p>
            <a:p>
              <a:pPr marL="274320" lvl="1" indent="0">
                <a:buFont typeface="Arial" pitchFamily="34" charset="0"/>
                <a:buNone/>
              </a:pPr>
              <a:endParaRPr lang="en-US" sz="1600" dirty="0">
                <a:latin typeface="Palatino Linotype" panose="02040502050505030304" pitchFamily="18" charset="0"/>
                <a:ea typeface="Cambria" panose="02040503050406030204" pitchFamily="18" charset="0"/>
              </a:endParaRPr>
            </a:p>
            <a:p>
              <a:pPr>
                <a:buFont typeface="Wingdings" panose="05000000000000000000" pitchFamily="2" charset="2"/>
                <a:buChar char="ü"/>
              </a:pPr>
              <a:r>
                <a:rPr lang="en-US" b="1" dirty="0">
                  <a:latin typeface="Palatino Linotype" panose="02040502050505030304" pitchFamily="18" charset="0"/>
                  <a:ea typeface="Cambria" panose="02040503050406030204" pitchFamily="18" charset="0"/>
                </a:rPr>
                <a:t>Annual Disclosures </a:t>
              </a:r>
            </a:p>
            <a:p>
              <a:pPr lvl="1">
                <a:buFont typeface="Arial" pitchFamily="34" charset="0"/>
                <a:buChar char="•"/>
              </a:pPr>
              <a:r>
                <a:rPr lang="en-US" sz="1600" dirty="0">
                  <a:latin typeface="Palatino Linotype" panose="02040502050505030304" pitchFamily="18" charset="0"/>
                  <a:ea typeface="Cambria" panose="02040503050406030204" pitchFamily="18" charset="0"/>
                </a:rPr>
                <a:t>Performance of selected KPIs</a:t>
              </a:r>
            </a:p>
            <a:p>
              <a:pPr lvl="1">
                <a:buFont typeface="Arial" pitchFamily="34" charset="0"/>
                <a:buChar char="•"/>
              </a:pPr>
              <a:r>
                <a:rPr lang="en-US" sz="1600" dirty="0">
                  <a:latin typeface="Palatino Linotype" panose="02040502050505030304" pitchFamily="18" charset="0"/>
                  <a:ea typeface="Cambria" panose="02040503050406030204" pitchFamily="18" charset="0"/>
                </a:rPr>
                <a:t>Verification Report by External Reviewer on performance against SPTs and related impact</a:t>
              </a:r>
              <a:endParaRPr lang="en-IN" sz="1600" dirty="0">
                <a:latin typeface="Palatino Linotype" panose="02040502050505030304" pitchFamily="18" charset="0"/>
                <a:ea typeface="Cambria" panose="02040503050406030204" pitchFamily="18" charset="0"/>
              </a:endParaRPr>
            </a:p>
          </p:txBody>
        </p:sp>
      </p:grpSp>
      <p:sp>
        <p:nvSpPr>
          <p:cNvPr id="8" name="Rectangle 7">
            <a:extLst>
              <a:ext uri="{FF2B5EF4-FFF2-40B4-BE49-F238E27FC236}">
                <a16:creationId xmlns:a16="http://schemas.microsoft.com/office/drawing/2014/main" id="{1D5E2351-D60A-94A0-448D-21521576BA9C}"/>
              </a:ext>
            </a:extLst>
          </p:cNvPr>
          <p:cNvSpPr/>
          <p:nvPr/>
        </p:nvSpPr>
        <p:spPr>
          <a:xfrm>
            <a:off x="0" y="711514"/>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spTree>
    <p:extLst>
      <p:ext uri="{BB962C8B-B14F-4D97-AF65-F5344CB8AC3E}">
        <p14:creationId xmlns:p14="http://schemas.microsoft.com/office/powerpoint/2010/main" val="429831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57160-34AD-76BB-2F45-9D52EB0E842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6DBFB7C-579B-B604-12AE-EB8F7AA1F484}"/>
              </a:ext>
            </a:extLst>
          </p:cNvPr>
          <p:cNvSpPr/>
          <p:nvPr/>
        </p:nvSpPr>
        <p:spPr>
          <a:xfrm>
            <a:off x="3722077" y="632052"/>
            <a:ext cx="2612790" cy="58151"/>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46">
                <a:latin typeface="+mj-lt"/>
              </a:rPr>
              <a:t> </a:t>
            </a:r>
            <a:endParaRPr lang="en-IN" sz="1246">
              <a:latin typeface="+mj-lt"/>
            </a:endParaRPr>
          </a:p>
        </p:txBody>
      </p:sp>
      <p:sp>
        <p:nvSpPr>
          <p:cNvPr id="13" name="Rectangle 12">
            <a:extLst>
              <a:ext uri="{FF2B5EF4-FFF2-40B4-BE49-F238E27FC236}">
                <a16:creationId xmlns:a16="http://schemas.microsoft.com/office/drawing/2014/main" id="{D1C23520-9E16-8870-DA24-1B535775BA0E}"/>
              </a:ext>
            </a:extLst>
          </p:cNvPr>
          <p:cNvSpPr/>
          <p:nvPr/>
        </p:nvSpPr>
        <p:spPr>
          <a:xfrm>
            <a:off x="0" y="-9141"/>
            <a:ext cx="12191999" cy="741439"/>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Palatino Linotype" panose="02040502050505030304" pitchFamily="18" charset="0"/>
                <a:ea typeface="Cambria" panose="02040503050406030204" pitchFamily="18" charset="0"/>
                <a:cs typeface="Arial" panose="020B0604020202020204" pitchFamily="34" charset="0"/>
              </a:rPr>
              <a:t>Debt Listings at IFSC</a:t>
            </a:r>
            <a:endParaRPr lang="en-IN" sz="3200" b="1" dirty="0">
              <a:solidFill>
                <a:schemeClr val="bg1"/>
              </a:solidFill>
              <a:latin typeface="Palatino Linotype" panose="020405020505050303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DAD80E15-821B-F1BC-DAF1-572718125F0F}"/>
              </a:ext>
            </a:extLst>
          </p:cNvPr>
          <p:cNvSpPr/>
          <p:nvPr/>
        </p:nvSpPr>
        <p:spPr>
          <a:xfrm>
            <a:off x="0" y="711514"/>
            <a:ext cx="4883285" cy="1019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Palatino Linotype" panose="02040502050505030304" pitchFamily="18" charset="0"/>
              </a:rPr>
              <a:t> </a:t>
            </a:r>
            <a:endParaRPr lang="en-IN">
              <a:latin typeface="Palatino Linotype" panose="02040502050505030304" pitchFamily="18" charset="0"/>
            </a:endParaRPr>
          </a:p>
        </p:txBody>
      </p:sp>
      <p:graphicFrame>
        <p:nvGraphicFramePr>
          <p:cNvPr id="5" name="Chart 4">
            <a:extLst>
              <a:ext uri="{FF2B5EF4-FFF2-40B4-BE49-F238E27FC236}">
                <a16:creationId xmlns:a16="http://schemas.microsoft.com/office/drawing/2014/main" id="{42656C66-F7C9-F79D-819F-EDABFB960664}"/>
              </a:ext>
            </a:extLst>
          </p:cNvPr>
          <p:cNvGraphicFramePr/>
          <p:nvPr>
            <p:extLst>
              <p:ext uri="{D42A27DB-BD31-4B8C-83A1-F6EECF244321}">
                <p14:modId xmlns:p14="http://schemas.microsoft.com/office/powerpoint/2010/main" val="3090948311"/>
              </p:ext>
            </p:extLst>
          </p:nvPr>
        </p:nvGraphicFramePr>
        <p:xfrm>
          <a:off x="513033" y="884130"/>
          <a:ext cx="4883285" cy="45682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CE1B4FB7-3BE1-08B4-4933-00FFFA7E1B9B}"/>
              </a:ext>
            </a:extLst>
          </p:cNvPr>
          <p:cNvGraphicFramePr/>
          <p:nvPr/>
        </p:nvGraphicFramePr>
        <p:xfrm>
          <a:off x="6014301" y="884130"/>
          <a:ext cx="5664666" cy="432713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0DDC075-0F2C-F893-93CD-85524BF2FE22}"/>
              </a:ext>
            </a:extLst>
          </p:cNvPr>
          <p:cNvSpPr txBox="1"/>
          <p:nvPr/>
        </p:nvSpPr>
        <p:spPr>
          <a:xfrm>
            <a:off x="872864" y="5299856"/>
            <a:ext cx="2210646" cy="584775"/>
          </a:xfrm>
          <a:prstGeom prst="rect">
            <a:avLst/>
          </a:prstGeom>
          <a:noFill/>
          <a:ln w="28575">
            <a:solidFill>
              <a:srgbClr val="2E16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$ 68+ Bn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Total Debt Listings</a:t>
            </a:r>
          </a:p>
        </p:txBody>
      </p:sp>
      <p:sp>
        <p:nvSpPr>
          <p:cNvPr id="8" name="TextBox 7">
            <a:extLst>
              <a:ext uri="{FF2B5EF4-FFF2-40B4-BE49-F238E27FC236}">
                <a16:creationId xmlns:a16="http://schemas.microsoft.com/office/drawing/2014/main" id="{25208876-D356-5768-9566-AC400DE3A43A}"/>
              </a:ext>
            </a:extLst>
          </p:cNvPr>
          <p:cNvSpPr txBox="1"/>
          <p:nvPr/>
        </p:nvSpPr>
        <p:spPr>
          <a:xfrm>
            <a:off x="8841499" y="5247891"/>
            <a:ext cx="2837468" cy="584775"/>
          </a:xfrm>
          <a:prstGeom prst="rect">
            <a:avLst/>
          </a:prstGeom>
          <a:noFill/>
          <a:ln w="28575">
            <a:solidFill>
              <a:srgbClr val="2E16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$ 16+ Bn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ESG-labelled Debt</a:t>
            </a:r>
          </a:p>
        </p:txBody>
      </p:sp>
      <p:sp>
        <p:nvSpPr>
          <p:cNvPr id="10" name="Footer Placeholder 22">
            <a:extLst>
              <a:ext uri="{FF2B5EF4-FFF2-40B4-BE49-F238E27FC236}">
                <a16:creationId xmlns:a16="http://schemas.microsoft.com/office/drawing/2014/main" id="{B280DE26-103A-CB05-7D73-F1C66770726B}"/>
              </a:ext>
            </a:extLst>
          </p:cNvPr>
          <p:cNvSpPr>
            <a:spLocks noGrp="1"/>
          </p:cNvSpPr>
          <p:nvPr/>
        </p:nvSpPr>
        <p:spPr>
          <a:xfrm>
            <a:off x="0" y="6676560"/>
            <a:ext cx="2453907" cy="172651"/>
          </a:xfrm>
          <a:prstGeom prst="rect">
            <a:avLst/>
          </a:prstGeom>
        </p:spPr>
        <p:txBody>
          <a:bodyPr vert="horz" lIns="63305" tIns="31652" rIns="63305" bIns="31652"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62" b="0" i="0" u="none" strike="noStrike" kern="1200" cap="none" spc="0" normalizeH="0" baseline="0" noProof="0" dirty="0">
                <a:ln>
                  <a:noFill/>
                </a:ln>
                <a:solidFill>
                  <a:srgbClr val="00B050"/>
                </a:solidFill>
                <a:effectLst/>
                <a:uLnTx/>
                <a:uFillTx/>
                <a:latin typeface="Palatino Linotype" panose="02040502050505030304" pitchFamily="18" charset="0"/>
                <a:ea typeface="Cambria" panose="02040503050406030204" pitchFamily="18" charset="0"/>
                <a:cs typeface="+mn-cs"/>
              </a:rPr>
              <a:t>Data as on </a:t>
            </a:r>
            <a:r>
              <a:rPr lang="en-US" sz="762" dirty="0">
                <a:solidFill>
                  <a:srgbClr val="00B050"/>
                </a:solidFill>
                <a:latin typeface="Palatino Linotype" panose="02040502050505030304" pitchFamily="18" charset="0"/>
                <a:ea typeface="Cambria" panose="02040503050406030204" pitchFamily="18" charset="0"/>
              </a:rPr>
              <a:t>November 30</a:t>
            </a:r>
            <a:r>
              <a:rPr kumimoji="0" lang="en-US" sz="762" b="0" i="0" u="none" strike="noStrike" kern="1200" cap="none" spc="0" normalizeH="0" baseline="0" noProof="0" dirty="0">
                <a:ln>
                  <a:noFill/>
                </a:ln>
                <a:solidFill>
                  <a:srgbClr val="00B050"/>
                </a:solidFill>
                <a:effectLst/>
                <a:uLnTx/>
                <a:uFillTx/>
                <a:latin typeface="Palatino Linotype" panose="02040502050505030304" pitchFamily="18" charset="0"/>
                <a:ea typeface="Cambria" panose="02040503050406030204" pitchFamily="18" charset="0"/>
                <a:cs typeface="+mn-cs"/>
              </a:rPr>
              <a:t>, 2025</a:t>
            </a:r>
          </a:p>
        </p:txBody>
      </p:sp>
      <p:sp>
        <p:nvSpPr>
          <p:cNvPr id="12" name="TextBox 11">
            <a:extLst>
              <a:ext uri="{FF2B5EF4-FFF2-40B4-BE49-F238E27FC236}">
                <a16:creationId xmlns:a16="http://schemas.microsoft.com/office/drawing/2014/main" id="{E5FFCE7A-D319-5631-75D2-7349CA4E7FAC}"/>
              </a:ext>
            </a:extLst>
          </p:cNvPr>
          <p:cNvSpPr txBox="1"/>
          <p:nvPr/>
        </p:nvSpPr>
        <p:spPr>
          <a:xfrm>
            <a:off x="1" y="6072416"/>
            <a:ext cx="12191999" cy="369332"/>
          </a:xfrm>
          <a:prstGeom prst="rect">
            <a:avLst/>
          </a:prstGeom>
          <a:solidFill>
            <a:srgbClr val="00338C"/>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1" u="none" strike="noStrike" kern="1200" cap="none" spc="0" normalizeH="0" baseline="0" noProof="0" dirty="0">
                <a:ln>
                  <a:noFill/>
                </a:ln>
                <a:solidFill>
                  <a:prstClr val="white"/>
                </a:solidFill>
                <a:effectLst/>
                <a:uLnTx/>
                <a:uFillTx/>
                <a:latin typeface="Arial" panose="020B0604020202020204"/>
                <a:ea typeface="+mn-ea"/>
                <a:cs typeface="+mn-cs"/>
              </a:rPr>
              <a:t>Estimates suggest that India will require over </a:t>
            </a:r>
            <a:r>
              <a:rPr kumimoji="0" lang="en-IN" sz="1800" b="1" i="1" u="none" strike="noStrike" kern="1200" cap="none" spc="0" normalizeH="0" baseline="0" noProof="0" dirty="0">
                <a:ln>
                  <a:noFill/>
                </a:ln>
                <a:solidFill>
                  <a:prstClr val="white"/>
                </a:solidFill>
                <a:effectLst/>
                <a:uLnTx/>
                <a:uFillTx/>
                <a:latin typeface="Arial" panose="020B0604020202020204"/>
                <a:ea typeface="+mn-ea"/>
                <a:cs typeface="+mn-cs"/>
              </a:rPr>
              <a:t>USD 15 Tn</a:t>
            </a:r>
            <a:r>
              <a:rPr kumimoji="0" lang="en-IN" sz="1800" b="0" i="1" u="none" strike="noStrike" kern="1200" cap="none" spc="0" normalizeH="0" baseline="0" noProof="0" dirty="0">
                <a:ln>
                  <a:noFill/>
                </a:ln>
                <a:solidFill>
                  <a:prstClr val="white"/>
                </a:solidFill>
                <a:effectLst/>
                <a:uLnTx/>
                <a:uFillTx/>
                <a:latin typeface="Arial" panose="020B0604020202020204"/>
                <a:ea typeface="+mn-ea"/>
                <a:cs typeface="+mn-cs"/>
              </a:rPr>
              <a:t>. to meet its </a:t>
            </a:r>
            <a:r>
              <a:rPr kumimoji="0" lang="en-IN" sz="1800" b="1" i="1" u="none" strike="noStrike" kern="1200" cap="none" spc="0" normalizeH="0" baseline="0" noProof="0" dirty="0">
                <a:ln>
                  <a:noFill/>
                </a:ln>
                <a:solidFill>
                  <a:prstClr val="white"/>
                </a:solidFill>
                <a:effectLst/>
                <a:uLnTx/>
                <a:uFillTx/>
                <a:latin typeface="Arial" panose="020B0604020202020204"/>
                <a:ea typeface="+mn-ea"/>
                <a:cs typeface="+mn-cs"/>
              </a:rPr>
              <a:t>net-zero emission </a:t>
            </a:r>
            <a:r>
              <a:rPr kumimoji="0" lang="en-IN" sz="1800" b="0" i="1" u="none" strike="noStrike" kern="1200" cap="none" spc="0" normalizeH="0" baseline="0" noProof="0" dirty="0">
                <a:ln>
                  <a:noFill/>
                </a:ln>
                <a:solidFill>
                  <a:prstClr val="white"/>
                </a:solidFill>
                <a:effectLst/>
                <a:uLnTx/>
                <a:uFillTx/>
                <a:latin typeface="Arial" panose="020B0604020202020204"/>
                <a:ea typeface="+mn-ea"/>
                <a:cs typeface="+mn-cs"/>
              </a:rPr>
              <a:t>commitment by </a:t>
            </a:r>
            <a:r>
              <a:rPr kumimoji="0" lang="en-IN" sz="1800" b="1" i="1" u="none" strike="noStrike" kern="1200" cap="none" spc="0" normalizeH="0" baseline="0" noProof="0" dirty="0">
                <a:ln>
                  <a:noFill/>
                </a:ln>
                <a:solidFill>
                  <a:prstClr val="white"/>
                </a:solidFill>
                <a:effectLst/>
                <a:uLnTx/>
                <a:uFillTx/>
                <a:latin typeface="Arial" panose="020B0604020202020204"/>
                <a:ea typeface="+mn-ea"/>
                <a:cs typeface="+mn-cs"/>
              </a:rPr>
              <a:t>2070</a:t>
            </a:r>
          </a:p>
        </p:txBody>
      </p:sp>
      <p:sp>
        <p:nvSpPr>
          <p:cNvPr id="9" name="TextBox 8">
            <a:extLst>
              <a:ext uri="{FF2B5EF4-FFF2-40B4-BE49-F238E27FC236}">
                <a16:creationId xmlns:a16="http://schemas.microsoft.com/office/drawing/2014/main" id="{902159AB-4EE7-412B-8AC3-DFC39B75DEBC}"/>
              </a:ext>
            </a:extLst>
          </p:cNvPr>
          <p:cNvSpPr txBox="1"/>
          <p:nvPr/>
        </p:nvSpPr>
        <p:spPr>
          <a:xfrm>
            <a:off x="3845760" y="5589658"/>
            <a:ext cx="7164280" cy="646331"/>
          </a:xfrm>
          <a:prstGeom prst="rect">
            <a:avLst/>
          </a:prstGeom>
          <a:noFill/>
        </p:spPr>
        <p:txBody>
          <a:bodyPr wrap="square" rtlCol="0">
            <a:spAutoFit/>
          </a:bodyPr>
          <a:lstStyle/>
          <a:p>
            <a:r>
              <a:rPr lang="en-IN" dirty="0">
                <a:hlinkClick r:id="rId4"/>
              </a:rPr>
              <a:t>https://ifsca.gov.in/Pages/Contents/Listing</a:t>
            </a:r>
            <a:endParaRPr lang="en-IN" dirty="0"/>
          </a:p>
          <a:p>
            <a:endParaRPr lang="en-IN" dirty="0"/>
          </a:p>
        </p:txBody>
      </p:sp>
    </p:spTree>
    <p:extLst>
      <p:ext uri="{BB962C8B-B14F-4D97-AF65-F5344CB8AC3E}">
        <p14:creationId xmlns:p14="http://schemas.microsoft.com/office/powerpoint/2010/main" val="3208721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9D057-F88D-8EF3-0094-DF699702003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65772BA-9924-722C-F2AA-164FA9A44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 y="-11958"/>
            <a:ext cx="12191011" cy="6858000"/>
          </a:xfrm>
          <a:prstGeom prst="rect">
            <a:avLst/>
          </a:prstGeom>
        </p:spPr>
      </p:pic>
      <p:sp>
        <p:nvSpPr>
          <p:cNvPr id="16" name="Rectangle 15">
            <a:extLst>
              <a:ext uri="{FF2B5EF4-FFF2-40B4-BE49-F238E27FC236}">
                <a16:creationId xmlns:a16="http://schemas.microsoft.com/office/drawing/2014/main" id="{733788CA-3D37-27DE-A935-ABC7E566C043}"/>
              </a:ext>
            </a:extLst>
          </p:cNvPr>
          <p:cNvSpPr/>
          <p:nvPr/>
        </p:nvSpPr>
        <p:spPr>
          <a:xfrm>
            <a:off x="0" y="-11958"/>
            <a:ext cx="12243188" cy="933361"/>
          </a:xfrm>
          <a:prstGeom prst="rect">
            <a:avLst/>
          </a:prstGeom>
          <a:solidFill>
            <a:srgbClr val="00338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t>                  </a:t>
            </a:r>
          </a:p>
        </p:txBody>
      </p:sp>
      <p:sp>
        <p:nvSpPr>
          <p:cNvPr id="5" name="Rectangle 4">
            <a:extLst>
              <a:ext uri="{FF2B5EF4-FFF2-40B4-BE49-F238E27FC236}">
                <a16:creationId xmlns:a16="http://schemas.microsoft.com/office/drawing/2014/main" id="{42BC3039-6AAE-C615-B2D6-727025D065C9}"/>
              </a:ext>
            </a:extLst>
          </p:cNvPr>
          <p:cNvSpPr/>
          <p:nvPr/>
        </p:nvSpPr>
        <p:spPr>
          <a:xfrm>
            <a:off x="-19301" y="3502656"/>
            <a:ext cx="12281790" cy="3353270"/>
          </a:xfrm>
          <a:prstGeom prst="rect">
            <a:avLst/>
          </a:prstGeom>
          <a:solidFill>
            <a:srgbClr val="00338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t>                  </a:t>
            </a:r>
          </a:p>
        </p:txBody>
      </p:sp>
      <p:sp>
        <p:nvSpPr>
          <p:cNvPr id="25" name="Rectangle 24">
            <a:extLst>
              <a:ext uri="{FF2B5EF4-FFF2-40B4-BE49-F238E27FC236}">
                <a16:creationId xmlns:a16="http://schemas.microsoft.com/office/drawing/2014/main" id="{9298F3F8-0939-D8EF-A3D3-410EB1413A6F}"/>
              </a:ext>
            </a:extLst>
          </p:cNvPr>
          <p:cNvSpPr/>
          <p:nvPr/>
        </p:nvSpPr>
        <p:spPr>
          <a:xfrm rot="5400000">
            <a:off x="11675148" y="399013"/>
            <a:ext cx="961711" cy="7199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endParaRPr lang="en-IN" dirty="0"/>
          </a:p>
        </p:txBody>
      </p:sp>
      <p:sp>
        <p:nvSpPr>
          <p:cNvPr id="17" name="Rectangle: Single Corner Snipped 16">
            <a:extLst>
              <a:ext uri="{FF2B5EF4-FFF2-40B4-BE49-F238E27FC236}">
                <a16:creationId xmlns:a16="http://schemas.microsoft.com/office/drawing/2014/main" id="{47F54DCD-49E2-940B-F578-36A17B2DD638}"/>
              </a:ext>
            </a:extLst>
          </p:cNvPr>
          <p:cNvSpPr/>
          <p:nvPr/>
        </p:nvSpPr>
        <p:spPr>
          <a:xfrm rot="5400000">
            <a:off x="975474" y="948294"/>
            <a:ext cx="4185337" cy="4794633"/>
          </a:xfrm>
          <a:prstGeom prst="snip1Rect">
            <a:avLst>
              <a:gd name="adj" fmla="val 29317"/>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8" name="Title 1">
            <a:extLst>
              <a:ext uri="{FF2B5EF4-FFF2-40B4-BE49-F238E27FC236}">
                <a16:creationId xmlns:a16="http://schemas.microsoft.com/office/drawing/2014/main" id="{8E3E386B-9B3F-8290-0D6A-312127EA8F29}"/>
              </a:ext>
            </a:extLst>
          </p:cNvPr>
          <p:cNvSpPr txBox="1">
            <a:spLocks/>
          </p:cNvSpPr>
          <p:nvPr/>
        </p:nvSpPr>
        <p:spPr>
          <a:xfrm>
            <a:off x="813097" y="2011780"/>
            <a:ext cx="4691458" cy="591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IN" sz="3600" b="1" dirty="0">
                <a:solidFill>
                  <a:schemeClr val="bg1"/>
                </a:solidFill>
                <a:latin typeface="Biennale Black" panose="00000A00000000000000" pitchFamily="50" charset="0"/>
              </a:rPr>
              <a:t>Thank You !</a:t>
            </a:r>
          </a:p>
        </p:txBody>
      </p:sp>
      <p:cxnSp>
        <p:nvCxnSpPr>
          <p:cNvPr id="18" name="Straight Connector 17">
            <a:extLst>
              <a:ext uri="{FF2B5EF4-FFF2-40B4-BE49-F238E27FC236}">
                <a16:creationId xmlns:a16="http://schemas.microsoft.com/office/drawing/2014/main" id="{D764B780-D179-C136-86DA-1699C36D2C04}"/>
              </a:ext>
            </a:extLst>
          </p:cNvPr>
          <p:cNvCxnSpPr>
            <a:cxnSpLocks/>
          </p:cNvCxnSpPr>
          <p:nvPr/>
        </p:nvCxnSpPr>
        <p:spPr>
          <a:xfrm flipH="1">
            <a:off x="915286" y="2874113"/>
            <a:ext cx="99932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4" name="Title 1">
            <a:extLst>
              <a:ext uri="{FF2B5EF4-FFF2-40B4-BE49-F238E27FC236}">
                <a16:creationId xmlns:a16="http://schemas.microsoft.com/office/drawing/2014/main" id="{87A8A7A4-8EDF-8454-DEC4-05566159F0EE}"/>
              </a:ext>
            </a:extLst>
          </p:cNvPr>
          <p:cNvSpPr txBox="1">
            <a:spLocks/>
          </p:cNvSpPr>
          <p:nvPr/>
        </p:nvSpPr>
        <p:spPr>
          <a:xfrm>
            <a:off x="813097" y="3787816"/>
            <a:ext cx="4652362" cy="772920"/>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ts val="600"/>
              </a:spcBef>
              <a:spcAft>
                <a:spcPts val="0"/>
              </a:spcAft>
              <a:buClrTx/>
              <a:buSzTx/>
              <a:buFontTx/>
              <a:buNone/>
              <a:tabLst/>
              <a:defRPr/>
            </a:pPr>
            <a:r>
              <a:rPr lang="en-US" sz="2000" dirty="0">
                <a:solidFill>
                  <a:schemeClr val="bg1"/>
                </a:solidFill>
                <a:latin typeface="Biennale Black" panose="00000A00000000000000" pitchFamily="50" charset="0"/>
                <a:cs typeface="Arial" panose="020B0604020202020204" pitchFamily="34" charset="0"/>
              </a:rPr>
              <a:t>International Financial Services Centres Authority (IFSCA)</a:t>
            </a:r>
          </a:p>
          <a:p>
            <a:pPr marL="0" marR="0" lvl="0" indent="0" defTabSz="914400" rtl="0" eaLnBrk="1" fontAlgn="auto" latinLnBrk="0" hangingPunct="1">
              <a:lnSpc>
                <a:spcPct val="90000"/>
              </a:lnSpc>
              <a:spcBef>
                <a:spcPts val="600"/>
              </a:spcBef>
              <a:spcAft>
                <a:spcPts val="0"/>
              </a:spcAft>
              <a:buClrTx/>
              <a:buSzTx/>
              <a:buFontTx/>
              <a:buNone/>
              <a:tabLst/>
              <a:defRPr/>
            </a:pPr>
            <a:r>
              <a:rPr kumimoji="0" lang="en-GB" sz="1600" u="none" strike="noStrike" kern="1200" cap="none" spc="0" normalizeH="0" baseline="0" noProof="0" dirty="0">
                <a:ln>
                  <a:noFill/>
                </a:ln>
                <a:solidFill>
                  <a:schemeClr val="bg1"/>
                </a:solidFill>
                <a:effectLst/>
                <a:uLnTx/>
                <a:uFillTx/>
                <a:latin typeface="Biennale" panose="00000500000000000000" pitchFamily="50" charset="0"/>
                <a:cs typeface="Arial" panose="020B0604020202020204" pitchFamily="34" charset="0"/>
              </a:rPr>
              <a:t>2</a:t>
            </a:r>
            <a:r>
              <a:rPr kumimoji="0" lang="en-GB" sz="1600" u="none" strike="noStrike" kern="1200" cap="none" spc="0" normalizeH="0" baseline="30000" noProof="0" dirty="0">
                <a:ln>
                  <a:noFill/>
                </a:ln>
                <a:solidFill>
                  <a:schemeClr val="bg1"/>
                </a:solidFill>
                <a:effectLst/>
                <a:uLnTx/>
                <a:uFillTx/>
                <a:latin typeface="Biennale" panose="00000500000000000000" pitchFamily="50" charset="0"/>
                <a:cs typeface="Arial" panose="020B0604020202020204" pitchFamily="34" charset="0"/>
              </a:rPr>
              <a:t>nd</a:t>
            </a:r>
            <a:r>
              <a:rPr kumimoji="0" lang="en-GB" sz="1600" u="none" strike="noStrike" kern="1200" cap="none" spc="0" normalizeH="0" baseline="0" noProof="0" dirty="0">
                <a:ln>
                  <a:noFill/>
                </a:ln>
                <a:solidFill>
                  <a:schemeClr val="bg1"/>
                </a:solidFill>
                <a:effectLst/>
                <a:uLnTx/>
                <a:uFillTx/>
                <a:latin typeface="Biennale" panose="00000500000000000000" pitchFamily="50" charset="0"/>
                <a:cs typeface="Arial" panose="020B0604020202020204" pitchFamily="34" charset="0"/>
              </a:rPr>
              <a:t> and 3</a:t>
            </a:r>
            <a:r>
              <a:rPr kumimoji="0" lang="en-GB" sz="1600" u="none" strike="noStrike" kern="1200" cap="none" spc="0" normalizeH="0" baseline="30000" noProof="0" dirty="0">
                <a:ln>
                  <a:noFill/>
                </a:ln>
                <a:solidFill>
                  <a:schemeClr val="bg1"/>
                </a:solidFill>
                <a:effectLst/>
                <a:uLnTx/>
                <a:uFillTx/>
                <a:latin typeface="Biennale" panose="00000500000000000000" pitchFamily="50" charset="0"/>
                <a:cs typeface="Arial" panose="020B0604020202020204" pitchFamily="34" charset="0"/>
              </a:rPr>
              <a:t>rd</a:t>
            </a:r>
            <a:r>
              <a:rPr kumimoji="0" lang="en-GB" sz="1600" u="none" strike="noStrike" kern="1200" cap="none" spc="0" normalizeH="0" baseline="0" noProof="0" dirty="0">
                <a:ln>
                  <a:noFill/>
                </a:ln>
                <a:solidFill>
                  <a:schemeClr val="bg1"/>
                </a:solidFill>
                <a:effectLst/>
                <a:uLnTx/>
                <a:uFillTx/>
                <a:latin typeface="Biennale" panose="00000500000000000000" pitchFamily="50" charset="0"/>
                <a:cs typeface="Arial" panose="020B0604020202020204" pitchFamily="34" charset="0"/>
              </a:rPr>
              <a:t> Floor, PRAGYA Tower, Block 15, Zone 1, Road 1C, GIFT SEZ, GIFT City, Gandhinagar, </a:t>
            </a:r>
          </a:p>
          <a:p>
            <a:pPr marL="0" marR="0" lvl="0" indent="0" defTabSz="914400" rtl="0" eaLnBrk="1" fontAlgn="auto" latinLnBrk="0" hangingPunct="1">
              <a:lnSpc>
                <a:spcPct val="90000"/>
              </a:lnSpc>
              <a:spcBef>
                <a:spcPts val="600"/>
              </a:spcBef>
              <a:spcAft>
                <a:spcPts val="0"/>
              </a:spcAft>
              <a:buClrTx/>
              <a:buSzTx/>
              <a:buFontTx/>
              <a:buNone/>
              <a:tabLst/>
              <a:defRPr/>
            </a:pPr>
            <a:r>
              <a:rPr lang="en-GB" sz="1600" dirty="0">
                <a:solidFill>
                  <a:schemeClr val="bg1"/>
                </a:solidFill>
                <a:latin typeface="Biennale" panose="00000500000000000000" pitchFamily="50" charset="0"/>
                <a:cs typeface="Arial" panose="020B0604020202020204" pitchFamily="34" charset="0"/>
              </a:rPr>
              <a:t>Gujarat - 382355</a:t>
            </a:r>
            <a:r>
              <a:rPr kumimoji="0" lang="en-GB" sz="1600" u="none" strike="noStrike" kern="1200" cap="none" spc="0" normalizeH="0" baseline="0" noProof="0" dirty="0">
                <a:ln>
                  <a:noFill/>
                </a:ln>
                <a:solidFill>
                  <a:schemeClr val="bg1"/>
                </a:solidFill>
                <a:effectLst/>
                <a:uLnTx/>
                <a:uFillTx/>
                <a:latin typeface="Biennale" panose="00000500000000000000" pitchFamily="50" charset="0"/>
                <a:cs typeface="Arial" panose="020B0604020202020204" pitchFamily="34" charset="0"/>
              </a:rPr>
              <a:t> </a:t>
            </a:r>
          </a:p>
        </p:txBody>
      </p:sp>
      <p:sp>
        <p:nvSpPr>
          <p:cNvPr id="2" name="Title 1">
            <a:extLst>
              <a:ext uri="{FF2B5EF4-FFF2-40B4-BE49-F238E27FC236}">
                <a16:creationId xmlns:a16="http://schemas.microsoft.com/office/drawing/2014/main" id="{20DCA379-AA21-9F2B-9937-802A0EE5DD36}"/>
              </a:ext>
            </a:extLst>
          </p:cNvPr>
          <p:cNvSpPr txBox="1">
            <a:spLocks/>
          </p:cNvSpPr>
          <p:nvPr/>
        </p:nvSpPr>
        <p:spPr>
          <a:xfrm>
            <a:off x="9430112" y="5730574"/>
            <a:ext cx="5165890" cy="772920"/>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ts val="600"/>
              </a:spcBef>
              <a:spcAft>
                <a:spcPts val="0"/>
              </a:spcAft>
              <a:buClrTx/>
              <a:buSzTx/>
              <a:buFontTx/>
              <a:buNone/>
              <a:tabLst/>
              <a:defRPr/>
            </a:pPr>
            <a:r>
              <a:rPr kumimoji="0" lang="en-GB" sz="1800" u="none" strike="noStrike" kern="1200" cap="none" spc="0" normalizeH="0" baseline="0" noProof="0" dirty="0">
                <a:ln>
                  <a:noFill/>
                </a:ln>
                <a:solidFill>
                  <a:schemeClr val="bg1"/>
                </a:solidFill>
                <a:effectLst/>
                <a:uLnTx/>
                <a:uFillTx/>
                <a:latin typeface="Biennale" panose="00000500000000000000" pitchFamily="50" charset="0"/>
                <a:cs typeface="Arial" panose="020B0604020202020204" pitchFamily="34" charset="0"/>
              </a:rPr>
              <a:t>+91-79-6180-9800</a:t>
            </a:r>
          </a:p>
          <a:p>
            <a:pPr marL="0" marR="0" lvl="0" indent="0" defTabSz="914400" rtl="0" eaLnBrk="1" fontAlgn="auto" latinLnBrk="0" hangingPunct="1">
              <a:lnSpc>
                <a:spcPct val="100000"/>
              </a:lnSpc>
              <a:spcBef>
                <a:spcPts val="600"/>
              </a:spcBef>
              <a:spcAft>
                <a:spcPts val="0"/>
              </a:spcAft>
              <a:buClrTx/>
              <a:buSzTx/>
              <a:buFontTx/>
              <a:buNone/>
              <a:tabLst/>
              <a:defRPr/>
            </a:pPr>
            <a:r>
              <a:rPr lang="en-GB" sz="1800" dirty="0">
                <a:solidFill>
                  <a:schemeClr val="bg1"/>
                </a:solidFill>
                <a:latin typeface="Biennale" panose="00000500000000000000" pitchFamily="50" charset="0"/>
                <a:cs typeface="Arial" panose="020B0604020202020204" pitchFamily="34" charset="0"/>
                <a:hlinkClick r:id="rId4">
                  <a:extLst>
                    <a:ext uri="{A12FA001-AC4F-418D-AE19-62706E023703}">
                      <ahyp:hlinkClr xmlns:ahyp="http://schemas.microsoft.com/office/drawing/2018/hyperlinkcolor" val="tx"/>
                    </a:ext>
                  </a:extLst>
                </a:hlinkClick>
              </a:rPr>
              <a:t>Info-desk@ifsca.gov.in</a:t>
            </a:r>
            <a:endParaRPr lang="en-GB" sz="1800" dirty="0">
              <a:solidFill>
                <a:schemeClr val="bg1"/>
              </a:solidFill>
              <a:latin typeface="Biennale" panose="00000500000000000000" pitchFamily="50" charset="0"/>
              <a:cs typeface="Arial" panose="020B0604020202020204" pitchFamily="34" charset="0"/>
            </a:endParaRPr>
          </a:p>
          <a:p>
            <a:pPr marL="0" marR="0" lvl="0" indent="0" defTabSz="914400" rtl="0" eaLnBrk="1" fontAlgn="auto" latinLnBrk="0" hangingPunct="1">
              <a:lnSpc>
                <a:spcPct val="100000"/>
              </a:lnSpc>
              <a:spcBef>
                <a:spcPts val="600"/>
              </a:spcBef>
              <a:spcAft>
                <a:spcPts val="0"/>
              </a:spcAft>
              <a:buClrTx/>
              <a:buSzTx/>
              <a:buFontTx/>
              <a:buNone/>
              <a:tabLst/>
              <a:defRPr/>
            </a:pPr>
            <a:r>
              <a:rPr kumimoji="0" lang="en-GB" sz="1800" u="none" strike="noStrike" kern="1200" cap="none" spc="0" normalizeH="0" baseline="0" noProof="0" dirty="0">
                <a:ln>
                  <a:noFill/>
                </a:ln>
                <a:solidFill>
                  <a:schemeClr val="bg1"/>
                </a:solidFill>
                <a:effectLst/>
                <a:uLnTx/>
                <a:uFillTx/>
                <a:latin typeface="Biennale" panose="00000500000000000000" pitchFamily="50" charset="0"/>
                <a:cs typeface="Arial" panose="020B0604020202020204" pitchFamily="34" charset="0"/>
              </a:rPr>
              <a:t>www.ifsca.gov.in</a:t>
            </a:r>
          </a:p>
        </p:txBody>
      </p:sp>
      <p:pic>
        <p:nvPicPr>
          <p:cNvPr id="7" name="Graphic 6" descr="Speaker phone with solid fill">
            <a:extLst>
              <a:ext uri="{FF2B5EF4-FFF2-40B4-BE49-F238E27FC236}">
                <a16:creationId xmlns:a16="http://schemas.microsoft.com/office/drawing/2014/main" id="{1A82405B-7825-E6F4-B562-45CED85754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80265" y="5468138"/>
            <a:ext cx="432000" cy="432000"/>
          </a:xfrm>
          <a:prstGeom prst="rect">
            <a:avLst/>
          </a:prstGeom>
        </p:spPr>
      </p:pic>
      <p:pic>
        <p:nvPicPr>
          <p:cNvPr id="11" name="Graphic 10" descr="Envelope with solid fill">
            <a:extLst>
              <a:ext uri="{FF2B5EF4-FFF2-40B4-BE49-F238E27FC236}">
                <a16:creationId xmlns:a16="http://schemas.microsoft.com/office/drawing/2014/main" id="{92262781-E441-503E-B558-6062D01790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44586" y="5875002"/>
            <a:ext cx="432000" cy="432000"/>
          </a:xfrm>
          <a:prstGeom prst="rect">
            <a:avLst/>
          </a:prstGeom>
        </p:spPr>
      </p:pic>
      <p:pic>
        <p:nvPicPr>
          <p:cNvPr id="13" name="Graphic 12" descr="Internet with solid fill">
            <a:extLst>
              <a:ext uri="{FF2B5EF4-FFF2-40B4-BE49-F238E27FC236}">
                <a16:creationId xmlns:a16="http://schemas.microsoft.com/office/drawing/2014/main" id="{A0574D0C-F954-0E11-CE98-18B64CD7B6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48797" y="6252192"/>
            <a:ext cx="432000" cy="432000"/>
          </a:xfrm>
          <a:prstGeom prst="rect">
            <a:avLst/>
          </a:prstGeom>
        </p:spPr>
      </p:pic>
      <p:sp>
        <p:nvSpPr>
          <p:cNvPr id="6" name="AutoShape 2">
            <a:extLst>
              <a:ext uri="{FF2B5EF4-FFF2-40B4-BE49-F238E27FC236}">
                <a16:creationId xmlns:a16="http://schemas.microsoft.com/office/drawing/2014/main" id="{CF5146F6-AF2C-D54F-3D2F-6C89F14EFF9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9" name="Rectangle 8">
            <a:extLst>
              <a:ext uri="{FF2B5EF4-FFF2-40B4-BE49-F238E27FC236}">
                <a16:creationId xmlns:a16="http://schemas.microsoft.com/office/drawing/2014/main" id="{867DCFF1-DA8D-0E1A-08D8-7A0E695A2A67}"/>
              </a:ext>
            </a:extLst>
          </p:cNvPr>
          <p:cNvSpPr/>
          <p:nvPr/>
        </p:nvSpPr>
        <p:spPr>
          <a:xfrm>
            <a:off x="3500437" y="1466850"/>
            <a:ext cx="1588593" cy="1619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descr="A white circle with blue text and a globe&#10;&#10;AI-generated content may be incorrect.">
            <a:extLst>
              <a:ext uri="{FF2B5EF4-FFF2-40B4-BE49-F238E27FC236}">
                <a16:creationId xmlns:a16="http://schemas.microsoft.com/office/drawing/2014/main" id="{9282E461-4B98-D6DC-827F-D25B9E18A3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0600" y="1518175"/>
            <a:ext cx="1520825" cy="1520042"/>
          </a:xfrm>
          <a:prstGeom prst="rect">
            <a:avLst/>
          </a:prstGeom>
        </p:spPr>
      </p:pic>
    </p:spTree>
    <p:extLst>
      <p:ext uri="{BB962C8B-B14F-4D97-AF65-F5344CB8AC3E}">
        <p14:creationId xmlns:p14="http://schemas.microsoft.com/office/powerpoint/2010/main" val="537096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 name="TextBox 11">
            <a:extLst>
              <a:ext uri="{FF2B5EF4-FFF2-40B4-BE49-F238E27FC236}">
                <a16:creationId xmlns:a16="http://schemas.microsoft.com/office/drawing/2014/main" id="{E97BA950-201A-42A6-A989-F299C76A39C3}"/>
              </a:ext>
            </a:extLst>
          </p:cNvPr>
          <p:cNvSpPr txBox="1"/>
          <p:nvPr/>
        </p:nvSpPr>
        <p:spPr>
          <a:xfrm>
            <a:off x="433148" y="5643109"/>
            <a:ext cx="6159708" cy="954107"/>
          </a:xfrm>
          <a:prstGeom prst="rect">
            <a:avLst/>
          </a:prstGeom>
          <a:noFill/>
        </p:spPr>
        <p:txBody>
          <a:bodyPr wrap="square" rtlCol="0">
            <a:spAutoFit/>
          </a:bodyPr>
          <a:lstStyle/>
          <a:p>
            <a:r>
              <a:rPr lang="en-US" sz="1400" dirty="0">
                <a:solidFill>
                  <a:srgbClr val="00338C"/>
                </a:solidFill>
                <a:latin typeface="Lato" panose="020F0502020204030203" pitchFamily="34" charset="0"/>
                <a:ea typeface="Lato" panose="020F0502020204030203" pitchFamily="34" charset="0"/>
                <a:cs typeface="Lato" panose="020F0502020204030203" pitchFamily="34" charset="0"/>
              </a:rPr>
              <a:t>*MAT provisions not applicable for companies opting for concessional tax rate under Sec. 115 BA of Income Tax Act, 1961</a:t>
            </a:r>
          </a:p>
          <a:p>
            <a:r>
              <a:rPr lang="en-US" sz="1400" dirty="0">
                <a:solidFill>
                  <a:srgbClr val="00338C"/>
                </a:solidFill>
                <a:latin typeface="Lato" panose="020F0502020204030203" pitchFamily="34" charset="0"/>
                <a:ea typeface="Lato" panose="020F0502020204030203" pitchFamily="34" charset="0"/>
                <a:cs typeface="Lato" panose="020F0502020204030203" pitchFamily="34" charset="0"/>
              </a:rPr>
              <a:t>**CTT- Commodity Transaction Tax, STT- Securities Transaction Tax, GST- Goods and Service Tax</a:t>
            </a:r>
          </a:p>
        </p:txBody>
      </p:sp>
      <p:pic>
        <p:nvPicPr>
          <p:cNvPr id="3" name="Picture 2" descr="A flag on a pole in front of a city&#10;&#10;Description automatically generated with low confidence">
            <a:extLst>
              <a:ext uri="{FF2B5EF4-FFF2-40B4-BE49-F238E27FC236}">
                <a16:creationId xmlns:a16="http://schemas.microsoft.com/office/drawing/2014/main" id="{D7BC9532-B8BA-40DF-9273-7797726A7C83}"/>
              </a:ext>
            </a:extLst>
          </p:cNvPr>
          <p:cNvPicPr>
            <a:picLocks noChangeAspect="1"/>
          </p:cNvPicPr>
          <p:nvPr/>
        </p:nvPicPr>
        <p:blipFill>
          <a:blip r:embed="rId3"/>
          <a:stretch>
            <a:fillRect/>
          </a:stretch>
        </p:blipFill>
        <p:spPr>
          <a:xfrm>
            <a:off x="7224548" y="1196641"/>
            <a:ext cx="4626541" cy="5350790"/>
          </a:xfrm>
          <a:prstGeom prst="rect">
            <a:avLst/>
          </a:prstGeom>
        </p:spPr>
      </p:pic>
      <p:sp>
        <p:nvSpPr>
          <p:cNvPr id="6" name="Rectangle 5">
            <a:extLst>
              <a:ext uri="{FF2B5EF4-FFF2-40B4-BE49-F238E27FC236}">
                <a16:creationId xmlns:a16="http://schemas.microsoft.com/office/drawing/2014/main" id="{9F015EBD-24B0-2E13-07BC-4CE963E56A01}"/>
              </a:ext>
            </a:extLst>
          </p:cNvPr>
          <p:cNvSpPr/>
          <p:nvPr/>
        </p:nvSpPr>
        <p:spPr>
          <a:xfrm>
            <a:off x="301558" y="1200261"/>
            <a:ext cx="6441811" cy="555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0CEEA851-322A-900A-C36B-CE62F9742306}"/>
              </a:ext>
            </a:extLst>
          </p:cNvPr>
          <p:cNvSpPr txBox="1"/>
          <p:nvPr/>
        </p:nvSpPr>
        <p:spPr>
          <a:xfrm>
            <a:off x="1300565" y="1147080"/>
            <a:ext cx="4974505" cy="646331"/>
          </a:xfrm>
          <a:prstGeom prst="rect">
            <a:avLst/>
          </a:prstGeom>
          <a:noFill/>
        </p:spPr>
        <p:txBody>
          <a:bodyPr wrap="square" rtlCol="0">
            <a:spAutoFit/>
          </a:bodyPr>
          <a:lstStyle/>
          <a:p>
            <a:r>
              <a:rPr lang="en" dirty="0">
                <a:solidFill>
                  <a:srgbClr val="00338C"/>
                </a:solidFill>
                <a:latin typeface="Lato" panose="020F0502020204030203" pitchFamily="34" charset="0"/>
                <a:ea typeface="Lato" panose="020F0502020204030203" pitchFamily="34" charset="0"/>
                <a:cs typeface="Lato" panose="020F0502020204030203" pitchFamily="34" charset="0"/>
                <a:sym typeface="Roboto"/>
              </a:rPr>
              <a:t>Tax Holiday on Business Income for 10 out of 15 years</a:t>
            </a:r>
            <a:endParaRPr lang="en-IN" dirty="0">
              <a:solidFill>
                <a:srgbClr val="00338C"/>
              </a:solidFill>
            </a:endParaRPr>
          </a:p>
        </p:txBody>
      </p:sp>
      <p:sp>
        <p:nvSpPr>
          <p:cNvPr id="8" name="Rectangle 7">
            <a:extLst>
              <a:ext uri="{FF2B5EF4-FFF2-40B4-BE49-F238E27FC236}">
                <a16:creationId xmlns:a16="http://schemas.microsoft.com/office/drawing/2014/main" id="{2DE44A3F-3424-51C5-71E8-96DAE352641A}"/>
              </a:ext>
            </a:extLst>
          </p:cNvPr>
          <p:cNvSpPr/>
          <p:nvPr/>
        </p:nvSpPr>
        <p:spPr>
          <a:xfrm>
            <a:off x="301558" y="1921735"/>
            <a:ext cx="6441811" cy="555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EC5797B8-2935-DAEA-89B2-576BA353765D}"/>
              </a:ext>
            </a:extLst>
          </p:cNvPr>
          <p:cNvSpPr txBox="1"/>
          <p:nvPr/>
        </p:nvSpPr>
        <p:spPr>
          <a:xfrm>
            <a:off x="1300565" y="2003388"/>
            <a:ext cx="3307316" cy="369332"/>
          </a:xfrm>
          <a:prstGeom prst="rect">
            <a:avLst/>
          </a:prstGeom>
          <a:noFill/>
        </p:spPr>
        <p:txBody>
          <a:bodyPr wrap="none" rtlCol="0">
            <a:spAutoFit/>
          </a:bodyPr>
          <a:lstStyle/>
          <a:p>
            <a:r>
              <a:rPr lang="en-IN" dirty="0">
                <a:solidFill>
                  <a:srgbClr val="00338C"/>
                </a:solidFill>
                <a:latin typeface="Lato" panose="020F0502020204030203" pitchFamily="34" charset="0"/>
                <a:ea typeface="Lato" panose="020F0502020204030203" pitchFamily="34" charset="0"/>
                <a:cs typeface="Lato" panose="020F0502020204030203" pitchFamily="34" charset="0"/>
                <a:sym typeface="Roboto"/>
              </a:rPr>
              <a:t>Minimum Alternate Tax* @ 9%</a:t>
            </a:r>
          </a:p>
        </p:txBody>
      </p:sp>
      <p:sp>
        <p:nvSpPr>
          <p:cNvPr id="15" name="Rectangle 14">
            <a:extLst>
              <a:ext uri="{FF2B5EF4-FFF2-40B4-BE49-F238E27FC236}">
                <a16:creationId xmlns:a16="http://schemas.microsoft.com/office/drawing/2014/main" id="{991E165D-F0E7-8BA9-3A74-B3F325508E2C}"/>
              </a:ext>
            </a:extLst>
          </p:cNvPr>
          <p:cNvSpPr/>
          <p:nvPr/>
        </p:nvSpPr>
        <p:spPr>
          <a:xfrm>
            <a:off x="302902" y="2643209"/>
            <a:ext cx="6441811" cy="555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7856D1DA-BE3C-B779-7988-B7ED80411D2B}"/>
              </a:ext>
            </a:extLst>
          </p:cNvPr>
          <p:cNvSpPr txBox="1"/>
          <p:nvPr/>
        </p:nvSpPr>
        <p:spPr>
          <a:xfrm>
            <a:off x="1302876" y="2770045"/>
            <a:ext cx="3913251" cy="369332"/>
          </a:xfrm>
          <a:prstGeom prst="rect">
            <a:avLst/>
          </a:prstGeom>
          <a:noFill/>
        </p:spPr>
        <p:txBody>
          <a:bodyPr wrap="none" rtlCol="0">
            <a:spAutoFit/>
          </a:bodyPr>
          <a:lstStyle/>
          <a:p>
            <a:r>
              <a:rPr lang="en-IN" dirty="0">
                <a:solidFill>
                  <a:srgbClr val="00338C"/>
                </a:solidFill>
                <a:latin typeface="Lato" panose="020F0502020204030203" pitchFamily="34" charset="0"/>
                <a:ea typeface="Lato" panose="020F0502020204030203" pitchFamily="34" charset="0"/>
                <a:cs typeface="Lato" panose="020F0502020204030203" pitchFamily="34" charset="0"/>
                <a:sym typeface="Roboto"/>
              </a:rPr>
              <a:t>No CTT**/STT**/GST**/Stamp Duty</a:t>
            </a:r>
          </a:p>
        </p:txBody>
      </p:sp>
      <p:sp>
        <p:nvSpPr>
          <p:cNvPr id="17" name="Rectangle 16">
            <a:extLst>
              <a:ext uri="{FF2B5EF4-FFF2-40B4-BE49-F238E27FC236}">
                <a16:creationId xmlns:a16="http://schemas.microsoft.com/office/drawing/2014/main" id="{2D829041-4F03-DC6A-3382-C164FB5B02F5}"/>
              </a:ext>
            </a:extLst>
          </p:cNvPr>
          <p:cNvSpPr/>
          <p:nvPr/>
        </p:nvSpPr>
        <p:spPr>
          <a:xfrm>
            <a:off x="301557" y="3364683"/>
            <a:ext cx="6441811" cy="555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a:extLst>
              <a:ext uri="{FF2B5EF4-FFF2-40B4-BE49-F238E27FC236}">
                <a16:creationId xmlns:a16="http://schemas.microsoft.com/office/drawing/2014/main" id="{1860CEF5-64C4-6354-0565-03B05F9C31A5}"/>
              </a:ext>
            </a:extLst>
          </p:cNvPr>
          <p:cNvSpPr txBox="1"/>
          <p:nvPr/>
        </p:nvSpPr>
        <p:spPr>
          <a:xfrm>
            <a:off x="1334790" y="3301084"/>
            <a:ext cx="5228698" cy="646331"/>
          </a:xfrm>
          <a:prstGeom prst="rect">
            <a:avLst/>
          </a:prstGeom>
          <a:noFill/>
        </p:spPr>
        <p:txBody>
          <a:bodyPr wrap="square" rtlCol="0">
            <a:spAutoFit/>
          </a:bodyPr>
          <a:lstStyle/>
          <a:p>
            <a:r>
              <a:rPr lang="en-US" dirty="0">
                <a:solidFill>
                  <a:srgbClr val="00338C"/>
                </a:solidFill>
                <a:latin typeface="Lato" panose="020F0502020204030203" pitchFamily="34" charset="0"/>
                <a:ea typeface="Lato" panose="020F0502020204030203" pitchFamily="34" charset="0"/>
                <a:cs typeface="Lato" panose="020F0502020204030203" pitchFamily="34" charset="0"/>
                <a:sym typeface="Roboto"/>
              </a:rPr>
              <a:t>Reduced Withholding Tax of 9% on interest paid on Debt Instruments</a:t>
            </a:r>
          </a:p>
        </p:txBody>
      </p:sp>
      <p:sp>
        <p:nvSpPr>
          <p:cNvPr id="19" name="Rectangle 18">
            <a:extLst>
              <a:ext uri="{FF2B5EF4-FFF2-40B4-BE49-F238E27FC236}">
                <a16:creationId xmlns:a16="http://schemas.microsoft.com/office/drawing/2014/main" id="{9BFB4098-984D-85E9-081C-D3ACFBE7D9BA}"/>
              </a:ext>
            </a:extLst>
          </p:cNvPr>
          <p:cNvSpPr/>
          <p:nvPr/>
        </p:nvSpPr>
        <p:spPr>
          <a:xfrm>
            <a:off x="301557" y="4086157"/>
            <a:ext cx="6441811" cy="555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TextBox 19">
            <a:extLst>
              <a:ext uri="{FF2B5EF4-FFF2-40B4-BE49-F238E27FC236}">
                <a16:creationId xmlns:a16="http://schemas.microsoft.com/office/drawing/2014/main" id="{E4E35EF2-DA76-51D6-B555-4A35155A38B9}"/>
              </a:ext>
            </a:extLst>
          </p:cNvPr>
          <p:cNvSpPr txBox="1"/>
          <p:nvPr/>
        </p:nvSpPr>
        <p:spPr>
          <a:xfrm>
            <a:off x="1334790" y="4182954"/>
            <a:ext cx="5228698" cy="369332"/>
          </a:xfrm>
          <a:prstGeom prst="rect">
            <a:avLst/>
          </a:prstGeom>
          <a:noFill/>
        </p:spPr>
        <p:txBody>
          <a:bodyPr wrap="square" rtlCol="0">
            <a:spAutoFit/>
          </a:bodyPr>
          <a:lstStyle/>
          <a:p>
            <a:r>
              <a:rPr lang="en-US" dirty="0">
                <a:solidFill>
                  <a:srgbClr val="00338C"/>
                </a:solidFill>
                <a:latin typeface="Lato" panose="020F0502020204030203" pitchFamily="34" charset="0"/>
                <a:ea typeface="Lato" panose="020F0502020204030203" pitchFamily="34" charset="0"/>
                <a:cs typeface="Lato" panose="020F0502020204030203" pitchFamily="34" charset="0"/>
                <a:sym typeface="Roboto"/>
              </a:rPr>
              <a:t>Competitive Tax Regime for Funds</a:t>
            </a:r>
          </a:p>
        </p:txBody>
      </p:sp>
      <p:sp>
        <p:nvSpPr>
          <p:cNvPr id="21" name="Rectangle 20">
            <a:extLst>
              <a:ext uri="{FF2B5EF4-FFF2-40B4-BE49-F238E27FC236}">
                <a16:creationId xmlns:a16="http://schemas.microsoft.com/office/drawing/2014/main" id="{AE0F3D3D-D970-4183-A9EA-DC20B69B2715}"/>
              </a:ext>
            </a:extLst>
          </p:cNvPr>
          <p:cNvSpPr/>
          <p:nvPr/>
        </p:nvSpPr>
        <p:spPr>
          <a:xfrm>
            <a:off x="301557" y="4807630"/>
            <a:ext cx="6441811" cy="555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457DE31C-85BB-2F93-DFCB-F8D990DEF9FF}"/>
              </a:ext>
            </a:extLst>
          </p:cNvPr>
          <p:cNvSpPr txBox="1"/>
          <p:nvPr/>
        </p:nvSpPr>
        <p:spPr>
          <a:xfrm>
            <a:off x="1334790" y="4915091"/>
            <a:ext cx="5919962" cy="369332"/>
          </a:xfrm>
          <a:prstGeom prst="rect">
            <a:avLst/>
          </a:prstGeom>
          <a:noFill/>
        </p:spPr>
        <p:txBody>
          <a:bodyPr wrap="square" rtlCol="0">
            <a:spAutoFit/>
          </a:bodyPr>
          <a:lstStyle/>
          <a:p>
            <a:pPr>
              <a:buClr>
                <a:srgbClr val="230871"/>
              </a:buClr>
              <a:buSzPts val="1100"/>
            </a:pPr>
            <a:r>
              <a:rPr lang="en-US" dirty="0">
                <a:solidFill>
                  <a:srgbClr val="00338C"/>
                </a:solidFill>
                <a:latin typeface="Lato" panose="020F0502020204030203" pitchFamily="34" charset="0"/>
                <a:ea typeface="Lato" panose="020F0502020204030203" pitchFamily="34" charset="0"/>
                <a:cs typeface="Lato" panose="020F0502020204030203" pitchFamily="34" charset="0"/>
                <a:sym typeface="Roboto"/>
              </a:rPr>
              <a:t>Incentives under Gujarat IT/</a:t>
            </a:r>
            <a:r>
              <a:rPr lang="en-US" dirty="0" err="1">
                <a:solidFill>
                  <a:srgbClr val="00338C"/>
                </a:solidFill>
                <a:latin typeface="Lato" panose="020F0502020204030203" pitchFamily="34" charset="0"/>
                <a:ea typeface="Lato" panose="020F0502020204030203" pitchFamily="34" charset="0"/>
                <a:cs typeface="Lato" panose="020F0502020204030203" pitchFamily="34" charset="0"/>
                <a:sym typeface="Roboto"/>
              </a:rPr>
              <a:t>ITeS</a:t>
            </a:r>
            <a:r>
              <a:rPr lang="en-US" dirty="0">
                <a:solidFill>
                  <a:srgbClr val="00338C"/>
                </a:solidFill>
                <a:latin typeface="Lato" panose="020F0502020204030203" pitchFamily="34" charset="0"/>
                <a:ea typeface="Lato" panose="020F0502020204030203" pitchFamily="34" charset="0"/>
                <a:cs typeface="Lato" panose="020F0502020204030203" pitchFamily="34" charset="0"/>
                <a:sym typeface="Roboto"/>
              </a:rPr>
              <a:t> Policy (2022-27)</a:t>
            </a:r>
          </a:p>
        </p:txBody>
      </p:sp>
      <p:sp>
        <p:nvSpPr>
          <p:cNvPr id="26" name="Rectangle 25">
            <a:extLst>
              <a:ext uri="{FF2B5EF4-FFF2-40B4-BE49-F238E27FC236}">
                <a16:creationId xmlns:a16="http://schemas.microsoft.com/office/drawing/2014/main" id="{1AE6C549-F657-A4D2-98AF-544392972088}"/>
              </a:ext>
            </a:extLst>
          </p:cNvPr>
          <p:cNvSpPr/>
          <p:nvPr/>
        </p:nvSpPr>
        <p:spPr>
          <a:xfrm>
            <a:off x="301557" y="5596886"/>
            <a:ext cx="6441811" cy="950545"/>
          </a:xfrm>
          <a:prstGeom prst="rect">
            <a:avLst/>
          </a:prstGeom>
          <a:no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7" name="Group 26">
            <a:extLst>
              <a:ext uri="{FF2B5EF4-FFF2-40B4-BE49-F238E27FC236}">
                <a16:creationId xmlns:a16="http://schemas.microsoft.com/office/drawing/2014/main" id="{4F82351D-7F07-DE72-5E40-6A78F6C97420}"/>
              </a:ext>
            </a:extLst>
          </p:cNvPr>
          <p:cNvGrpSpPr/>
          <p:nvPr/>
        </p:nvGrpSpPr>
        <p:grpSpPr>
          <a:xfrm>
            <a:off x="315132" y="1196641"/>
            <a:ext cx="779205" cy="566728"/>
            <a:chOff x="793158" y="1552895"/>
            <a:chExt cx="760273" cy="689465"/>
          </a:xfrm>
        </p:grpSpPr>
        <p:sp>
          <p:nvSpPr>
            <p:cNvPr id="28" name="Shape">
              <a:extLst>
                <a:ext uri="{FF2B5EF4-FFF2-40B4-BE49-F238E27FC236}">
                  <a16:creationId xmlns:a16="http://schemas.microsoft.com/office/drawing/2014/main" id="{8755A97C-5F22-3A07-B2C1-CF43740E4810}"/>
                </a:ext>
              </a:extLst>
            </p:cNvPr>
            <p:cNvSpPr/>
            <p:nvPr/>
          </p:nvSpPr>
          <p:spPr>
            <a:xfrm>
              <a:off x="982105" y="1552895"/>
              <a:ext cx="571326" cy="689465"/>
            </a:xfrm>
            <a:prstGeom prst="rect">
              <a:avLst/>
            </a:prstGeom>
            <a:solidFill>
              <a:srgbClr val="ED7D31"/>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solidFill>
                  <a:schemeClr val="bg1"/>
                </a:solidFill>
                <a:latin typeface="Lato" panose="020F0502020204030203" pitchFamily="34" charset="0"/>
              </a:endParaRPr>
            </a:p>
          </p:txBody>
        </p:sp>
        <p:sp>
          <p:nvSpPr>
            <p:cNvPr id="29" name="Shape">
              <a:extLst>
                <a:ext uri="{FF2B5EF4-FFF2-40B4-BE49-F238E27FC236}">
                  <a16:creationId xmlns:a16="http://schemas.microsoft.com/office/drawing/2014/main" id="{151030CA-244B-7438-3CD8-D43935F0B740}"/>
                </a:ext>
              </a:extLst>
            </p:cNvPr>
            <p:cNvSpPr/>
            <p:nvPr/>
          </p:nvSpPr>
          <p:spPr>
            <a:xfrm>
              <a:off x="793158" y="1552895"/>
              <a:ext cx="192803" cy="689465"/>
            </a:xfrm>
            <a:prstGeom prst="rect">
              <a:avLst/>
            </a:pr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grpSp>
      <p:grpSp>
        <p:nvGrpSpPr>
          <p:cNvPr id="30" name="Group 29">
            <a:extLst>
              <a:ext uri="{FF2B5EF4-FFF2-40B4-BE49-F238E27FC236}">
                <a16:creationId xmlns:a16="http://schemas.microsoft.com/office/drawing/2014/main" id="{29828E9A-E429-C2C3-D163-C53877F912EC}"/>
              </a:ext>
            </a:extLst>
          </p:cNvPr>
          <p:cNvGrpSpPr/>
          <p:nvPr/>
        </p:nvGrpSpPr>
        <p:grpSpPr>
          <a:xfrm>
            <a:off x="309045" y="1914548"/>
            <a:ext cx="779205" cy="566728"/>
            <a:chOff x="793158" y="1552895"/>
            <a:chExt cx="760273" cy="689465"/>
          </a:xfrm>
        </p:grpSpPr>
        <p:sp>
          <p:nvSpPr>
            <p:cNvPr id="31" name="Shape">
              <a:extLst>
                <a:ext uri="{FF2B5EF4-FFF2-40B4-BE49-F238E27FC236}">
                  <a16:creationId xmlns:a16="http://schemas.microsoft.com/office/drawing/2014/main" id="{88BF941A-1F97-0521-2103-FD57DC0346AE}"/>
                </a:ext>
              </a:extLst>
            </p:cNvPr>
            <p:cNvSpPr/>
            <p:nvPr/>
          </p:nvSpPr>
          <p:spPr>
            <a:xfrm>
              <a:off x="982105" y="1552895"/>
              <a:ext cx="571326" cy="689465"/>
            </a:xfrm>
            <a:prstGeom prst="rect">
              <a:avLst/>
            </a:prstGeom>
            <a:solidFill>
              <a:srgbClr val="00338C"/>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sp>
          <p:nvSpPr>
            <p:cNvPr id="32" name="Shape">
              <a:extLst>
                <a:ext uri="{FF2B5EF4-FFF2-40B4-BE49-F238E27FC236}">
                  <a16:creationId xmlns:a16="http://schemas.microsoft.com/office/drawing/2014/main" id="{26BFFF74-9E9D-E6B3-003D-523D522A95C4}"/>
                </a:ext>
              </a:extLst>
            </p:cNvPr>
            <p:cNvSpPr/>
            <p:nvPr/>
          </p:nvSpPr>
          <p:spPr>
            <a:xfrm>
              <a:off x="793158" y="1552895"/>
              <a:ext cx="192803" cy="689465"/>
            </a:xfrm>
            <a:prstGeom prst="rect">
              <a:avLst/>
            </a:pr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grpSp>
      <p:grpSp>
        <p:nvGrpSpPr>
          <p:cNvPr id="33" name="Group 32">
            <a:extLst>
              <a:ext uri="{FF2B5EF4-FFF2-40B4-BE49-F238E27FC236}">
                <a16:creationId xmlns:a16="http://schemas.microsoft.com/office/drawing/2014/main" id="{8A76D40A-F23E-CF34-2991-2767BA7C7ED9}"/>
              </a:ext>
            </a:extLst>
          </p:cNvPr>
          <p:cNvGrpSpPr/>
          <p:nvPr/>
        </p:nvGrpSpPr>
        <p:grpSpPr>
          <a:xfrm>
            <a:off x="310739" y="2644350"/>
            <a:ext cx="779205" cy="566728"/>
            <a:chOff x="793158" y="1552895"/>
            <a:chExt cx="760273" cy="689465"/>
          </a:xfrm>
        </p:grpSpPr>
        <p:sp>
          <p:nvSpPr>
            <p:cNvPr id="34" name="Shape">
              <a:extLst>
                <a:ext uri="{FF2B5EF4-FFF2-40B4-BE49-F238E27FC236}">
                  <a16:creationId xmlns:a16="http://schemas.microsoft.com/office/drawing/2014/main" id="{652C33E1-5AB9-BC34-C9DC-A2623FD1B494}"/>
                </a:ext>
              </a:extLst>
            </p:cNvPr>
            <p:cNvSpPr/>
            <p:nvPr/>
          </p:nvSpPr>
          <p:spPr>
            <a:xfrm>
              <a:off x="982105" y="1552895"/>
              <a:ext cx="571326" cy="689465"/>
            </a:xfrm>
            <a:prstGeom prst="rect">
              <a:avLst/>
            </a:prstGeom>
            <a:solidFill>
              <a:srgbClr val="ED7D31"/>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latin typeface="Lato" panose="020F0502020204030203" pitchFamily="34" charset="0"/>
              </a:endParaRPr>
            </a:p>
          </p:txBody>
        </p:sp>
        <p:sp>
          <p:nvSpPr>
            <p:cNvPr id="35" name="Shape">
              <a:extLst>
                <a:ext uri="{FF2B5EF4-FFF2-40B4-BE49-F238E27FC236}">
                  <a16:creationId xmlns:a16="http://schemas.microsoft.com/office/drawing/2014/main" id="{77D2CB29-DBEE-6BA0-8CD6-9BEC3822DAD7}"/>
                </a:ext>
              </a:extLst>
            </p:cNvPr>
            <p:cNvSpPr/>
            <p:nvPr/>
          </p:nvSpPr>
          <p:spPr>
            <a:xfrm>
              <a:off x="793158" y="1552895"/>
              <a:ext cx="192803" cy="689465"/>
            </a:xfrm>
            <a:prstGeom prst="rect">
              <a:avLst/>
            </a:pr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grpSp>
      <p:grpSp>
        <p:nvGrpSpPr>
          <p:cNvPr id="36" name="Group 35">
            <a:extLst>
              <a:ext uri="{FF2B5EF4-FFF2-40B4-BE49-F238E27FC236}">
                <a16:creationId xmlns:a16="http://schemas.microsoft.com/office/drawing/2014/main" id="{812AC080-BA82-84DE-3C48-85EBBD834F63}"/>
              </a:ext>
            </a:extLst>
          </p:cNvPr>
          <p:cNvGrpSpPr/>
          <p:nvPr/>
        </p:nvGrpSpPr>
        <p:grpSpPr>
          <a:xfrm>
            <a:off x="304652" y="3362257"/>
            <a:ext cx="779205" cy="566728"/>
            <a:chOff x="793158" y="1552895"/>
            <a:chExt cx="760273" cy="689465"/>
          </a:xfrm>
        </p:grpSpPr>
        <p:sp>
          <p:nvSpPr>
            <p:cNvPr id="37" name="Shape">
              <a:extLst>
                <a:ext uri="{FF2B5EF4-FFF2-40B4-BE49-F238E27FC236}">
                  <a16:creationId xmlns:a16="http://schemas.microsoft.com/office/drawing/2014/main" id="{1E043F01-5981-DAF5-2553-1409B0CE2BF2}"/>
                </a:ext>
              </a:extLst>
            </p:cNvPr>
            <p:cNvSpPr/>
            <p:nvPr/>
          </p:nvSpPr>
          <p:spPr>
            <a:xfrm>
              <a:off x="982105" y="1552895"/>
              <a:ext cx="571326" cy="689465"/>
            </a:xfrm>
            <a:prstGeom prst="rect">
              <a:avLst/>
            </a:prstGeom>
            <a:solidFill>
              <a:srgbClr val="00338C"/>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sp>
          <p:nvSpPr>
            <p:cNvPr id="38" name="Shape">
              <a:extLst>
                <a:ext uri="{FF2B5EF4-FFF2-40B4-BE49-F238E27FC236}">
                  <a16:creationId xmlns:a16="http://schemas.microsoft.com/office/drawing/2014/main" id="{1C84AFBD-3B17-7CC0-1AFE-49E7B7CA18F7}"/>
                </a:ext>
              </a:extLst>
            </p:cNvPr>
            <p:cNvSpPr/>
            <p:nvPr/>
          </p:nvSpPr>
          <p:spPr>
            <a:xfrm>
              <a:off x="793158" y="1552895"/>
              <a:ext cx="192803" cy="689465"/>
            </a:xfrm>
            <a:prstGeom prst="rect">
              <a:avLst/>
            </a:pr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grpSp>
      <p:grpSp>
        <p:nvGrpSpPr>
          <p:cNvPr id="39" name="Group 38">
            <a:extLst>
              <a:ext uri="{FF2B5EF4-FFF2-40B4-BE49-F238E27FC236}">
                <a16:creationId xmlns:a16="http://schemas.microsoft.com/office/drawing/2014/main" id="{FB7EF101-6E70-0DE9-C2BD-F37CEEB2B79C}"/>
              </a:ext>
            </a:extLst>
          </p:cNvPr>
          <p:cNvGrpSpPr/>
          <p:nvPr/>
        </p:nvGrpSpPr>
        <p:grpSpPr>
          <a:xfrm>
            <a:off x="306346" y="4072603"/>
            <a:ext cx="779205" cy="566728"/>
            <a:chOff x="793158" y="1552895"/>
            <a:chExt cx="760273" cy="689465"/>
          </a:xfrm>
        </p:grpSpPr>
        <p:sp>
          <p:nvSpPr>
            <p:cNvPr id="40" name="Shape">
              <a:extLst>
                <a:ext uri="{FF2B5EF4-FFF2-40B4-BE49-F238E27FC236}">
                  <a16:creationId xmlns:a16="http://schemas.microsoft.com/office/drawing/2014/main" id="{D64F4AAA-51AD-19EA-00F1-3572D869F397}"/>
                </a:ext>
              </a:extLst>
            </p:cNvPr>
            <p:cNvSpPr/>
            <p:nvPr/>
          </p:nvSpPr>
          <p:spPr>
            <a:xfrm>
              <a:off x="982105" y="1552895"/>
              <a:ext cx="571326" cy="689465"/>
            </a:xfrm>
            <a:prstGeom prst="rect">
              <a:avLst/>
            </a:prstGeom>
            <a:solidFill>
              <a:srgbClr val="ED7D31"/>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sp>
          <p:nvSpPr>
            <p:cNvPr id="41" name="Shape">
              <a:extLst>
                <a:ext uri="{FF2B5EF4-FFF2-40B4-BE49-F238E27FC236}">
                  <a16:creationId xmlns:a16="http://schemas.microsoft.com/office/drawing/2014/main" id="{78549039-AD15-E951-9FCD-6E95688C4110}"/>
                </a:ext>
              </a:extLst>
            </p:cNvPr>
            <p:cNvSpPr/>
            <p:nvPr/>
          </p:nvSpPr>
          <p:spPr>
            <a:xfrm>
              <a:off x="793158" y="1552895"/>
              <a:ext cx="192803" cy="689465"/>
            </a:xfrm>
            <a:prstGeom prst="rect">
              <a:avLst/>
            </a:pr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grpSp>
      <p:grpSp>
        <p:nvGrpSpPr>
          <p:cNvPr id="42" name="Group 41">
            <a:extLst>
              <a:ext uri="{FF2B5EF4-FFF2-40B4-BE49-F238E27FC236}">
                <a16:creationId xmlns:a16="http://schemas.microsoft.com/office/drawing/2014/main" id="{65BD50AD-1115-4B28-E02A-EE33BE1B0561}"/>
              </a:ext>
            </a:extLst>
          </p:cNvPr>
          <p:cNvGrpSpPr/>
          <p:nvPr/>
        </p:nvGrpSpPr>
        <p:grpSpPr>
          <a:xfrm>
            <a:off x="300259" y="4790510"/>
            <a:ext cx="779205" cy="566728"/>
            <a:chOff x="793158" y="1552895"/>
            <a:chExt cx="760273" cy="689465"/>
          </a:xfrm>
        </p:grpSpPr>
        <p:sp>
          <p:nvSpPr>
            <p:cNvPr id="43" name="Shape">
              <a:extLst>
                <a:ext uri="{FF2B5EF4-FFF2-40B4-BE49-F238E27FC236}">
                  <a16:creationId xmlns:a16="http://schemas.microsoft.com/office/drawing/2014/main" id="{88DD7588-5193-BF34-DD8A-8667B9C65174}"/>
                </a:ext>
              </a:extLst>
            </p:cNvPr>
            <p:cNvSpPr/>
            <p:nvPr/>
          </p:nvSpPr>
          <p:spPr>
            <a:xfrm>
              <a:off x="982105" y="1552895"/>
              <a:ext cx="571326" cy="689465"/>
            </a:xfrm>
            <a:prstGeom prst="rect">
              <a:avLst/>
            </a:prstGeom>
            <a:solidFill>
              <a:srgbClr val="00338C"/>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sp>
          <p:nvSpPr>
            <p:cNvPr id="44" name="Shape">
              <a:extLst>
                <a:ext uri="{FF2B5EF4-FFF2-40B4-BE49-F238E27FC236}">
                  <a16:creationId xmlns:a16="http://schemas.microsoft.com/office/drawing/2014/main" id="{388C5ABB-1033-7EE4-7981-5A98B03FAF09}"/>
                </a:ext>
              </a:extLst>
            </p:cNvPr>
            <p:cNvSpPr/>
            <p:nvPr/>
          </p:nvSpPr>
          <p:spPr>
            <a:xfrm>
              <a:off x="793158" y="1552895"/>
              <a:ext cx="192803" cy="689465"/>
            </a:xfrm>
            <a:prstGeom prst="rect">
              <a:avLst/>
            </a:pr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grpSp>
      <p:sp>
        <p:nvSpPr>
          <p:cNvPr id="45" name="TextBox 44">
            <a:extLst>
              <a:ext uri="{FF2B5EF4-FFF2-40B4-BE49-F238E27FC236}">
                <a16:creationId xmlns:a16="http://schemas.microsoft.com/office/drawing/2014/main" id="{0E2C855D-2BAB-F306-9BE6-27A32D7EE7CB}"/>
              </a:ext>
            </a:extLst>
          </p:cNvPr>
          <p:cNvSpPr txBox="1"/>
          <p:nvPr/>
        </p:nvSpPr>
        <p:spPr>
          <a:xfrm>
            <a:off x="611827" y="1977507"/>
            <a:ext cx="386324" cy="461665"/>
          </a:xfrm>
          <a:prstGeom prst="rect">
            <a:avLst/>
          </a:prstGeom>
          <a:noFill/>
        </p:spPr>
        <p:txBody>
          <a:bodyPr wrap="none" rtlCol="0">
            <a:spAutoFit/>
          </a:bodyPr>
          <a:lstStyle/>
          <a:p>
            <a:r>
              <a:rPr lang="en-US" sz="2400" b="1" spc="185" dirty="0">
                <a:solidFill>
                  <a:srgbClr val="FFFFFF"/>
                </a:solidFill>
                <a:latin typeface="Lato Black" panose="020F0502020204030203" pitchFamily="34" charset="0"/>
                <a:ea typeface="Lato Black" panose="020F0502020204030203" pitchFamily="34" charset="0"/>
                <a:cs typeface="Lato Black" panose="020F0502020204030203" pitchFamily="34" charset="0"/>
              </a:rPr>
              <a:t>2</a:t>
            </a:r>
            <a:endParaRPr lang="en-IN" sz="2400" b="1" spc="185" dirty="0">
              <a:solidFill>
                <a:srgbClr val="FFFFFF"/>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6" name="TextBox 45">
            <a:extLst>
              <a:ext uri="{FF2B5EF4-FFF2-40B4-BE49-F238E27FC236}">
                <a16:creationId xmlns:a16="http://schemas.microsoft.com/office/drawing/2014/main" id="{467C6DD2-1175-2444-4A02-E99AE52CB4B7}"/>
              </a:ext>
            </a:extLst>
          </p:cNvPr>
          <p:cNvSpPr txBox="1"/>
          <p:nvPr/>
        </p:nvSpPr>
        <p:spPr>
          <a:xfrm>
            <a:off x="615033" y="1254038"/>
            <a:ext cx="386324" cy="461665"/>
          </a:xfrm>
          <a:prstGeom prst="rect">
            <a:avLst/>
          </a:prstGeom>
          <a:noFill/>
        </p:spPr>
        <p:txBody>
          <a:bodyPr wrap="none" rtlCol="0">
            <a:spAutoFit/>
          </a:bodyPr>
          <a:lstStyle/>
          <a:p>
            <a:r>
              <a:rPr lang="en-US" sz="2400" b="1" spc="185" dirty="0">
                <a:solidFill>
                  <a:schemeClr val="bg1"/>
                </a:solidFill>
                <a:latin typeface="Lato Black" panose="020F0502020204030203" pitchFamily="34" charset="0"/>
                <a:ea typeface="Lato Black" panose="020F0502020204030203" pitchFamily="34" charset="0"/>
                <a:cs typeface="Lato Black" panose="020F0502020204030203" pitchFamily="34" charset="0"/>
              </a:rPr>
              <a:t>1</a:t>
            </a:r>
            <a:endParaRPr lang="en-IN" sz="2400" b="1" spc="185"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8" name="TextBox 47">
            <a:extLst>
              <a:ext uri="{FF2B5EF4-FFF2-40B4-BE49-F238E27FC236}">
                <a16:creationId xmlns:a16="http://schemas.microsoft.com/office/drawing/2014/main" id="{E7A42432-2133-0BB6-C53A-A6A05DB02DFD}"/>
              </a:ext>
            </a:extLst>
          </p:cNvPr>
          <p:cNvSpPr txBox="1"/>
          <p:nvPr/>
        </p:nvSpPr>
        <p:spPr>
          <a:xfrm>
            <a:off x="611827" y="2699745"/>
            <a:ext cx="386324" cy="461665"/>
          </a:xfrm>
          <a:prstGeom prst="rect">
            <a:avLst/>
          </a:prstGeom>
          <a:noFill/>
        </p:spPr>
        <p:txBody>
          <a:bodyPr wrap="none" rtlCol="0">
            <a:spAutoFit/>
          </a:bodyPr>
          <a:lstStyle/>
          <a:p>
            <a:r>
              <a:rPr lang="en-US" sz="2400" b="1" spc="185" dirty="0">
                <a:solidFill>
                  <a:schemeClr val="bg1"/>
                </a:solidFill>
                <a:latin typeface="Lato Black" panose="020F0502020204030203" pitchFamily="34" charset="0"/>
                <a:ea typeface="Lato Black" panose="020F0502020204030203" pitchFamily="34" charset="0"/>
                <a:cs typeface="Lato Black" panose="020F0502020204030203" pitchFamily="34" charset="0"/>
              </a:rPr>
              <a:t>3</a:t>
            </a:r>
            <a:endParaRPr lang="en-IN" sz="2400" b="1" spc="185"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9" name="TextBox 48">
            <a:extLst>
              <a:ext uri="{FF2B5EF4-FFF2-40B4-BE49-F238E27FC236}">
                <a16:creationId xmlns:a16="http://schemas.microsoft.com/office/drawing/2014/main" id="{CE691644-F868-6336-4DF5-01D1E3019073}"/>
              </a:ext>
            </a:extLst>
          </p:cNvPr>
          <p:cNvSpPr txBox="1"/>
          <p:nvPr/>
        </p:nvSpPr>
        <p:spPr>
          <a:xfrm>
            <a:off x="614927" y="4116912"/>
            <a:ext cx="386324" cy="461665"/>
          </a:xfrm>
          <a:prstGeom prst="rect">
            <a:avLst/>
          </a:prstGeom>
          <a:noFill/>
        </p:spPr>
        <p:txBody>
          <a:bodyPr wrap="none" rtlCol="0">
            <a:spAutoFit/>
          </a:bodyPr>
          <a:lstStyle/>
          <a:p>
            <a:r>
              <a:rPr lang="en-US" sz="2400" b="1" spc="185" dirty="0">
                <a:solidFill>
                  <a:schemeClr val="bg1"/>
                </a:solidFill>
                <a:latin typeface="Lato Black" panose="020F0502020204030203" pitchFamily="34" charset="0"/>
                <a:ea typeface="Lato Black" panose="020F0502020204030203" pitchFamily="34" charset="0"/>
                <a:cs typeface="Lato Black" panose="020F0502020204030203" pitchFamily="34" charset="0"/>
              </a:rPr>
              <a:t>5</a:t>
            </a:r>
            <a:endParaRPr lang="en-IN" sz="2400" b="1" spc="185"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50" name="TextBox 49">
            <a:extLst>
              <a:ext uri="{FF2B5EF4-FFF2-40B4-BE49-F238E27FC236}">
                <a16:creationId xmlns:a16="http://schemas.microsoft.com/office/drawing/2014/main" id="{1ED0CBE7-12AC-AEBD-2600-FEFD6C2036CA}"/>
              </a:ext>
            </a:extLst>
          </p:cNvPr>
          <p:cNvSpPr txBox="1"/>
          <p:nvPr/>
        </p:nvSpPr>
        <p:spPr>
          <a:xfrm>
            <a:off x="618133" y="3393443"/>
            <a:ext cx="386324" cy="461665"/>
          </a:xfrm>
          <a:prstGeom prst="rect">
            <a:avLst/>
          </a:prstGeom>
          <a:noFill/>
        </p:spPr>
        <p:txBody>
          <a:bodyPr wrap="none" rtlCol="0">
            <a:spAutoFit/>
          </a:bodyPr>
          <a:lstStyle/>
          <a:p>
            <a:r>
              <a:rPr lang="en-US" sz="2400" b="1" spc="185" dirty="0">
                <a:solidFill>
                  <a:srgbClr val="FFFFFF"/>
                </a:solidFill>
                <a:latin typeface="Lato Black" panose="020F0502020204030203" pitchFamily="34" charset="0"/>
                <a:ea typeface="Lato Black" panose="020F0502020204030203" pitchFamily="34" charset="0"/>
                <a:cs typeface="Lato Black" panose="020F0502020204030203" pitchFamily="34" charset="0"/>
              </a:rPr>
              <a:t>4</a:t>
            </a:r>
            <a:endParaRPr lang="en-IN" sz="2400" b="1" spc="185" dirty="0">
              <a:solidFill>
                <a:srgbClr val="FFFFFF"/>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51" name="TextBox 50">
            <a:extLst>
              <a:ext uri="{FF2B5EF4-FFF2-40B4-BE49-F238E27FC236}">
                <a16:creationId xmlns:a16="http://schemas.microsoft.com/office/drawing/2014/main" id="{D787AA5E-FF34-95AF-A101-F4585219198F}"/>
              </a:ext>
            </a:extLst>
          </p:cNvPr>
          <p:cNvSpPr txBox="1"/>
          <p:nvPr/>
        </p:nvSpPr>
        <p:spPr>
          <a:xfrm>
            <a:off x="614927" y="4839150"/>
            <a:ext cx="386324" cy="461665"/>
          </a:xfrm>
          <a:prstGeom prst="rect">
            <a:avLst/>
          </a:prstGeom>
          <a:noFill/>
        </p:spPr>
        <p:txBody>
          <a:bodyPr wrap="none" rtlCol="0">
            <a:spAutoFit/>
          </a:bodyPr>
          <a:lstStyle/>
          <a:p>
            <a:r>
              <a:rPr lang="en-US" sz="2400" b="1" spc="185" dirty="0">
                <a:solidFill>
                  <a:srgbClr val="FFFFFF"/>
                </a:solidFill>
                <a:latin typeface="Lato Black" panose="020F0502020204030203" pitchFamily="34" charset="0"/>
                <a:ea typeface="Lato Black" panose="020F0502020204030203" pitchFamily="34" charset="0"/>
                <a:cs typeface="Lato Black" panose="020F0502020204030203" pitchFamily="34" charset="0"/>
              </a:rPr>
              <a:t>6</a:t>
            </a:r>
            <a:endParaRPr lang="en-IN" sz="2400" b="1" spc="185" dirty="0">
              <a:solidFill>
                <a:srgbClr val="FFFFFF"/>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 name="Rectangle 1">
            <a:extLst>
              <a:ext uri="{FF2B5EF4-FFF2-40B4-BE49-F238E27FC236}">
                <a16:creationId xmlns:a16="http://schemas.microsoft.com/office/drawing/2014/main" id="{3414BA20-802C-3D70-1761-8B2CC4E78961}"/>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t>                  </a:t>
            </a:r>
          </a:p>
        </p:txBody>
      </p:sp>
      <p:sp>
        <p:nvSpPr>
          <p:cNvPr id="4" name="Title 1">
            <a:extLst>
              <a:ext uri="{FF2B5EF4-FFF2-40B4-BE49-F238E27FC236}">
                <a16:creationId xmlns:a16="http://schemas.microsoft.com/office/drawing/2014/main" id="{FBB010E8-5480-6618-3841-60FEE8640676}"/>
              </a:ext>
            </a:extLst>
          </p:cNvPr>
          <p:cNvSpPr txBox="1">
            <a:spLocks/>
          </p:cNvSpPr>
          <p:nvPr/>
        </p:nvSpPr>
        <p:spPr>
          <a:xfrm>
            <a:off x="71993" y="183674"/>
            <a:ext cx="9421968" cy="591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400" b="1" dirty="0">
                <a:solidFill>
                  <a:schemeClr val="bg1"/>
                </a:solidFill>
                <a:latin typeface="Biennale Black"/>
                <a:ea typeface="Lato ExtraBold" panose="020F0502020204030203" pitchFamily="34" charset="0"/>
                <a:cs typeface="Lato ExtraBold" panose="020F0502020204030203" pitchFamily="34" charset="0"/>
              </a:rPr>
              <a:t>Competitive tax regime</a:t>
            </a:r>
          </a:p>
        </p:txBody>
      </p:sp>
      <p:sp>
        <p:nvSpPr>
          <p:cNvPr id="5" name="Rectangle 4">
            <a:extLst>
              <a:ext uri="{FF2B5EF4-FFF2-40B4-BE49-F238E27FC236}">
                <a16:creationId xmlns:a16="http://schemas.microsoft.com/office/drawing/2014/main" id="{8BDB8104-D252-8E98-BF29-9A3FAAFB8ACC}"/>
              </a:ext>
            </a:extLst>
          </p:cNvPr>
          <p:cNvSpPr/>
          <p:nvPr/>
        </p:nvSpPr>
        <p:spPr>
          <a:xfrm rot="5400000">
            <a:off x="11675148" y="399013"/>
            <a:ext cx="961711" cy="719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sp>
        <p:nvSpPr>
          <p:cNvPr id="10" name="Rectangle 9">
            <a:extLst>
              <a:ext uri="{FF2B5EF4-FFF2-40B4-BE49-F238E27FC236}">
                <a16:creationId xmlns:a16="http://schemas.microsoft.com/office/drawing/2014/main" id="{AD0CC658-114E-2AA6-313C-59BE008DAE30}"/>
              </a:ext>
            </a:extLst>
          </p:cNvPr>
          <p:cNvSpPr/>
          <p:nvPr/>
        </p:nvSpPr>
        <p:spPr>
          <a:xfrm>
            <a:off x="0" y="912964"/>
            <a:ext cx="3774030" cy="8399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3F01388-4414-0C50-543C-7498E7082C6C}"/>
              </a:ext>
            </a:extLst>
          </p:cNvPr>
          <p:cNvGrpSpPr/>
          <p:nvPr/>
        </p:nvGrpSpPr>
        <p:grpSpPr>
          <a:xfrm>
            <a:off x="0" y="-1"/>
            <a:ext cx="12192000" cy="6858001"/>
            <a:chOff x="0" y="-1"/>
            <a:chExt cx="12192000" cy="6858001"/>
          </a:xfrm>
        </p:grpSpPr>
        <p:pic>
          <p:nvPicPr>
            <p:cNvPr id="6" name="Picture 5">
              <a:extLst>
                <a:ext uri="{FF2B5EF4-FFF2-40B4-BE49-F238E27FC236}">
                  <a16:creationId xmlns:a16="http://schemas.microsoft.com/office/drawing/2014/main" id="{7E81C60C-837A-7FD3-945E-A28706E29E61}"/>
                </a:ext>
              </a:extLst>
            </p:cNvPr>
            <p:cNvPicPr>
              <a:picLocks noChangeAspect="1"/>
            </p:cNvPicPr>
            <p:nvPr/>
          </p:nvPicPr>
          <p:blipFill rotWithShape="1">
            <a:blip r:embed="rId2">
              <a:extLst>
                <a:ext uri="{28A0092B-C50C-407E-A947-70E740481C1C}">
                  <a14:useLocalDpi xmlns:a14="http://schemas.microsoft.com/office/drawing/2010/main" val="0"/>
                </a:ext>
              </a:extLst>
            </a:blip>
            <a:srcRect b="15626"/>
            <a:stretch/>
          </p:blipFill>
          <p:spPr>
            <a:xfrm>
              <a:off x="0" y="-1"/>
              <a:ext cx="12192000" cy="6858001"/>
            </a:xfrm>
            <a:prstGeom prst="rect">
              <a:avLst/>
            </a:prstGeom>
          </p:spPr>
        </p:pic>
        <p:sp>
          <p:nvSpPr>
            <p:cNvPr id="7" name="Rectangle 6">
              <a:extLst>
                <a:ext uri="{FF2B5EF4-FFF2-40B4-BE49-F238E27FC236}">
                  <a16:creationId xmlns:a16="http://schemas.microsoft.com/office/drawing/2014/main" id="{BF2473E0-B0AA-BC97-A361-0422605265D7}"/>
                </a:ext>
              </a:extLst>
            </p:cNvPr>
            <p:cNvSpPr/>
            <p:nvPr/>
          </p:nvSpPr>
          <p:spPr>
            <a:xfrm>
              <a:off x="0" y="-1"/>
              <a:ext cx="12192000" cy="6858001"/>
            </a:xfrm>
            <a:prstGeom prst="rect">
              <a:avLst/>
            </a:prstGeom>
            <a:solidFill>
              <a:srgbClr val="002C70">
                <a:alpha val="8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a:extLst>
                <a:ext uri="{FF2B5EF4-FFF2-40B4-BE49-F238E27FC236}">
                  <a16:creationId xmlns:a16="http://schemas.microsoft.com/office/drawing/2014/main" id="{475CDFDF-1BA4-8155-9E51-BCAF56F8BA8B}"/>
                </a:ext>
              </a:extLst>
            </p:cNvPr>
            <p:cNvCxnSpPr>
              <a:cxnSpLocks/>
            </p:cNvCxnSpPr>
            <p:nvPr/>
          </p:nvCxnSpPr>
          <p:spPr>
            <a:xfrm flipV="1">
              <a:off x="1977957" y="3496402"/>
              <a:ext cx="9072664" cy="132986"/>
            </a:xfrm>
            <a:prstGeom prst="line">
              <a:avLst/>
            </a:prstGeom>
            <a:ln w="28575">
              <a:solidFill>
                <a:srgbClr val="ED7D31"/>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194CED05-6100-BEF1-DCA8-51FA115C3EDE}"/>
                </a:ext>
              </a:extLst>
            </p:cNvPr>
            <p:cNvSpPr txBox="1"/>
            <p:nvPr/>
          </p:nvSpPr>
          <p:spPr>
            <a:xfrm>
              <a:off x="1846634" y="2793454"/>
              <a:ext cx="9507166" cy="769441"/>
            </a:xfrm>
            <a:prstGeom prst="rect">
              <a:avLst/>
            </a:prstGeom>
            <a:noFill/>
          </p:spPr>
          <p:txBody>
            <a:bodyPr wrap="square" rtlCol="0">
              <a:spAutoFit/>
            </a:bodyPr>
            <a:lstStyle/>
            <a:p>
              <a:r>
                <a:rPr lang="en-US" sz="4400" b="1" dirty="0">
                  <a:solidFill>
                    <a:srgbClr val="FFFFFF"/>
                  </a:solidFill>
                  <a:latin typeface="+mj-lt"/>
                  <a:cs typeface="Arial" panose="020B0604020202020204" pitchFamily="34" charset="0"/>
                </a:rPr>
                <a:t>Capital Markets Ecosystem in IFSC</a:t>
              </a:r>
              <a:endParaRPr lang="en-IN" sz="4400" dirty="0">
                <a:latin typeface="+mj-lt"/>
              </a:endParaRPr>
            </a:p>
          </p:txBody>
        </p:sp>
      </p:grpSp>
    </p:spTree>
    <p:extLst>
      <p:ext uri="{BB962C8B-B14F-4D97-AF65-F5344CB8AC3E}">
        <p14:creationId xmlns:p14="http://schemas.microsoft.com/office/powerpoint/2010/main" val="2612725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738CC-AA88-85B4-6D65-E8175BFFD01B}"/>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7E8EC3A0-878C-1109-9136-73DECF79C24C}"/>
              </a:ext>
            </a:extLst>
          </p:cNvPr>
          <p:cNvSpPr/>
          <p:nvPr/>
        </p:nvSpPr>
        <p:spPr>
          <a:xfrm>
            <a:off x="5897457" y="1608839"/>
            <a:ext cx="5812483" cy="1142242"/>
          </a:xfrm>
          <a:prstGeom prst="rect">
            <a:avLst/>
          </a:prstGeom>
          <a:noFill/>
          <a:ln w="12700" cap="flat" cmpd="sng">
            <a:solidFill>
              <a:schemeClr val="bg2">
                <a:lumMod val="75000"/>
              </a:schemeClr>
            </a:solidFill>
            <a:prstDash val="dash"/>
            <a:round/>
            <a:headEnd type="none" w="sm" len="sm"/>
            <a:tailEnd type="none" w="sm" len="sm"/>
          </a:ln>
        </p:spPr>
        <p:txBody>
          <a:bodyPr rtlCol="0" anchor="ctr"/>
          <a:lstStyle/>
          <a:p>
            <a:pPr algn="ctr"/>
            <a:endParaRPr lang="en-IN"/>
          </a:p>
        </p:txBody>
      </p:sp>
      <p:sp>
        <p:nvSpPr>
          <p:cNvPr id="26" name="Rectangle 25">
            <a:extLst>
              <a:ext uri="{FF2B5EF4-FFF2-40B4-BE49-F238E27FC236}">
                <a16:creationId xmlns:a16="http://schemas.microsoft.com/office/drawing/2014/main" id="{EB09B5CF-88A2-AE62-AE2A-70EF952EBE48}"/>
              </a:ext>
            </a:extLst>
          </p:cNvPr>
          <p:cNvSpPr/>
          <p:nvPr/>
        </p:nvSpPr>
        <p:spPr>
          <a:xfrm>
            <a:off x="5897456" y="3284764"/>
            <a:ext cx="5812483" cy="1142242"/>
          </a:xfrm>
          <a:prstGeom prst="rect">
            <a:avLst/>
          </a:prstGeom>
          <a:noFill/>
          <a:ln w="12700" cap="flat" cmpd="sng">
            <a:solidFill>
              <a:schemeClr val="bg2">
                <a:lumMod val="75000"/>
              </a:schemeClr>
            </a:solidFill>
            <a:prstDash val="dash"/>
            <a:round/>
            <a:headEnd type="none" w="sm" len="sm"/>
            <a:tailEnd type="none" w="sm" len="sm"/>
          </a:ln>
        </p:spPr>
        <p:txBody>
          <a:bodyPr rtlCol="0" anchor="ctr"/>
          <a:lstStyle/>
          <a:p>
            <a:pPr algn="ctr"/>
            <a:endParaRPr lang="en-IN"/>
          </a:p>
        </p:txBody>
      </p:sp>
      <p:sp>
        <p:nvSpPr>
          <p:cNvPr id="30" name="Rectangle 29">
            <a:extLst>
              <a:ext uri="{FF2B5EF4-FFF2-40B4-BE49-F238E27FC236}">
                <a16:creationId xmlns:a16="http://schemas.microsoft.com/office/drawing/2014/main" id="{31C05A07-D034-6ACD-69AF-13222B371817}"/>
              </a:ext>
            </a:extLst>
          </p:cNvPr>
          <p:cNvSpPr/>
          <p:nvPr/>
        </p:nvSpPr>
        <p:spPr>
          <a:xfrm>
            <a:off x="5897455" y="4960689"/>
            <a:ext cx="5812483" cy="1350780"/>
          </a:xfrm>
          <a:prstGeom prst="rect">
            <a:avLst/>
          </a:prstGeom>
          <a:noFill/>
          <a:ln w="12700" cap="flat" cmpd="sng">
            <a:solidFill>
              <a:schemeClr val="bg2">
                <a:lumMod val="75000"/>
              </a:schemeClr>
            </a:solidFill>
            <a:prstDash val="dash"/>
            <a:round/>
            <a:headEnd type="none" w="sm" len="sm"/>
            <a:tailEnd type="none" w="sm" len="sm"/>
          </a:ln>
        </p:spPr>
        <p:txBody>
          <a:bodyPr rtlCol="0" anchor="ctr"/>
          <a:lstStyle/>
          <a:p>
            <a:pPr algn="ctr"/>
            <a:endParaRPr lang="en-IN"/>
          </a:p>
        </p:txBody>
      </p:sp>
      <p:sp>
        <p:nvSpPr>
          <p:cNvPr id="12" name="TextBox 11">
            <a:extLst>
              <a:ext uri="{FF2B5EF4-FFF2-40B4-BE49-F238E27FC236}">
                <a16:creationId xmlns:a16="http://schemas.microsoft.com/office/drawing/2014/main" id="{835C596F-F0C1-269C-406C-3668AB02EEF6}"/>
              </a:ext>
            </a:extLst>
          </p:cNvPr>
          <p:cNvSpPr txBox="1"/>
          <p:nvPr/>
        </p:nvSpPr>
        <p:spPr>
          <a:xfrm>
            <a:off x="647933" y="2155230"/>
            <a:ext cx="4586320" cy="1400383"/>
          </a:xfrm>
          <a:prstGeom prst="rect">
            <a:avLst/>
          </a:prstGeom>
          <a:noFill/>
        </p:spPr>
        <p:txBody>
          <a:bodyPr wrap="square" lIns="0" rIns="0">
            <a:spAutoFit/>
          </a:bodyPr>
          <a:lstStyle/>
          <a:p>
            <a:pPr marL="466725" indent="-285750">
              <a:buFont typeface="Arial" panose="020B0604020202020204" pitchFamily="34" charset="0"/>
              <a:buChar char="•"/>
            </a:pPr>
            <a:r>
              <a:rPr lang="en-US" sz="1700" dirty="0">
                <a:solidFill>
                  <a:srgbClr val="00338C"/>
                </a:solidFill>
                <a:latin typeface="Lato" panose="020F0502020204030204" pitchFamily="34" charset="0"/>
                <a:ea typeface="Lato" panose="020F0502020204030204" pitchFamily="34" charset="0"/>
                <a:cs typeface="Lato" panose="020F0502020204030204" pitchFamily="34" charset="0"/>
              </a:rPr>
              <a:t>NSE IFSC-SGX Connect Migrated</a:t>
            </a:r>
          </a:p>
          <a:p>
            <a:pPr marL="466725" indent="-285750">
              <a:buFont typeface="Arial" panose="020B0604020202020204" pitchFamily="34" charset="0"/>
              <a:buChar char="•"/>
            </a:pPr>
            <a:r>
              <a:rPr lang="en-US" sz="1700" dirty="0">
                <a:solidFill>
                  <a:srgbClr val="00338C"/>
                </a:solidFill>
                <a:latin typeface="Lato" panose="020F0502020204030204" pitchFamily="34" charset="0"/>
                <a:ea typeface="Lato" panose="020F0502020204030204" pitchFamily="34" charset="0"/>
                <a:cs typeface="Lato" panose="020F0502020204030204" pitchFamily="34" charset="0"/>
              </a:rPr>
              <a:t>BSE SENSEX Derivatives</a:t>
            </a:r>
          </a:p>
          <a:p>
            <a:pPr marL="466725" indent="-285750">
              <a:buFont typeface="Arial" panose="020B0604020202020204" pitchFamily="34" charset="0"/>
              <a:buChar char="•"/>
            </a:pPr>
            <a:r>
              <a:rPr lang="en-US" sz="1700" dirty="0">
                <a:solidFill>
                  <a:srgbClr val="00338C"/>
                </a:solidFill>
                <a:latin typeface="Lato" panose="020F0502020204030204" pitchFamily="34" charset="0"/>
                <a:ea typeface="Lato" panose="020F0502020204030204" pitchFamily="34" charset="0"/>
                <a:cs typeface="Lato" panose="020F0502020204030204" pitchFamily="34" charset="0"/>
              </a:rPr>
              <a:t>Longer Trading Hours</a:t>
            </a:r>
          </a:p>
          <a:p>
            <a:pPr marL="466725" indent="-285750">
              <a:buFont typeface="Arial" panose="020B0604020202020204" pitchFamily="34" charset="0"/>
              <a:buChar char="•"/>
            </a:pPr>
            <a:r>
              <a:rPr lang="en-US" sz="1700" dirty="0">
                <a:solidFill>
                  <a:srgbClr val="00338C"/>
                </a:solidFill>
                <a:latin typeface="Lato" panose="020F0502020204030204" pitchFamily="34" charset="0"/>
                <a:ea typeface="Lato" panose="020F0502020204030204" pitchFamily="34" charset="0"/>
                <a:cs typeface="Lato" panose="020F0502020204030204" pitchFamily="34" charset="0"/>
              </a:rPr>
              <a:t>No FX risk as trading in USD</a:t>
            </a:r>
          </a:p>
          <a:p>
            <a:pPr marL="466725" indent="-285750">
              <a:buFont typeface="Arial" panose="020B0604020202020204" pitchFamily="34" charset="0"/>
              <a:buChar char="•"/>
            </a:pPr>
            <a:r>
              <a:rPr lang="en-US" sz="1700" dirty="0">
                <a:solidFill>
                  <a:srgbClr val="00338C"/>
                </a:solidFill>
                <a:latin typeface="Lato" panose="020F0502020204030204" pitchFamily="34" charset="0"/>
                <a:ea typeface="Lato" panose="020F0502020204030204" pitchFamily="34" charset="0"/>
                <a:cs typeface="Lato" panose="020F0502020204030204" pitchFamily="34" charset="0"/>
              </a:rPr>
              <a:t>Remote Trading Participants enabled</a:t>
            </a:r>
          </a:p>
        </p:txBody>
      </p:sp>
      <p:sp>
        <p:nvSpPr>
          <p:cNvPr id="13" name="Rectangle 12">
            <a:extLst>
              <a:ext uri="{FF2B5EF4-FFF2-40B4-BE49-F238E27FC236}">
                <a16:creationId xmlns:a16="http://schemas.microsoft.com/office/drawing/2014/main" id="{29C7C1B3-4A56-EE4D-8A81-9D9FD1AFC760}"/>
              </a:ext>
            </a:extLst>
          </p:cNvPr>
          <p:cNvSpPr/>
          <p:nvPr/>
        </p:nvSpPr>
        <p:spPr>
          <a:xfrm>
            <a:off x="727442" y="2021187"/>
            <a:ext cx="4735410" cy="1636413"/>
          </a:xfrm>
          <a:prstGeom prst="rect">
            <a:avLst/>
          </a:prstGeom>
          <a:noFill/>
          <a:ln w="12700" cap="flat" cmpd="sng">
            <a:solidFill>
              <a:schemeClr val="bg2">
                <a:lumMod val="75000"/>
              </a:schemeClr>
            </a:solidFill>
            <a:prstDash val="dash"/>
            <a:round/>
            <a:headEnd type="none" w="sm" len="sm"/>
            <a:tailEnd type="none" w="sm" len="sm"/>
          </a:ln>
        </p:spPr>
        <p:txBody>
          <a:bodyPr rtlCol="0" anchor="ctr"/>
          <a:lstStyle/>
          <a:p>
            <a:pPr algn="ctr"/>
            <a:endParaRPr lang="en-IN" sz="1600">
              <a:solidFill>
                <a:schemeClr val="tx1"/>
              </a:solidFill>
            </a:endParaRPr>
          </a:p>
        </p:txBody>
      </p:sp>
      <p:sp>
        <p:nvSpPr>
          <p:cNvPr id="15" name="Rectangle 14">
            <a:extLst>
              <a:ext uri="{FF2B5EF4-FFF2-40B4-BE49-F238E27FC236}">
                <a16:creationId xmlns:a16="http://schemas.microsoft.com/office/drawing/2014/main" id="{8950A627-CC77-A5D3-3206-11FC5E93CAA3}"/>
              </a:ext>
            </a:extLst>
          </p:cNvPr>
          <p:cNvSpPr/>
          <p:nvPr/>
        </p:nvSpPr>
        <p:spPr>
          <a:xfrm>
            <a:off x="727442" y="4640775"/>
            <a:ext cx="4735410" cy="1394920"/>
          </a:xfrm>
          <a:prstGeom prst="rect">
            <a:avLst/>
          </a:prstGeom>
          <a:noFill/>
          <a:ln w="12700" cap="flat" cmpd="sng">
            <a:solidFill>
              <a:schemeClr val="bg2">
                <a:lumMod val="75000"/>
              </a:schemeClr>
            </a:solidFill>
            <a:prstDash val="dash"/>
            <a:round/>
            <a:headEnd type="none" w="sm" len="sm"/>
            <a:tailEnd type="none" w="sm" len="sm"/>
          </a:ln>
        </p:spPr>
        <p:txBody>
          <a:bodyPr rtlCol="0" anchor="ctr"/>
          <a:lstStyle/>
          <a:p>
            <a:pPr algn="ctr"/>
            <a:endParaRPr lang="en-IN" sz="1600">
              <a:solidFill>
                <a:schemeClr val="tx1"/>
              </a:solidFill>
              <a:latin typeface="Lato" panose="020F0502020204030204" pitchFamily="34" charset="0"/>
              <a:ea typeface="Lato" panose="020F0502020204030204" pitchFamily="34" charset="0"/>
              <a:cs typeface="Lato" panose="020F0502020204030204" pitchFamily="34" charset="0"/>
            </a:endParaRPr>
          </a:p>
        </p:txBody>
      </p:sp>
      <p:sp>
        <p:nvSpPr>
          <p:cNvPr id="20" name="TextBox 19">
            <a:extLst>
              <a:ext uri="{FF2B5EF4-FFF2-40B4-BE49-F238E27FC236}">
                <a16:creationId xmlns:a16="http://schemas.microsoft.com/office/drawing/2014/main" id="{F02A324D-72E7-C688-F53B-4228D842DE8D}"/>
              </a:ext>
            </a:extLst>
          </p:cNvPr>
          <p:cNvSpPr txBox="1"/>
          <p:nvPr/>
        </p:nvSpPr>
        <p:spPr>
          <a:xfrm>
            <a:off x="5897458" y="1270285"/>
            <a:ext cx="5812484" cy="338554"/>
          </a:xfrm>
          <a:prstGeom prst="rect">
            <a:avLst/>
          </a:prstGeom>
          <a:solidFill>
            <a:schemeClr val="bg1">
              <a:lumMod val="85000"/>
            </a:schemeClr>
          </a:solidFill>
        </p:spPr>
        <p:txBody>
          <a:bodyPr wrap="square" rtlCol="0">
            <a:spAutoFit/>
          </a:bodyPr>
          <a:lstStyle/>
          <a:p>
            <a:pPr algn="ctr"/>
            <a:r>
              <a:rPr lang="en-US" sz="1600" b="1" dirty="0">
                <a:solidFill>
                  <a:srgbClr val="00338C"/>
                </a:solidFill>
                <a:latin typeface="Lato" panose="020F0502020204030203" pitchFamily="34" charset="0"/>
                <a:ea typeface="Lato" panose="020F0502020204030203" pitchFamily="34" charset="0"/>
                <a:cs typeface="Lato" panose="020F0502020204030203" pitchFamily="34" charset="0"/>
              </a:rPr>
              <a:t>Two Operational International Exchanges </a:t>
            </a:r>
            <a:endParaRPr lang="en-IN" sz="1600" b="1" dirty="0">
              <a:solidFill>
                <a:srgbClr val="00338C"/>
              </a:solidFill>
              <a:latin typeface="Lato" panose="020F0502020204030203" pitchFamily="34" charset="0"/>
              <a:ea typeface="Lato" panose="020F0502020204030203" pitchFamily="34" charset="0"/>
              <a:cs typeface="Lato" panose="020F0502020204030203" pitchFamily="34" charset="0"/>
            </a:endParaRPr>
          </a:p>
        </p:txBody>
      </p:sp>
      <p:pic>
        <p:nvPicPr>
          <p:cNvPr id="21" name="Picture 20" descr="Logo, company name&#10;&#10;Description automatically generated">
            <a:extLst>
              <a:ext uri="{FF2B5EF4-FFF2-40B4-BE49-F238E27FC236}">
                <a16:creationId xmlns:a16="http://schemas.microsoft.com/office/drawing/2014/main" id="{5A110AA6-ED24-EDB2-997B-FEC57053C99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27657" y="1733576"/>
            <a:ext cx="1856065" cy="825911"/>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383962A9-77B0-7EEC-BA79-F2BBED664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4123" y="1815027"/>
            <a:ext cx="1585849" cy="772178"/>
          </a:xfrm>
          <a:prstGeom prst="rect">
            <a:avLst/>
          </a:prstGeom>
        </p:spPr>
      </p:pic>
      <p:sp>
        <p:nvSpPr>
          <p:cNvPr id="25" name="TextBox 24">
            <a:extLst>
              <a:ext uri="{FF2B5EF4-FFF2-40B4-BE49-F238E27FC236}">
                <a16:creationId xmlns:a16="http://schemas.microsoft.com/office/drawing/2014/main" id="{A6E1A0BD-D5E8-ED9D-7962-7E5DC933A6D1}"/>
              </a:ext>
            </a:extLst>
          </p:cNvPr>
          <p:cNvSpPr txBox="1"/>
          <p:nvPr/>
        </p:nvSpPr>
        <p:spPr>
          <a:xfrm>
            <a:off x="5897457" y="2946210"/>
            <a:ext cx="5812484" cy="338554"/>
          </a:xfrm>
          <a:prstGeom prst="rect">
            <a:avLst/>
          </a:prstGeom>
          <a:solidFill>
            <a:schemeClr val="bg1">
              <a:lumMod val="85000"/>
            </a:schemeClr>
          </a:solidFill>
        </p:spPr>
        <p:txBody>
          <a:bodyPr wrap="square" rtlCol="0">
            <a:spAutoFit/>
          </a:bodyPr>
          <a:lstStyle/>
          <a:p>
            <a:pPr algn="ctr"/>
            <a:r>
              <a:rPr lang="en-US" sz="1600" b="1" dirty="0">
                <a:solidFill>
                  <a:srgbClr val="00338C"/>
                </a:solidFill>
                <a:latin typeface="Lato" panose="020F0502020204030203" pitchFamily="34" charset="0"/>
                <a:ea typeface="Lato" panose="020F0502020204030203" pitchFamily="34" charset="0"/>
                <a:cs typeface="Lato" panose="020F0502020204030203" pitchFamily="34" charset="0"/>
              </a:rPr>
              <a:t>Two Clearing Corporations</a:t>
            </a:r>
          </a:p>
        </p:txBody>
      </p:sp>
      <p:pic>
        <p:nvPicPr>
          <p:cNvPr id="27" name="Picture 26">
            <a:extLst>
              <a:ext uri="{FF2B5EF4-FFF2-40B4-BE49-F238E27FC236}">
                <a16:creationId xmlns:a16="http://schemas.microsoft.com/office/drawing/2014/main" id="{9977ADF0-7C7D-7CD3-7B83-925EFF811B87}"/>
              </a:ext>
            </a:extLst>
          </p:cNvPr>
          <p:cNvPicPr>
            <a:picLocks noChangeAspect="1"/>
          </p:cNvPicPr>
          <p:nvPr/>
        </p:nvPicPr>
        <p:blipFill>
          <a:blip r:embed="rId4"/>
          <a:stretch>
            <a:fillRect/>
          </a:stretch>
        </p:blipFill>
        <p:spPr>
          <a:xfrm>
            <a:off x="6427657" y="3387941"/>
            <a:ext cx="1778516" cy="923134"/>
          </a:xfrm>
          <a:prstGeom prst="rect">
            <a:avLst/>
          </a:prstGeom>
        </p:spPr>
      </p:pic>
      <p:pic>
        <p:nvPicPr>
          <p:cNvPr id="28" name="Picture 27">
            <a:extLst>
              <a:ext uri="{FF2B5EF4-FFF2-40B4-BE49-F238E27FC236}">
                <a16:creationId xmlns:a16="http://schemas.microsoft.com/office/drawing/2014/main" id="{4F2BF8C1-A309-D640-8D59-EDB198B4AB2E}"/>
              </a:ext>
            </a:extLst>
          </p:cNvPr>
          <p:cNvPicPr>
            <a:picLocks noChangeAspect="1"/>
          </p:cNvPicPr>
          <p:nvPr/>
        </p:nvPicPr>
        <p:blipFill>
          <a:blip r:embed="rId5"/>
          <a:stretch>
            <a:fillRect/>
          </a:stretch>
        </p:blipFill>
        <p:spPr>
          <a:xfrm>
            <a:off x="9464123" y="3344235"/>
            <a:ext cx="1732414" cy="1010546"/>
          </a:xfrm>
          <a:prstGeom prst="rect">
            <a:avLst/>
          </a:prstGeom>
        </p:spPr>
      </p:pic>
      <p:sp>
        <p:nvSpPr>
          <p:cNvPr id="29" name="TextBox 28">
            <a:extLst>
              <a:ext uri="{FF2B5EF4-FFF2-40B4-BE49-F238E27FC236}">
                <a16:creationId xmlns:a16="http://schemas.microsoft.com/office/drawing/2014/main" id="{79147D5A-7AF9-0E66-3A02-699880FD15F2}"/>
              </a:ext>
            </a:extLst>
          </p:cNvPr>
          <p:cNvSpPr txBox="1"/>
          <p:nvPr/>
        </p:nvSpPr>
        <p:spPr>
          <a:xfrm>
            <a:off x="5897456" y="4622135"/>
            <a:ext cx="5812484" cy="338554"/>
          </a:xfrm>
          <a:prstGeom prst="rect">
            <a:avLst/>
          </a:prstGeom>
          <a:solidFill>
            <a:schemeClr val="bg1">
              <a:lumMod val="85000"/>
            </a:schemeClr>
          </a:solidFill>
        </p:spPr>
        <p:txBody>
          <a:bodyPr wrap="square" rtlCol="0">
            <a:spAutoFit/>
          </a:bodyPr>
          <a:lstStyle/>
          <a:p>
            <a:pPr algn="ctr"/>
            <a:r>
              <a:rPr lang="en-US" sz="1600" b="1" dirty="0">
                <a:solidFill>
                  <a:srgbClr val="00338C"/>
                </a:solidFill>
                <a:latin typeface="Lato" panose="020F0502020204030203" pitchFamily="34" charset="0"/>
                <a:ea typeface="Lato" panose="020F0502020204030203" pitchFamily="34" charset="0"/>
                <a:cs typeface="Lato" panose="020F0502020204030203" pitchFamily="34" charset="0"/>
              </a:rPr>
              <a:t>One International Depository</a:t>
            </a:r>
          </a:p>
        </p:txBody>
      </p:sp>
      <p:pic>
        <p:nvPicPr>
          <p:cNvPr id="33" name="Picture 32">
            <a:extLst>
              <a:ext uri="{FF2B5EF4-FFF2-40B4-BE49-F238E27FC236}">
                <a16:creationId xmlns:a16="http://schemas.microsoft.com/office/drawing/2014/main" id="{AF1ACCBB-0653-4833-41AA-108A6D49B512}"/>
              </a:ext>
            </a:extLst>
          </p:cNvPr>
          <p:cNvPicPr>
            <a:picLocks noChangeAspect="1"/>
          </p:cNvPicPr>
          <p:nvPr/>
        </p:nvPicPr>
        <p:blipFill>
          <a:blip r:embed="rId6"/>
          <a:stretch>
            <a:fillRect/>
          </a:stretch>
        </p:blipFill>
        <p:spPr>
          <a:xfrm>
            <a:off x="6280762" y="5018941"/>
            <a:ext cx="4915775" cy="916716"/>
          </a:xfrm>
          <a:prstGeom prst="rect">
            <a:avLst/>
          </a:prstGeom>
        </p:spPr>
      </p:pic>
      <p:sp>
        <p:nvSpPr>
          <p:cNvPr id="34" name="Rectangle 33">
            <a:extLst>
              <a:ext uri="{FF2B5EF4-FFF2-40B4-BE49-F238E27FC236}">
                <a16:creationId xmlns:a16="http://schemas.microsoft.com/office/drawing/2014/main" id="{1537D28C-9B4E-5E98-FD48-C649C0FB88C4}"/>
              </a:ext>
            </a:extLst>
          </p:cNvPr>
          <p:cNvSpPr/>
          <p:nvPr/>
        </p:nvSpPr>
        <p:spPr>
          <a:xfrm>
            <a:off x="727442" y="1267296"/>
            <a:ext cx="4735410" cy="735185"/>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bg1"/>
                </a:solidFill>
                <a:latin typeface="Lato" panose="020F0502020204030203" pitchFamily="34" charset="0"/>
                <a:ea typeface="Lato" panose="020F0502020204030203" pitchFamily="34" charset="0"/>
                <a:cs typeface="Lato" panose="020F0502020204030203" pitchFamily="34" charset="0"/>
              </a:rPr>
              <a:t>International Derivates on </a:t>
            </a:r>
          </a:p>
          <a:p>
            <a:pPr algn="ctr"/>
            <a:r>
              <a:rPr lang="en-US" sz="1700" b="1" dirty="0">
                <a:solidFill>
                  <a:schemeClr val="bg1"/>
                </a:solidFill>
                <a:latin typeface="Lato" panose="020F0502020204030203" pitchFamily="34" charset="0"/>
                <a:ea typeface="Lato" panose="020F0502020204030203" pitchFamily="34" charset="0"/>
                <a:cs typeface="Lato" panose="020F0502020204030203" pitchFamily="34" charset="0"/>
              </a:rPr>
              <a:t>Indian Indices</a:t>
            </a:r>
          </a:p>
        </p:txBody>
      </p:sp>
      <p:sp>
        <p:nvSpPr>
          <p:cNvPr id="35" name="Rectangle 34">
            <a:extLst>
              <a:ext uri="{FF2B5EF4-FFF2-40B4-BE49-F238E27FC236}">
                <a16:creationId xmlns:a16="http://schemas.microsoft.com/office/drawing/2014/main" id="{C66A3073-0B3B-D2CA-5AB4-35D132BF86D9}"/>
              </a:ext>
            </a:extLst>
          </p:cNvPr>
          <p:cNvSpPr/>
          <p:nvPr/>
        </p:nvSpPr>
        <p:spPr>
          <a:xfrm>
            <a:off x="727442" y="3930071"/>
            <a:ext cx="4735410" cy="735185"/>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bg1"/>
                </a:solidFill>
                <a:latin typeface="Lato" panose="020F0502020204030204" pitchFamily="34" charset="0"/>
                <a:ea typeface="Lato" panose="020F0502020204030204" pitchFamily="34" charset="0"/>
                <a:cs typeface="Lato" panose="020F0502020204030204" pitchFamily="34" charset="0"/>
              </a:rPr>
              <a:t>Direct Listing of Indian Stocks </a:t>
            </a:r>
          </a:p>
        </p:txBody>
      </p:sp>
      <p:grpSp>
        <p:nvGrpSpPr>
          <p:cNvPr id="46" name="Group 45">
            <a:extLst>
              <a:ext uri="{FF2B5EF4-FFF2-40B4-BE49-F238E27FC236}">
                <a16:creationId xmlns:a16="http://schemas.microsoft.com/office/drawing/2014/main" id="{EC104091-1236-4245-AE43-8A2F732500A1}"/>
              </a:ext>
            </a:extLst>
          </p:cNvPr>
          <p:cNvGrpSpPr/>
          <p:nvPr/>
        </p:nvGrpSpPr>
        <p:grpSpPr>
          <a:xfrm>
            <a:off x="349572" y="3984399"/>
            <a:ext cx="827767" cy="602048"/>
            <a:chOff x="793158" y="1552895"/>
            <a:chExt cx="760273" cy="689465"/>
          </a:xfrm>
        </p:grpSpPr>
        <p:sp>
          <p:nvSpPr>
            <p:cNvPr id="47" name="Shape">
              <a:extLst>
                <a:ext uri="{FF2B5EF4-FFF2-40B4-BE49-F238E27FC236}">
                  <a16:creationId xmlns:a16="http://schemas.microsoft.com/office/drawing/2014/main" id="{7AD6960F-93A3-7641-9228-871EE16B37CA}"/>
                </a:ext>
              </a:extLst>
            </p:cNvPr>
            <p:cNvSpPr/>
            <p:nvPr/>
          </p:nvSpPr>
          <p:spPr>
            <a:xfrm>
              <a:off x="982105" y="1552895"/>
              <a:ext cx="571326" cy="689465"/>
            </a:xfrm>
            <a:prstGeom prst="rect">
              <a:avLst/>
            </a:prstGeom>
            <a:solidFill>
              <a:srgbClr val="ED7D31"/>
            </a:solidFill>
            <a:ln w="12700">
              <a:miter lim="400000"/>
            </a:ln>
          </p:spPr>
          <p:txBody>
            <a:bodyPr lIns="28575" tIns="28575" rIns="28575" bIns="28575" anchor="ctr"/>
            <a:lstStyle/>
            <a:p>
              <a:pPr algn="ctr">
                <a:defRPr sz="3000">
                  <a:solidFill>
                    <a:srgbClr val="FFFFFF"/>
                  </a:solidFill>
                  <a:effectLst>
                    <a:outerShdw blurRad="38100" dist="12700" dir="5400000" rotWithShape="0">
                      <a:srgbClr val="000000">
                        <a:alpha val="50000"/>
                      </a:srgbClr>
                    </a:outerShdw>
                  </a:effectLst>
                </a:defRPr>
              </a:pPr>
              <a:r>
                <a:rPr lang="en-IN" sz="3200" dirty="0">
                  <a:latin typeface="Biennale Black" panose="00000A00000000000000" pitchFamily="50" charset="0"/>
                  <a:ea typeface="Lato" panose="020F0502020204030204" pitchFamily="34" charset="0"/>
                  <a:cs typeface="Lato" panose="020F0502020204030204" pitchFamily="34" charset="0"/>
                </a:rPr>
                <a:t>2</a:t>
              </a:r>
              <a:endParaRPr sz="3200" dirty="0">
                <a:latin typeface="Biennale Black" panose="00000A00000000000000" pitchFamily="50" charset="0"/>
                <a:ea typeface="Lato" panose="020F0502020204030204" pitchFamily="34" charset="0"/>
                <a:cs typeface="Lato" panose="020F0502020204030204" pitchFamily="34" charset="0"/>
              </a:endParaRPr>
            </a:p>
          </p:txBody>
        </p:sp>
        <p:sp>
          <p:nvSpPr>
            <p:cNvPr id="48" name="Shape">
              <a:extLst>
                <a:ext uri="{FF2B5EF4-FFF2-40B4-BE49-F238E27FC236}">
                  <a16:creationId xmlns:a16="http://schemas.microsoft.com/office/drawing/2014/main" id="{09175B6D-7AE4-E998-4DDA-DD4EDD7C3017}"/>
                </a:ext>
              </a:extLst>
            </p:cNvPr>
            <p:cNvSpPr/>
            <p:nvPr/>
          </p:nvSpPr>
          <p:spPr>
            <a:xfrm>
              <a:off x="793158" y="1552895"/>
              <a:ext cx="192803" cy="689465"/>
            </a:xfrm>
            <a:prstGeom prst="rect">
              <a:avLst/>
            </a:pr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1600">
                <a:latin typeface="Lato" panose="020F0502020204030204" pitchFamily="34" charset="0"/>
                <a:ea typeface="Lato" panose="020F0502020204030204" pitchFamily="34" charset="0"/>
                <a:cs typeface="Lato" panose="020F0502020204030204" pitchFamily="34" charset="0"/>
              </a:endParaRPr>
            </a:p>
          </p:txBody>
        </p:sp>
      </p:grpSp>
      <p:grpSp>
        <p:nvGrpSpPr>
          <p:cNvPr id="42" name="Group 41">
            <a:extLst>
              <a:ext uri="{FF2B5EF4-FFF2-40B4-BE49-F238E27FC236}">
                <a16:creationId xmlns:a16="http://schemas.microsoft.com/office/drawing/2014/main" id="{8B1BCFE6-8F40-8496-F45E-F77F1CBD334F}"/>
              </a:ext>
            </a:extLst>
          </p:cNvPr>
          <p:cNvGrpSpPr/>
          <p:nvPr/>
        </p:nvGrpSpPr>
        <p:grpSpPr>
          <a:xfrm>
            <a:off x="349572" y="1321551"/>
            <a:ext cx="827767" cy="602048"/>
            <a:chOff x="793158" y="1552895"/>
            <a:chExt cx="760273" cy="689465"/>
          </a:xfrm>
        </p:grpSpPr>
        <p:sp>
          <p:nvSpPr>
            <p:cNvPr id="43" name="Shape">
              <a:extLst>
                <a:ext uri="{FF2B5EF4-FFF2-40B4-BE49-F238E27FC236}">
                  <a16:creationId xmlns:a16="http://schemas.microsoft.com/office/drawing/2014/main" id="{D8F98B83-DDFF-272F-9F6A-54658FC5F561}"/>
                </a:ext>
              </a:extLst>
            </p:cNvPr>
            <p:cNvSpPr/>
            <p:nvPr/>
          </p:nvSpPr>
          <p:spPr>
            <a:xfrm>
              <a:off x="982105" y="1552895"/>
              <a:ext cx="571326" cy="689465"/>
            </a:xfrm>
            <a:prstGeom prst="rect">
              <a:avLst/>
            </a:prstGeom>
            <a:solidFill>
              <a:srgbClr val="ED7D31"/>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solidFill>
                  <a:schemeClr val="bg1"/>
                </a:solidFill>
                <a:latin typeface="Lato" panose="020F0502020204030203" pitchFamily="34" charset="0"/>
              </a:endParaRPr>
            </a:p>
          </p:txBody>
        </p:sp>
        <p:sp>
          <p:nvSpPr>
            <p:cNvPr id="44" name="Shape">
              <a:extLst>
                <a:ext uri="{FF2B5EF4-FFF2-40B4-BE49-F238E27FC236}">
                  <a16:creationId xmlns:a16="http://schemas.microsoft.com/office/drawing/2014/main" id="{6B8BAF38-A371-FD94-5D73-34399D7FD602}"/>
                </a:ext>
              </a:extLst>
            </p:cNvPr>
            <p:cNvSpPr/>
            <p:nvPr/>
          </p:nvSpPr>
          <p:spPr>
            <a:xfrm>
              <a:off x="793158" y="1552895"/>
              <a:ext cx="192803" cy="689465"/>
            </a:xfrm>
            <a:prstGeom prst="rect">
              <a:avLst/>
            </a:pr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solidFill>
                  <a:schemeClr val="accent2"/>
                </a:solidFill>
                <a:latin typeface="Lato" panose="020F0502020204030203" pitchFamily="34" charset="0"/>
              </a:endParaRPr>
            </a:p>
          </p:txBody>
        </p:sp>
      </p:grpSp>
      <p:sp>
        <p:nvSpPr>
          <p:cNvPr id="45" name="TextBox 44">
            <a:extLst>
              <a:ext uri="{FF2B5EF4-FFF2-40B4-BE49-F238E27FC236}">
                <a16:creationId xmlns:a16="http://schemas.microsoft.com/office/drawing/2014/main" id="{996B7DF1-B9E2-E54E-4CD3-A26AA477BCDA}"/>
              </a:ext>
            </a:extLst>
          </p:cNvPr>
          <p:cNvSpPr txBox="1"/>
          <p:nvPr/>
        </p:nvSpPr>
        <p:spPr>
          <a:xfrm>
            <a:off x="647933" y="1347461"/>
            <a:ext cx="416781" cy="584775"/>
          </a:xfrm>
          <a:prstGeom prst="rect">
            <a:avLst/>
          </a:prstGeom>
          <a:noFill/>
        </p:spPr>
        <p:txBody>
          <a:bodyPr wrap="none" rtlCol="0">
            <a:spAutoFit/>
          </a:bodyPr>
          <a:lstStyle/>
          <a:p>
            <a:r>
              <a:rPr lang="en-US" sz="3200" b="1" spc="185" dirty="0">
                <a:solidFill>
                  <a:schemeClr val="bg1"/>
                </a:solidFill>
                <a:latin typeface="FSP DEMO - Biennale Black" panose="00000A00000000000000" pitchFamily="50" charset="0"/>
                <a:ea typeface="Roboto" panose="02000000000000000000" pitchFamily="2" charset="0"/>
                <a:cs typeface="+mj-cs"/>
              </a:rPr>
              <a:t>1</a:t>
            </a:r>
            <a:endParaRPr lang="en-IN" sz="3200" b="1" spc="185" dirty="0">
              <a:solidFill>
                <a:schemeClr val="bg1"/>
              </a:solidFill>
              <a:latin typeface="FSP DEMO - Biennale Black" panose="00000A00000000000000" pitchFamily="50" charset="0"/>
              <a:ea typeface="Roboto" panose="02000000000000000000" pitchFamily="2" charset="0"/>
              <a:cs typeface="+mj-cs"/>
            </a:endParaRPr>
          </a:p>
        </p:txBody>
      </p:sp>
      <p:sp>
        <p:nvSpPr>
          <p:cNvPr id="2" name="Rectangle 1">
            <a:extLst>
              <a:ext uri="{FF2B5EF4-FFF2-40B4-BE49-F238E27FC236}">
                <a16:creationId xmlns:a16="http://schemas.microsoft.com/office/drawing/2014/main" id="{60BF9612-71BF-C48A-59CF-077BF43E5976}"/>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t>                  </a:t>
            </a:r>
          </a:p>
        </p:txBody>
      </p:sp>
      <p:sp>
        <p:nvSpPr>
          <p:cNvPr id="3" name="Title 1">
            <a:extLst>
              <a:ext uri="{FF2B5EF4-FFF2-40B4-BE49-F238E27FC236}">
                <a16:creationId xmlns:a16="http://schemas.microsoft.com/office/drawing/2014/main" id="{E1AC5EE9-7F72-DA17-DA6E-7DF9F64E3D85}"/>
              </a:ext>
            </a:extLst>
          </p:cNvPr>
          <p:cNvSpPr txBox="1">
            <a:spLocks/>
          </p:cNvSpPr>
          <p:nvPr/>
        </p:nvSpPr>
        <p:spPr>
          <a:xfrm>
            <a:off x="71993" y="183674"/>
            <a:ext cx="9421968" cy="591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400" b="1" dirty="0">
                <a:solidFill>
                  <a:schemeClr val="bg1"/>
                </a:solidFill>
                <a:latin typeface="Biennale Black" panose="00000A00000000000000"/>
                <a:ea typeface="Lato ExtraBold" panose="020F0502020204030203" pitchFamily="34" charset="0"/>
                <a:cs typeface="Lato ExtraBold" panose="020F0502020204030203" pitchFamily="34" charset="0"/>
              </a:rPr>
              <a:t>Capital markets </a:t>
            </a:r>
          </a:p>
        </p:txBody>
      </p:sp>
      <p:sp>
        <p:nvSpPr>
          <p:cNvPr id="4" name="Rectangle 3">
            <a:extLst>
              <a:ext uri="{FF2B5EF4-FFF2-40B4-BE49-F238E27FC236}">
                <a16:creationId xmlns:a16="http://schemas.microsoft.com/office/drawing/2014/main" id="{0ABA97EA-9FF2-4477-0E6B-F6AC4E23FA45}"/>
              </a:ext>
            </a:extLst>
          </p:cNvPr>
          <p:cNvSpPr/>
          <p:nvPr/>
        </p:nvSpPr>
        <p:spPr>
          <a:xfrm rot="5400000">
            <a:off x="11675148" y="399013"/>
            <a:ext cx="961711" cy="7199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sp>
        <p:nvSpPr>
          <p:cNvPr id="6" name="Rectangle 5">
            <a:extLst>
              <a:ext uri="{FF2B5EF4-FFF2-40B4-BE49-F238E27FC236}">
                <a16:creationId xmlns:a16="http://schemas.microsoft.com/office/drawing/2014/main" id="{E8B5BD1B-F4F0-EEF8-944F-BA09031809AF}"/>
              </a:ext>
            </a:extLst>
          </p:cNvPr>
          <p:cNvSpPr/>
          <p:nvPr/>
        </p:nvSpPr>
        <p:spPr>
          <a:xfrm>
            <a:off x="0" y="912964"/>
            <a:ext cx="3774030" cy="8399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sp>
        <p:nvSpPr>
          <p:cNvPr id="5" name="TextBox 4">
            <a:extLst>
              <a:ext uri="{FF2B5EF4-FFF2-40B4-BE49-F238E27FC236}">
                <a16:creationId xmlns:a16="http://schemas.microsoft.com/office/drawing/2014/main" id="{DA802F42-B6DB-93B6-AFD0-95A2EA50E926}"/>
              </a:ext>
            </a:extLst>
          </p:cNvPr>
          <p:cNvSpPr txBox="1"/>
          <p:nvPr/>
        </p:nvSpPr>
        <p:spPr>
          <a:xfrm>
            <a:off x="6104861" y="6001205"/>
            <a:ext cx="4357721" cy="353943"/>
          </a:xfrm>
          <a:prstGeom prst="rect">
            <a:avLst/>
          </a:prstGeom>
          <a:noFill/>
        </p:spPr>
        <p:txBody>
          <a:bodyPr wrap="square" lIns="0" rIns="0">
            <a:spAutoFit/>
          </a:bodyPr>
          <a:lstStyle/>
          <a:p>
            <a:pPr marL="180975"/>
            <a:r>
              <a:rPr lang="en-US" sz="1700" dirty="0">
                <a:solidFill>
                  <a:srgbClr val="00338C"/>
                </a:solidFill>
                <a:latin typeface="Lato" panose="020F0502020204030204" pitchFamily="34" charset="0"/>
                <a:ea typeface="Lato" panose="020F0502020204030204" pitchFamily="34" charset="0"/>
                <a:cs typeface="Lato" panose="020F0502020204030204" pitchFamily="34" charset="0"/>
              </a:rPr>
              <a:t>60,000 + Demat Accounts opened </a:t>
            </a:r>
          </a:p>
        </p:txBody>
      </p:sp>
      <p:sp>
        <p:nvSpPr>
          <p:cNvPr id="14" name="TextBox 13">
            <a:extLst>
              <a:ext uri="{FF2B5EF4-FFF2-40B4-BE49-F238E27FC236}">
                <a16:creationId xmlns:a16="http://schemas.microsoft.com/office/drawing/2014/main" id="{DA0BE249-0E21-2880-1F45-121BD8A005C0}"/>
              </a:ext>
            </a:extLst>
          </p:cNvPr>
          <p:cNvSpPr txBox="1"/>
          <p:nvPr/>
        </p:nvSpPr>
        <p:spPr>
          <a:xfrm>
            <a:off x="785496" y="4754340"/>
            <a:ext cx="4586320" cy="1138773"/>
          </a:xfrm>
          <a:prstGeom prst="rect">
            <a:avLst/>
          </a:prstGeom>
          <a:noFill/>
        </p:spPr>
        <p:txBody>
          <a:bodyPr wrap="square" lIns="0" rIns="0">
            <a:spAutoFit/>
          </a:bodyPr>
          <a:lstStyle/>
          <a:p>
            <a:pPr marL="466725" indent="-285750">
              <a:buFont typeface="Arial" panose="020B0604020202020204" pitchFamily="34" charset="0"/>
              <a:buChar char="•"/>
            </a:pPr>
            <a:r>
              <a:rPr lang="en-US" sz="1700" dirty="0">
                <a:solidFill>
                  <a:srgbClr val="00338C"/>
                </a:solidFill>
                <a:latin typeface="Lato" panose="020F0502020204030204" pitchFamily="34" charset="0"/>
                <a:ea typeface="Lato" panose="020F0502020204030204" pitchFamily="34" charset="0"/>
                <a:cs typeface="Lato" panose="020F0502020204030204" pitchFamily="34" charset="0"/>
              </a:rPr>
              <a:t>Indian/Foreign Cos can  list and raise foreign capital</a:t>
            </a:r>
          </a:p>
          <a:p>
            <a:pPr marL="466725" indent="-285750">
              <a:buFont typeface="Arial" panose="020B0604020202020204" pitchFamily="34" charset="0"/>
              <a:buChar char="•"/>
            </a:pPr>
            <a:r>
              <a:rPr lang="en-US" sz="1700" dirty="0">
                <a:solidFill>
                  <a:srgbClr val="00338C"/>
                </a:solidFill>
                <a:latin typeface="Lato" panose="020F0502020204030204" pitchFamily="34" charset="0"/>
                <a:ea typeface="Lato" panose="020F0502020204030204" pitchFamily="34" charset="0"/>
                <a:cs typeface="Lato" panose="020F0502020204030204" pitchFamily="34" charset="0"/>
              </a:rPr>
              <a:t>IFSCA (Listing) Regulations, 2024 globally benchmarked </a:t>
            </a:r>
          </a:p>
        </p:txBody>
      </p:sp>
    </p:spTree>
    <p:extLst>
      <p:ext uri="{BB962C8B-B14F-4D97-AF65-F5344CB8AC3E}">
        <p14:creationId xmlns:p14="http://schemas.microsoft.com/office/powerpoint/2010/main" val="1661936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12EC2-13ED-4DE7-141D-5622E35ED52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DFDAEBB-8D01-2F67-B7C5-B99C91FA58D8}"/>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t>                  </a:t>
            </a:r>
          </a:p>
        </p:txBody>
      </p:sp>
      <p:sp>
        <p:nvSpPr>
          <p:cNvPr id="3" name="Title 1">
            <a:extLst>
              <a:ext uri="{FF2B5EF4-FFF2-40B4-BE49-F238E27FC236}">
                <a16:creationId xmlns:a16="http://schemas.microsoft.com/office/drawing/2014/main" id="{53D88F39-24BF-ED24-3817-72AE7E5234E9}"/>
              </a:ext>
            </a:extLst>
          </p:cNvPr>
          <p:cNvSpPr txBox="1">
            <a:spLocks/>
          </p:cNvSpPr>
          <p:nvPr/>
        </p:nvSpPr>
        <p:spPr>
          <a:xfrm>
            <a:off x="71993" y="183674"/>
            <a:ext cx="9421968" cy="591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400" b="1" dirty="0">
                <a:solidFill>
                  <a:schemeClr val="bg1"/>
                </a:solidFill>
                <a:latin typeface="Biennale Black" panose="00000A00000000000000"/>
                <a:ea typeface="Lato ExtraBold" panose="020F0502020204030203" pitchFamily="34" charset="0"/>
                <a:cs typeface="Lato ExtraBold" panose="020F0502020204030203" pitchFamily="34" charset="0"/>
              </a:rPr>
              <a:t>Products available at Exchanges in GIFT IFSC</a:t>
            </a:r>
          </a:p>
        </p:txBody>
      </p:sp>
      <p:sp>
        <p:nvSpPr>
          <p:cNvPr id="4" name="Rectangle 3">
            <a:extLst>
              <a:ext uri="{FF2B5EF4-FFF2-40B4-BE49-F238E27FC236}">
                <a16:creationId xmlns:a16="http://schemas.microsoft.com/office/drawing/2014/main" id="{BF94C785-5D9A-E323-08FB-C6E2DBC43A5E}"/>
              </a:ext>
            </a:extLst>
          </p:cNvPr>
          <p:cNvSpPr/>
          <p:nvPr/>
        </p:nvSpPr>
        <p:spPr>
          <a:xfrm rot="5400000">
            <a:off x="11675148" y="399013"/>
            <a:ext cx="961711" cy="7199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sp>
        <p:nvSpPr>
          <p:cNvPr id="6" name="Rectangle 5">
            <a:extLst>
              <a:ext uri="{FF2B5EF4-FFF2-40B4-BE49-F238E27FC236}">
                <a16:creationId xmlns:a16="http://schemas.microsoft.com/office/drawing/2014/main" id="{8B886104-4D9B-D84E-21CB-1332229DEC11}"/>
              </a:ext>
            </a:extLst>
          </p:cNvPr>
          <p:cNvSpPr/>
          <p:nvPr/>
        </p:nvSpPr>
        <p:spPr>
          <a:xfrm>
            <a:off x="0" y="912964"/>
            <a:ext cx="3774030" cy="8399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graphicFrame>
        <p:nvGraphicFramePr>
          <p:cNvPr id="8" name="Content Placeholder 5">
            <a:extLst>
              <a:ext uri="{FF2B5EF4-FFF2-40B4-BE49-F238E27FC236}">
                <a16:creationId xmlns:a16="http://schemas.microsoft.com/office/drawing/2014/main" id="{02C1DEB6-96CD-5303-9C44-51DBFC61C02A}"/>
              </a:ext>
            </a:extLst>
          </p:cNvPr>
          <p:cNvGraphicFramePr>
            <a:graphicFrameLocks/>
          </p:cNvGraphicFramePr>
          <p:nvPr/>
        </p:nvGraphicFramePr>
        <p:xfrm>
          <a:off x="488817" y="1087657"/>
          <a:ext cx="11214365" cy="47376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3BA58E93-90D3-379D-742E-CD6EB2FA99A7}"/>
              </a:ext>
            </a:extLst>
          </p:cNvPr>
          <p:cNvSpPr txBox="1"/>
          <p:nvPr/>
        </p:nvSpPr>
        <p:spPr>
          <a:xfrm>
            <a:off x="381147" y="5893254"/>
            <a:ext cx="11429706" cy="723275"/>
          </a:xfrm>
          <a:prstGeom prst="rect">
            <a:avLst/>
          </a:prstGeom>
          <a:noFill/>
        </p:spPr>
        <p:txBody>
          <a:bodyPr wrap="square" rtlCol="0">
            <a:spAutoFit/>
          </a:bodyPr>
          <a:lstStyle/>
          <a:p>
            <a:pPr marL="0" marR="0" lvl="0" indent="0" algn="l" defTabSz="521208"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Cambria" panose="02040503050406030204" pitchFamily="18" charset="0"/>
              </a:rPr>
              <a:t>Note 1: Products available at India INX: </a:t>
            </a:r>
            <a:r>
              <a:rPr kumimoji="0" 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Cambria" panose="02040503050406030204" pitchFamily="18" charset="0"/>
                <a:hlinkClick r:id="rId7"/>
              </a:rPr>
              <a:t>https://www.indiainx.com/static/products.aspx</a:t>
            </a:r>
            <a:r>
              <a:rPr kumimoji="0" 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Cambria" panose="02040503050406030204" pitchFamily="18" charset="0"/>
              </a:rPr>
              <a:t> </a:t>
            </a:r>
          </a:p>
          <a:p>
            <a:pPr marL="0" marR="0" lvl="0" indent="0" algn="l" defTabSz="521208"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Cambria" panose="02040503050406030204" pitchFamily="18" charset="0"/>
              </a:rPr>
              <a:t>Note 2: Products available at NSE IX: </a:t>
            </a:r>
            <a:r>
              <a:rPr kumimoji="0" 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Cambria" panose="02040503050406030204" pitchFamily="18" charset="0"/>
                <a:hlinkClick r:id="rId8"/>
              </a:rPr>
              <a:t>https://www.nseix.com/markets/products-ifsc</a:t>
            </a:r>
            <a:r>
              <a:rPr kumimoji="0" 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Cambria" panose="02040503050406030204" pitchFamily="18" charset="0"/>
              </a:rPr>
              <a:t> </a:t>
            </a:r>
            <a:endParaRPr kumimoji="0" lang="th-TH" sz="1800" b="0" i="0" u="none" strike="noStrike" kern="1200" cap="none" spc="0" normalizeH="0" baseline="0" noProof="0" dirty="0">
              <a:ln>
                <a:noFill/>
              </a:ln>
              <a:solidFill>
                <a:prstClr val="black"/>
              </a:solidFill>
              <a:effectLst/>
              <a:uLnTx/>
              <a:uFillTx/>
              <a:latin typeface="Palatino Linotype" panose="02040502050505030304" pitchFamily="18" charset="0"/>
              <a:ea typeface="Cambria" panose="02040503050406030204" pitchFamily="18" charset="0"/>
              <a:cs typeface="Cordia New" panose="020B0304020202020204" pitchFamily="34" charset="-34"/>
            </a:endParaRPr>
          </a:p>
        </p:txBody>
      </p:sp>
    </p:spTree>
    <p:extLst>
      <p:ext uri="{BB962C8B-B14F-4D97-AF65-F5344CB8AC3E}">
        <p14:creationId xmlns:p14="http://schemas.microsoft.com/office/powerpoint/2010/main" val="268634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00F9A-3B78-8705-EBDC-EC0B940FD23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B222BA2-D837-B6E7-A51F-7A8107FD6F0C}"/>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t>                  </a:t>
            </a:r>
          </a:p>
        </p:txBody>
      </p:sp>
      <p:sp>
        <p:nvSpPr>
          <p:cNvPr id="3" name="Title 1">
            <a:extLst>
              <a:ext uri="{FF2B5EF4-FFF2-40B4-BE49-F238E27FC236}">
                <a16:creationId xmlns:a16="http://schemas.microsoft.com/office/drawing/2014/main" id="{07FEB2CF-107A-E450-F74F-BBB45107276F}"/>
              </a:ext>
            </a:extLst>
          </p:cNvPr>
          <p:cNvSpPr txBox="1">
            <a:spLocks/>
          </p:cNvSpPr>
          <p:nvPr/>
        </p:nvSpPr>
        <p:spPr>
          <a:xfrm>
            <a:off x="71993" y="183674"/>
            <a:ext cx="9421968" cy="591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400" b="1" dirty="0">
                <a:solidFill>
                  <a:schemeClr val="bg1"/>
                </a:solidFill>
                <a:latin typeface="Biennale Black" panose="00000A00000000000000"/>
                <a:ea typeface="Lato ExtraBold" panose="020F0502020204030203" pitchFamily="34" charset="0"/>
                <a:cs typeface="Lato ExtraBold" panose="020F0502020204030203" pitchFamily="34" charset="0"/>
              </a:rPr>
              <a:t>Access to Global Markets</a:t>
            </a:r>
          </a:p>
        </p:txBody>
      </p:sp>
      <p:sp>
        <p:nvSpPr>
          <p:cNvPr id="4" name="Rectangle 3">
            <a:extLst>
              <a:ext uri="{FF2B5EF4-FFF2-40B4-BE49-F238E27FC236}">
                <a16:creationId xmlns:a16="http://schemas.microsoft.com/office/drawing/2014/main" id="{1CD3C5D2-254B-AB19-82C1-8DAB42AAEFE7}"/>
              </a:ext>
            </a:extLst>
          </p:cNvPr>
          <p:cNvSpPr/>
          <p:nvPr/>
        </p:nvSpPr>
        <p:spPr>
          <a:xfrm rot="5400000">
            <a:off x="11675148" y="399013"/>
            <a:ext cx="961711" cy="7199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sp>
        <p:nvSpPr>
          <p:cNvPr id="6" name="Rectangle 5">
            <a:extLst>
              <a:ext uri="{FF2B5EF4-FFF2-40B4-BE49-F238E27FC236}">
                <a16:creationId xmlns:a16="http://schemas.microsoft.com/office/drawing/2014/main" id="{D7F3FCFF-063E-3FF4-E7AB-D9A701D0BA5A}"/>
              </a:ext>
            </a:extLst>
          </p:cNvPr>
          <p:cNvSpPr/>
          <p:nvPr/>
        </p:nvSpPr>
        <p:spPr>
          <a:xfrm>
            <a:off x="0" y="912964"/>
            <a:ext cx="3774030" cy="8399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sp>
        <p:nvSpPr>
          <p:cNvPr id="16" name="Rectangle 15">
            <a:extLst>
              <a:ext uri="{FF2B5EF4-FFF2-40B4-BE49-F238E27FC236}">
                <a16:creationId xmlns:a16="http://schemas.microsoft.com/office/drawing/2014/main" id="{CA7C5B1B-5517-850A-BA54-CB5B3340C534}"/>
              </a:ext>
            </a:extLst>
          </p:cNvPr>
          <p:cNvSpPr/>
          <p:nvPr/>
        </p:nvSpPr>
        <p:spPr>
          <a:xfrm>
            <a:off x="706627" y="4020704"/>
            <a:ext cx="4649716" cy="1706945"/>
          </a:xfrm>
          <a:prstGeom prst="rect">
            <a:avLst/>
          </a:prstGeom>
          <a:solidFill>
            <a:srgbClr val="A8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Cambria" panose="02040503050406030204" pitchFamily="18" charset="0"/>
                <a:ea typeface="Cambria" panose="02040503050406030204" pitchFamily="18" charset="0"/>
              </a:rPr>
              <a:t>US Stocks</a:t>
            </a:r>
          </a:p>
          <a:p>
            <a:pPr algn="ctr"/>
            <a:endParaRPr lang="en-US" b="1" dirty="0">
              <a:solidFill>
                <a:srgbClr val="002060"/>
              </a:solidFill>
              <a:latin typeface="Cambria" panose="02040503050406030204" pitchFamily="18" charset="0"/>
              <a:ea typeface="Cambria" panose="02040503050406030204" pitchFamily="18" charset="0"/>
            </a:endParaRPr>
          </a:p>
          <a:p>
            <a:pPr algn="ctr"/>
            <a:r>
              <a:rPr lang="en-US" b="1" dirty="0">
                <a:solidFill>
                  <a:srgbClr val="002060"/>
                </a:solidFill>
                <a:latin typeface="Cambria" panose="02040503050406030204" pitchFamily="18" charset="0"/>
                <a:ea typeface="Cambria" panose="02040503050406030204" pitchFamily="18" charset="0"/>
              </a:rPr>
              <a:t>Unsponsored Depository Receipts</a:t>
            </a:r>
          </a:p>
          <a:p>
            <a:pPr algn="ctr"/>
            <a:endParaRPr lang="en-US" b="1" dirty="0">
              <a:solidFill>
                <a:srgbClr val="002060"/>
              </a:solidFill>
              <a:latin typeface="Cambria" panose="02040503050406030204" pitchFamily="18" charset="0"/>
              <a:ea typeface="Cambria" panose="02040503050406030204" pitchFamily="18" charset="0"/>
            </a:endParaRPr>
          </a:p>
          <a:p>
            <a:pPr algn="ctr"/>
            <a:r>
              <a:rPr lang="en-US" b="1" dirty="0">
                <a:solidFill>
                  <a:srgbClr val="002060"/>
                </a:solidFill>
                <a:latin typeface="Cambria" panose="02040503050406030204" pitchFamily="18" charset="0"/>
                <a:ea typeface="Cambria" panose="02040503050406030204" pitchFamily="18" charset="0"/>
              </a:rPr>
              <a:t>Trading on NSE IX</a:t>
            </a:r>
          </a:p>
        </p:txBody>
      </p:sp>
      <p:sp>
        <p:nvSpPr>
          <p:cNvPr id="17" name="Rectangle 16">
            <a:extLst>
              <a:ext uri="{FF2B5EF4-FFF2-40B4-BE49-F238E27FC236}">
                <a16:creationId xmlns:a16="http://schemas.microsoft.com/office/drawing/2014/main" id="{1949FF3B-4D01-6BAC-AFF0-AEA79807FBC3}"/>
              </a:ext>
            </a:extLst>
          </p:cNvPr>
          <p:cNvSpPr/>
          <p:nvPr/>
        </p:nvSpPr>
        <p:spPr>
          <a:xfrm>
            <a:off x="689789" y="3999456"/>
            <a:ext cx="4666554" cy="1728193"/>
          </a:xfrm>
          <a:prstGeom prst="rect">
            <a:avLst/>
          </a:prstGeom>
          <a:noFill/>
          <a:ln>
            <a:solidFill>
              <a:schemeClr val="tx1"/>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D60524C9-7888-5610-6548-B8BA8D1970E0}"/>
              </a:ext>
            </a:extLst>
          </p:cNvPr>
          <p:cNvSpPr/>
          <p:nvPr/>
        </p:nvSpPr>
        <p:spPr>
          <a:xfrm>
            <a:off x="706627" y="1885361"/>
            <a:ext cx="4699274" cy="10808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230775"/>
                </a:solidFill>
                <a:latin typeface="Cambria" panose="02040503050406030204" pitchFamily="18" charset="0"/>
                <a:ea typeface="Cambria" panose="02040503050406030204" pitchFamily="18" charset="0"/>
              </a:rPr>
              <a:t>NSE IFSC Receipts</a:t>
            </a:r>
          </a:p>
        </p:txBody>
      </p:sp>
      <p:sp>
        <p:nvSpPr>
          <p:cNvPr id="20" name="Rectangle 19">
            <a:extLst>
              <a:ext uri="{FF2B5EF4-FFF2-40B4-BE49-F238E27FC236}">
                <a16:creationId xmlns:a16="http://schemas.microsoft.com/office/drawing/2014/main" id="{A1B13DAC-8428-F744-1EE7-928BF66C3B39}"/>
              </a:ext>
            </a:extLst>
          </p:cNvPr>
          <p:cNvSpPr/>
          <p:nvPr/>
        </p:nvSpPr>
        <p:spPr>
          <a:xfrm>
            <a:off x="6786101" y="1885361"/>
            <a:ext cx="4699274" cy="10808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230775"/>
                </a:solidFill>
                <a:latin typeface="Cambria" panose="02040503050406030204" pitchFamily="18" charset="0"/>
                <a:ea typeface="Cambria" panose="02040503050406030204" pitchFamily="18" charset="0"/>
              </a:rPr>
              <a:t>Global Access through IFSC brokers (Global Access Providers)</a:t>
            </a:r>
          </a:p>
        </p:txBody>
      </p:sp>
      <p:sp>
        <p:nvSpPr>
          <p:cNvPr id="21" name="Rectangle 20">
            <a:extLst>
              <a:ext uri="{FF2B5EF4-FFF2-40B4-BE49-F238E27FC236}">
                <a16:creationId xmlns:a16="http://schemas.microsoft.com/office/drawing/2014/main" id="{F95AAB85-1CE8-DED9-ACF1-B0C9E0C8C1B4}"/>
              </a:ext>
            </a:extLst>
          </p:cNvPr>
          <p:cNvSpPr/>
          <p:nvPr/>
        </p:nvSpPr>
        <p:spPr>
          <a:xfrm>
            <a:off x="6852496" y="4020704"/>
            <a:ext cx="4716112" cy="1728193"/>
          </a:xfrm>
          <a:prstGeom prst="rect">
            <a:avLst/>
          </a:prstGeom>
          <a:solidFill>
            <a:srgbClr val="A8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Cambria" panose="02040503050406030204" pitchFamily="18" charset="0"/>
                <a:ea typeface="Cambria" panose="02040503050406030204" pitchFamily="18" charset="0"/>
              </a:rPr>
              <a:t>Multiple Jurisdictions</a:t>
            </a:r>
          </a:p>
          <a:p>
            <a:pPr algn="ctr"/>
            <a:endParaRPr lang="en-US" b="1" dirty="0">
              <a:solidFill>
                <a:srgbClr val="002060"/>
              </a:solidFill>
              <a:latin typeface="Cambria" panose="02040503050406030204" pitchFamily="18" charset="0"/>
              <a:ea typeface="Cambria" panose="02040503050406030204" pitchFamily="18" charset="0"/>
            </a:endParaRPr>
          </a:p>
          <a:p>
            <a:pPr algn="ctr"/>
            <a:r>
              <a:rPr lang="en-US" b="1" dirty="0">
                <a:solidFill>
                  <a:srgbClr val="002060"/>
                </a:solidFill>
                <a:latin typeface="Cambria" panose="02040503050406030204" pitchFamily="18" charset="0"/>
                <a:ea typeface="Cambria" panose="02040503050406030204" pitchFamily="18" charset="0"/>
              </a:rPr>
              <a:t>Several exchange traded products</a:t>
            </a:r>
          </a:p>
          <a:p>
            <a:pPr algn="ctr"/>
            <a:endParaRPr lang="en-US" b="1" dirty="0">
              <a:solidFill>
                <a:srgbClr val="002060"/>
              </a:solidFill>
              <a:latin typeface="Cambria" panose="02040503050406030204" pitchFamily="18" charset="0"/>
              <a:ea typeface="Cambria" panose="02040503050406030204" pitchFamily="18" charset="0"/>
            </a:endParaRPr>
          </a:p>
          <a:p>
            <a:pPr algn="ctr"/>
            <a:r>
              <a:rPr lang="en-US" b="1" dirty="0">
                <a:solidFill>
                  <a:srgbClr val="002060"/>
                </a:solidFill>
                <a:latin typeface="Cambria" panose="02040503050406030204" pitchFamily="18" charset="0"/>
                <a:ea typeface="Cambria" panose="02040503050406030204" pitchFamily="18" charset="0"/>
              </a:rPr>
              <a:t>Trading on international exchanges</a:t>
            </a:r>
          </a:p>
        </p:txBody>
      </p:sp>
      <p:sp>
        <p:nvSpPr>
          <p:cNvPr id="22" name="Rectangle 21">
            <a:extLst>
              <a:ext uri="{FF2B5EF4-FFF2-40B4-BE49-F238E27FC236}">
                <a16:creationId xmlns:a16="http://schemas.microsoft.com/office/drawing/2014/main" id="{D27E8539-703E-BD21-04C9-94CCD95AB550}"/>
              </a:ext>
            </a:extLst>
          </p:cNvPr>
          <p:cNvSpPr/>
          <p:nvPr/>
        </p:nvSpPr>
        <p:spPr>
          <a:xfrm>
            <a:off x="6835658" y="4005064"/>
            <a:ext cx="4716112" cy="1743833"/>
          </a:xfrm>
          <a:prstGeom prst="rect">
            <a:avLst/>
          </a:prstGeom>
          <a:noFill/>
          <a:ln>
            <a:solidFill>
              <a:schemeClr val="tx1"/>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89347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74E0E-6126-8EAF-51E2-FF3DFFBB55ED}"/>
            </a:ext>
          </a:extLst>
        </p:cNvPr>
        <p:cNvGrpSpPr/>
        <p:nvPr/>
      </p:nvGrpSpPr>
      <p:grpSpPr>
        <a:xfrm>
          <a:off x="0" y="0"/>
          <a:ext cx="0" cy="0"/>
          <a:chOff x="0" y="0"/>
          <a:chExt cx="0" cy="0"/>
        </a:xfrm>
      </p:grpSpPr>
      <p:pic>
        <p:nvPicPr>
          <p:cNvPr id="8" name="Picture 7" descr="A building with people walking in front of it&#10;&#10;Description automatically generated">
            <a:extLst>
              <a:ext uri="{FF2B5EF4-FFF2-40B4-BE49-F238E27FC236}">
                <a16:creationId xmlns:a16="http://schemas.microsoft.com/office/drawing/2014/main" id="{A558DB99-EEDA-C407-5FCD-DF94E367E116}"/>
              </a:ext>
            </a:extLst>
          </p:cNvPr>
          <p:cNvPicPr>
            <a:picLocks noChangeAspect="1"/>
          </p:cNvPicPr>
          <p:nvPr/>
        </p:nvPicPr>
        <p:blipFill rotWithShape="1">
          <a:blip r:embed="rId3">
            <a:extLst>
              <a:ext uri="{28A0092B-C50C-407E-A947-70E740481C1C}">
                <a14:useLocalDpi xmlns:a14="http://schemas.microsoft.com/office/drawing/2010/main" val="0"/>
              </a:ext>
            </a:extLst>
          </a:blip>
          <a:srcRect t="20747" b="11945"/>
          <a:stretch/>
        </p:blipFill>
        <p:spPr>
          <a:xfrm>
            <a:off x="0" y="2242038"/>
            <a:ext cx="12192000" cy="4615962"/>
          </a:xfrm>
          <a:prstGeom prst="rect">
            <a:avLst/>
          </a:prstGeom>
        </p:spPr>
      </p:pic>
      <p:sp>
        <p:nvSpPr>
          <p:cNvPr id="9" name="TextBox 8">
            <a:extLst>
              <a:ext uri="{FF2B5EF4-FFF2-40B4-BE49-F238E27FC236}">
                <a16:creationId xmlns:a16="http://schemas.microsoft.com/office/drawing/2014/main" id="{76EC5EC8-DA03-0D8D-4438-7C7813F75AE9}"/>
              </a:ext>
            </a:extLst>
          </p:cNvPr>
          <p:cNvSpPr txBox="1"/>
          <p:nvPr/>
        </p:nvSpPr>
        <p:spPr>
          <a:xfrm>
            <a:off x="1513705" y="352148"/>
            <a:ext cx="7770971" cy="1107996"/>
          </a:xfrm>
          <a:prstGeom prst="rect">
            <a:avLst/>
          </a:prstGeom>
          <a:noFill/>
        </p:spPr>
        <p:txBody>
          <a:bodyPr wrap="square">
            <a:spAutoFit/>
          </a:bodyPr>
          <a:lstStyle/>
          <a:p>
            <a:pPr algn="ctr"/>
            <a:r>
              <a:rPr lang="en-IN" sz="6600" b="1" dirty="0">
                <a:solidFill>
                  <a:srgbClr val="230775"/>
                </a:solidFill>
                <a:latin typeface="+mj-lt"/>
                <a:ea typeface="Cambria" panose="02040503050406030204" pitchFamily="18" charset="0"/>
              </a:rPr>
              <a:t>Direct Listing</a:t>
            </a:r>
          </a:p>
        </p:txBody>
      </p:sp>
      <p:sp>
        <p:nvSpPr>
          <p:cNvPr id="10" name="Rectangle 9">
            <a:extLst>
              <a:ext uri="{FF2B5EF4-FFF2-40B4-BE49-F238E27FC236}">
                <a16:creationId xmlns:a16="http://schemas.microsoft.com/office/drawing/2014/main" id="{34E658ED-927C-34B5-C8C4-E9D574A21A12}"/>
              </a:ext>
            </a:extLst>
          </p:cNvPr>
          <p:cNvSpPr/>
          <p:nvPr/>
        </p:nvSpPr>
        <p:spPr>
          <a:xfrm>
            <a:off x="0" y="0"/>
            <a:ext cx="1116622" cy="2242038"/>
          </a:xfrm>
          <a:prstGeom prst="rect">
            <a:avLst/>
          </a:prstGeom>
          <a:solidFill>
            <a:srgbClr val="2307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j-lt"/>
              <a:ea typeface="Cambria" panose="02040503050406030204" pitchFamily="18" charset="0"/>
            </a:endParaRPr>
          </a:p>
        </p:txBody>
      </p:sp>
      <p:sp>
        <p:nvSpPr>
          <p:cNvPr id="11" name="Rectangle 10">
            <a:extLst>
              <a:ext uri="{FF2B5EF4-FFF2-40B4-BE49-F238E27FC236}">
                <a16:creationId xmlns:a16="http://schemas.microsoft.com/office/drawing/2014/main" id="{14E47487-0554-8231-9099-14CFEA78E75A}"/>
              </a:ext>
            </a:extLst>
          </p:cNvPr>
          <p:cNvSpPr/>
          <p:nvPr/>
        </p:nvSpPr>
        <p:spPr>
          <a:xfrm>
            <a:off x="9681761" y="0"/>
            <a:ext cx="2510239" cy="2242038"/>
          </a:xfrm>
          <a:prstGeom prst="rect">
            <a:avLst/>
          </a:prstGeom>
          <a:solidFill>
            <a:srgbClr val="2307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j-lt"/>
              <a:ea typeface="Cambria" panose="02040503050406030204" pitchFamily="18" charset="0"/>
            </a:endParaRPr>
          </a:p>
        </p:txBody>
      </p:sp>
      <p:sp>
        <p:nvSpPr>
          <p:cNvPr id="12" name="TextBox 11">
            <a:extLst>
              <a:ext uri="{FF2B5EF4-FFF2-40B4-BE49-F238E27FC236}">
                <a16:creationId xmlns:a16="http://schemas.microsoft.com/office/drawing/2014/main" id="{596BF044-43AE-0AC7-64E3-71B9C288303C}"/>
              </a:ext>
            </a:extLst>
          </p:cNvPr>
          <p:cNvSpPr txBox="1"/>
          <p:nvPr/>
        </p:nvSpPr>
        <p:spPr>
          <a:xfrm>
            <a:off x="1337208" y="1512441"/>
            <a:ext cx="8123966" cy="461665"/>
          </a:xfrm>
          <a:prstGeom prst="rect">
            <a:avLst/>
          </a:prstGeom>
          <a:noFill/>
        </p:spPr>
        <p:txBody>
          <a:bodyPr wrap="square">
            <a:spAutoFit/>
          </a:bodyPr>
          <a:lstStyle/>
          <a:p>
            <a:pPr algn="ctr"/>
            <a:r>
              <a:rPr lang="en-US" sz="2400" b="1" dirty="0">
                <a:solidFill>
                  <a:srgbClr val="F79A29"/>
                </a:solidFill>
                <a:latin typeface="+mj-lt"/>
                <a:ea typeface="Cambria" panose="02040503050406030204" pitchFamily="18" charset="0"/>
              </a:rPr>
              <a:t>Listing in IFSC for Unlisted Companies and Start-ups</a:t>
            </a:r>
            <a:endParaRPr lang="en-IN" sz="2400" b="1" dirty="0">
              <a:solidFill>
                <a:srgbClr val="F79A29"/>
              </a:solidFill>
              <a:latin typeface="+mj-lt"/>
              <a:ea typeface="Cambria" panose="02040503050406030204" pitchFamily="18" charset="0"/>
            </a:endParaRPr>
          </a:p>
        </p:txBody>
      </p:sp>
      <p:cxnSp>
        <p:nvCxnSpPr>
          <p:cNvPr id="18" name="Straight Connector 17">
            <a:extLst>
              <a:ext uri="{FF2B5EF4-FFF2-40B4-BE49-F238E27FC236}">
                <a16:creationId xmlns:a16="http://schemas.microsoft.com/office/drawing/2014/main" id="{8D468AB3-C3A5-00A8-77CD-4B018B6CC9A2}"/>
              </a:ext>
            </a:extLst>
          </p:cNvPr>
          <p:cNvCxnSpPr>
            <a:cxnSpLocks/>
          </p:cNvCxnSpPr>
          <p:nvPr/>
        </p:nvCxnSpPr>
        <p:spPr>
          <a:xfrm>
            <a:off x="1513706" y="1477576"/>
            <a:ext cx="7770971"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28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AME" val="CustomIcon"/>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B3B75665607945B096E8813AD16070" ma:contentTypeVersion="17" ma:contentTypeDescription="Create a new document." ma:contentTypeScope="" ma:versionID="49631b6d46989db0dc7ef9fdd2e28f23">
  <xsd:schema xmlns:xsd="http://www.w3.org/2001/XMLSchema" xmlns:xs="http://www.w3.org/2001/XMLSchema" xmlns:p="http://schemas.microsoft.com/office/2006/metadata/properties" xmlns:ns3="86c26a2f-f64e-47ef-b0dd-6a47b42195c5" xmlns:ns4="f41ba0da-9421-4a3a-a9ab-c6f8dadd1099" targetNamespace="http://schemas.microsoft.com/office/2006/metadata/properties" ma:root="true" ma:fieldsID="b3914e0f26357172d7dcd250bc898372" ns3:_="" ns4:_="">
    <xsd:import namespace="86c26a2f-f64e-47ef-b0dd-6a47b42195c5"/>
    <xsd:import namespace="f41ba0da-9421-4a3a-a9ab-c6f8dadd109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3:MediaServiceObjectDetectorVersions" minOccurs="0"/>
                <xsd:element ref="ns3:MediaServiceSearchProperties" minOccurs="0"/>
                <xsd:element ref="ns4:SharedWithUsers" minOccurs="0"/>
                <xsd:element ref="ns4:SharedWithDetails" minOccurs="0"/>
                <xsd:element ref="ns4:SharingHintHash"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c26a2f-f64e-47ef-b0dd-6a47b42195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1ba0da-9421-4a3a-a9ab-c6f8dadd1099"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SharingHintHash" ma:index="2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DcR_SlideID>26171945-9e99-4bb1-8003-e2ca57dcdff5</DcR_SlideID>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DcR_SlideID>2c074307-35a6-4356-92fe-f6a537677ae4</DcR_SlideID>
</file>

<file path=customXml/item5.xml><?xml version="1.0" encoding="utf-8"?>
<p:properties xmlns:p="http://schemas.microsoft.com/office/2006/metadata/properties" xmlns:xsi="http://www.w3.org/2001/XMLSchema-instance" xmlns:pc="http://schemas.microsoft.com/office/infopath/2007/PartnerControls">
  <documentManagement>
    <_activity xmlns="86c26a2f-f64e-47ef-b0dd-6a47b42195c5" xsi:nil="true"/>
  </documentManagement>
</p:properties>
</file>

<file path=customXml/itemProps1.xml><?xml version="1.0" encoding="utf-8"?>
<ds:datastoreItem xmlns:ds="http://schemas.openxmlformats.org/officeDocument/2006/customXml" ds:itemID="{EFBF2FA0-9483-4CCB-8527-920B7F391E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c26a2f-f64e-47ef-b0dd-6a47b42195c5"/>
    <ds:schemaRef ds:uri="f41ba0da-9421-4a3a-a9ab-c6f8dadd10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44594C-A450-482E-BD42-17174605DD8C}">
  <ds:schemaRefs/>
</ds:datastoreItem>
</file>

<file path=customXml/itemProps3.xml><?xml version="1.0" encoding="utf-8"?>
<ds:datastoreItem xmlns:ds="http://schemas.openxmlformats.org/officeDocument/2006/customXml" ds:itemID="{5F47D44F-0F57-4BAD-9CF3-AA11BC3CBEA6}">
  <ds:schemaRefs>
    <ds:schemaRef ds:uri="http://schemas.microsoft.com/sharepoint/v3/contenttype/forms"/>
  </ds:schemaRefs>
</ds:datastoreItem>
</file>

<file path=customXml/itemProps4.xml><?xml version="1.0" encoding="utf-8"?>
<ds:datastoreItem xmlns:ds="http://schemas.openxmlformats.org/officeDocument/2006/customXml" ds:itemID="{9884BF65-30E2-4697-961B-601437ED2639}">
  <ds:schemaRefs/>
</ds:datastoreItem>
</file>

<file path=customXml/itemProps5.xml><?xml version="1.0" encoding="utf-8"?>
<ds:datastoreItem xmlns:ds="http://schemas.openxmlformats.org/officeDocument/2006/customXml" ds:itemID="{EB48F7D2-645B-4105-BF21-4BCB59219394}">
  <ds:schemaRefs>
    <ds:schemaRef ds:uri="http://schemas.openxmlformats.org/package/2006/metadata/core-properties"/>
    <ds:schemaRef ds:uri="http://www.w3.org/XML/1998/namespace"/>
    <ds:schemaRef ds:uri="http://purl.org/dc/dcmitype/"/>
    <ds:schemaRef ds:uri="http://schemas.microsoft.com/office/2006/documentManagement/types"/>
    <ds:schemaRef ds:uri="http://purl.org/dc/terms/"/>
    <ds:schemaRef ds:uri="86c26a2f-f64e-47ef-b0dd-6a47b42195c5"/>
    <ds:schemaRef ds:uri="http://purl.org/dc/elements/1.1/"/>
    <ds:schemaRef ds:uri="http://schemas.microsoft.com/office/infopath/2007/PartnerControls"/>
    <ds:schemaRef ds:uri="f41ba0da-9421-4a3a-a9ab-c6f8dadd109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4855</TotalTime>
  <Words>2301</Words>
  <Application>Microsoft Office PowerPoint</Application>
  <PresentationFormat>Widescreen</PresentationFormat>
  <Paragraphs>381</Paragraphs>
  <Slides>34</Slides>
  <Notes>25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Arial</vt:lpstr>
      <vt:lpstr>Biennale</vt:lpstr>
      <vt:lpstr>Biennale Black</vt:lpstr>
      <vt:lpstr>Calibri</vt:lpstr>
      <vt:lpstr>Calibri Light</vt:lpstr>
      <vt:lpstr>Cambria</vt:lpstr>
      <vt:lpstr>FSP DEMO - Biennale Black</vt:lpstr>
      <vt:lpstr>Lato</vt:lpstr>
      <vt:lpstr>Lato Black</vt:lpstr>
      <vt:lpstr>Palatino Linotype</vt:lpstr>
      <vt:lpstr>Poppins</vt:lpstr>
      <vt:lpstr>Roboto</vt:lpstr>
      <vt:lpstr>Wingdings</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Debt Listing</vt:lpstr>
      <vt:lpstr>PowerPoint Presentation</vt:lpstr>
      <vt:lpstr> ESG Disclosures and Obligations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Akshat Pokharna</dc:creator>
  <cp:lastModifiedBy>Shubham  Goyal</cp:lastModifiedBy>
  <cp:revision>123</cp:revision>
  <cp:lastPrinted>2024-05-29T11:47:09Z</cp:lastPrinted>
  <dcterms:created xsi:type="dcterms:W3CDTF">2021-12-29T04:33:29Z</dcterms:created>
  <dcterms:modified xsi:type="dcterms:W3CDTF">2026-01-09T04:06:18Z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0x01010060B3B75665607945B096E8813AD16070</vt:lpwstr>
  </property>
</Properties>
</file>