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65"/>
  </p:notesMasterIdLst>
  <p:handoutMasterIdLst>
    <p:handoutMasterId r:id="rId6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26" r:id="rId19"/>
    <p:sldId id="327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13" r:id="rId50"/>
    <p:sldId id="324" r:id="rId51"/>
    <p:sldId id="325" r:id="rId52"/>
    <p:sldId id="299" r:id="rId53"/>
    <p:sldId id="300" r:id="rId54"/>
    <p:sldId id="302" r:id="rId55"/>
    <p:sldId id="303" r:id="rId56"/>
    <p:sldId id="304" r:id="rId57"/>
    <p:sldId id="306" r:id="rId58"/>
    <p:sldId id="307" r:id="rId59"/>
    <p:sldId id="308" r:id="rId60"/>
    <p:sldId id="309" r:id="rId61"/>
    <p:sldId id="310" r:id="rId62"/>
    <p:sldId id="311" r:id="rId63"/>
    <p:sldId id="312" r:id="rId64"/>
  </p:sldIdLst>
  <p:sldSz cx="9144000" cy="6858000" type="screen4x3"/>
  <p:notesSz cx="9144000" cy="6858000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7" autoAdjust="0"/>
    <p:restoredTop sz="90354" autoAdjust="0"/>
  </p:normalViewPr>
  <p:slideViewPr>
    <p:cSldViewPr>
      <p:cViewPr varScale="1">
        <p:scale>
          <a:sx n="59" d="100"/>
          <a:sy n="59" d="100"/>
        </p:scale>
        <p:origin x="72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0" y="0"/>
      </p:cViewPr>
      <p:guideLst/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"/>
          <p:cNvSpPr>
            <a:spLocks noGrp="1"/>
          </p:cNvSpPr>
          <p:nvPr>
            <p:ph type="hdr"/>
          </p:nvPr>
        </p:nvSpPr>
        <p:spPr>
          <a:xfrm>
            <a:off x="0" y="1"/>
            <a:ext cx="4028440" cy="35173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t" anchorCtr="0">
            <a:prstTxWarp prst="textNoShape">
              <a:avLst/>
            </a:prstTxWarp>
          </a:bodyPr>
          <a:lstStyle/>
          <a:p>
            <a:pPr algn="l"/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7" name="Text box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t" anchorCtr="0">
            <a:prstTxWarp prst="textNoShape">
              <a:avLst/>
            </a:prstTxWarp>
          </a:bodyPr>
          <a:lstStyle/>
          <a:p>
            <a:pPr algn="r"/>
            <a:fld id="{CAD2D6BD-DE1B-4B5F-8B41-2702339687B9}" type="datetime1">
              <a:rPr lang="en-US" altLang="zh-CN" sz="1200">
                <a:latin typeface="Calibri" charset="0"/>
                <a:ea typeface="宋体" charset="0"/>
                <a:cs typeface="Calibri" charset="0"/>
              </a:rPr>
              <a:t>2/6/2026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8" name="Text box"/>
          <p:cNvSpPr>
            <a:spLocks noGrp="1"/>
          </p:cNvSpPr>
          <p:nvPr>
            <p:ph type="ftr" idx="2"/>
          </p:nvPr>
        </p:nvSpPr>
        <p:spPr>
          <a:xfrm>
            <a:off x="0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l"/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9" name="Text box"/>
          <p:cNvSpPr>
            <a:spLocks noGrp="1"/>
          </p:cNvSpPr>
          <p:nvPr>
            <p:ph type="sldNum" idx="3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‹#›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23426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‹#›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1" name="Text box"/>
          <p:cNvSpPr>
            <a:spLocks noGrp="1"/>
          </p:cNvSpPr>
          <p:nvPr>
            <p:ph type="hdr"/>
          </p:nvPr>
        </p:nvSpPr>
        <p:spPr>
          <a:xfrm>
            <a:off x="0" y="1"/>
            <a:ext cx="4028440" cy="35173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t" anchorCtr="0">
            <a:prstTxWarp prst="textNoShape">
              <a:avLst/>
            </a:prstTxWarp>
          </a:bodyPr>
          <a:lstStyle/>
          <a:p>
            <a:pPr algn="l"/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2" name="Text box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t" anchorCtr="0">
            <a:prstTxWarp prst="textNoShape">
              <a:avLst/>
            </a:prstTxWarp>
          </a:bodyPr>
          <a:lstStyle/>
          <a:p>
            <a:pPr algn="r"/>
            <a:fld id="{CAD2D6BD-DE1B-4B5F-8B41-2702339687B9}" type="datetime1">
              <a:rPr lang="en-US" altLang="zh-CN" sz="1200">
                <a:latin typeface="Calibri" charset="0"/>
                <a:ea typeface="宋体" charset="0"/>
                <a:cs typeface="Calibri" charset="0"/>
              </a:rPr>
              <a:t>2/6/2026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3" name="Object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</a:ln>
        </p:spPr>
      </p:sp>
      <p:sp>
        <p:nvSpPr>
          <p:cNvPr id="24" name="Text box"/>
          <p:cNvSpPr>
            <a:spLocks noGrp="1"/>
          </p:cNvSpPr>
          <p:nvPr>
            <p:ph type="body" idx="3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t" anchorCtr="0">
            <a:prstTxWarp prst="textNoShape">
              <a:avLst/>
            </a:prstTxWarp>
          </a:bodyPr>
          <a:lstStyle/>
          <a:p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25" name="Text box"/>
          <p:cNvSpPr>
            <a:spLocks noGrp="1"/>
          </p:cNvSpPr>
          <p:nvPr>
            <p:ph type="ftr" idx="4"/>
          </p:nvPr>
        </p:nvSpPr>
        <p:spPr>
          <a:xfrm>
            <a:off x="0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l"/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540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1pPr>
    <a:lvl2pPr marL="457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2pPr>
    <a:lvl3pPr marL="914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3pPr>
    <a:lvl4pPr marL="13716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4pPr>
    <a:lvl5pPr marL="18288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5pPr>
    <a:lvl6pPr marL="22860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6pPr>
    <a:lvl7pPr marL="2743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7pPr>
    <a:lvl8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8pPr>
    <a:lvl9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宋体" charset="0"/>
        <a:cs typeface="Calibri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5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6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7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095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95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96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7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14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03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04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5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646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509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510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1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81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10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11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2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16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17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18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9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6885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59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60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1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326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6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6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2324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73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74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5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070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58F29F-9086-A1B1-ECB9-55ED48F53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C9FCBC45-57A7-0913-59B5-60F62D242CA5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73" name="Object">
            <a:extLst>
              <a:ext uri="{FF2B5EF4-FFF2-40B4-BE49-F238E27FC236}">
                <a16:creationId xmlns:a16="http://schemas.microsoft.com/office/drawing/2014/main" id="{FABE8A02-9D3F-8BD1-D937-17149132C3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74" name="Text box">
            <a:extLst>
              <a:ext uri="{FF2B5EF4-FFF2-40B4-BE49-F238E27FC236}">
                <a16:creationId xmlns:a16="http://schemas.microsoft.com/office/drawing/2014/main" id="{7EC0E6FB-F5AF-0DE4-2761-D240E9F91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5" name="Rectangles">
            <a:extLst>
              <a:ext uri="{FF2B5EF4-FFF2-40B4-BE49-F238E27FC236}">
                <a16:creationId xmlns:a16="http://schemas.microsoft.com/office/drawing/2014/main" id="{15488B8F-AF38-98CC-2139-8F78E8807E6B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2362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142C73-0824-0049-7F7B-DCCBF135D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A3949D9E-CCF2-EF28-FE35-1F13BC1642E9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73" name="Object">
            <a:extLst>
              <a:ext uri="{FF2B5EF4-FFF2-40B4-BE49-F238E27FC236}">
                <a16:creationId xmlns:a16="http://schemas.microsoft.com/office/drawing/2014/main" id="{D7F839D6-8F03-A54B-8A12-0C27633FD0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74" name="Text box">
            <a:extLst>
              <a:ext uri="{FF2B5EF4-FFF2-40B4-BE49-F238E27FC236}">
                <a16:creationId xmlns:a16="http://schemas.microsoft.com/office/drawing/2014/main" id="{B518E738-B1F3-662F-F208-5C43C57C3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5" name="Rectangles">
            <a:extLst>
              <a:ext uri="{FF2B5EF4-FFF2-40B4-BE49-F238E27FC236}">
                <a16:creationId xmlns:a16="http://schemas.microsoft.com/office/drawing/2014/main" id="{CC8F2322-AD86-7E46-B16A-9C05E843DB2F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19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693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68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69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662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80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81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2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3892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502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503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04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682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85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86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7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456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92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193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4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1219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199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00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1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5329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0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0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2305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11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12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3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078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18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19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0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261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25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26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7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318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51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51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29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158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75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76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8599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37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38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39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1701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44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45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6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5686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51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52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3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663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5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5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0852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63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64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65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09544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70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71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2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503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77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78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9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77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289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290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1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0143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246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02A53A-2151-E6CD-0101-39BF1D372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F1378577-42FB-CC38-5BF4-6ADF741FE793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6AF8D862-C999-BABE-8B38-39231A77C6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2340872B-846B-B58C-D132-A056FCDE9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EC282AEF-3FD3-FC4C-B838-E594B54AE0AA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39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028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82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83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4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99504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8725DB-46BE-D0B5-8A24-196F5A277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68985EC0-8C49-81A3-B1A4-A39737C35FD3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EA250B6D-1125-7572-FBC6-50D13077E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CF46E6CA-7C26-0344-E72F-DF73B24AD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7E9B37AA-3BB6-DC8A-3E5A-1A6E5661C034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1333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A1DFDF-FBC3-E386-9EC6-D65CC6F7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5039DCD3-C1E8-28E2-2A45-F92BE770CCBB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53A17101-F0CF-65B1-D27D-B957B2318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D484C56E-DF3F-D15E-78CF-BE20958F8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BC4F5F83-88D8-F968-61C9-675DDE771968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940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74B61F-4E6C-C419-58B0-4EA204F06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412DDA15-D9D9-D4E6-626D-05D99208F57C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0FC562CE-7CDE-3FC3-3E23-E64C2D364D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E2BD4F8B-2BB1-BDF8-8149-5079E1D07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65FBC521-D83A-9417-449E-243831BC96B7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45357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94B9A-FA7C-58EA-164D-7BD7FAFAD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65F3CD28-27A9-6E81-A5DD-857A3ED25C76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FB2DA04A-0288-7C5A-C71B-E7BCC5DA9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C9861639-1857-3637-7D6F-467CC7B49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E02157F4-C01D-B8A3-3F5D-DB144F6D475C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600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34CC4D-3EF0-5279-05EC-09115BD51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C01423CE-FC06-614B-6022-53518C422C0A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02A96D6D-BDE7-ADEB-7DCA-012A2CEB90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215CDA30-340A-8601-8A49-B5BC78F6B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019DDB4C-95D7-66D0-34B2-D0B66DA7AD62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96246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68FBBE-5ACB-22FA-6D0D-1AACD64B7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5A2FB9D4-B904-A3A6-33F2-C1B8E42FF26C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A09C7937-BCDF-54D1-633F-487EFBD644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7221EC19-FF35-0FB9-650D-A87221477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D3C38DF5-308A-D043-4985-A329331F26A6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41702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5AAB44-9EBF-A071-96EE-21C301671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52257600-BA6C-1F79-4FB2-EC862D413F06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5624E119-2205-A8E9-025C-62D07B2FE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AA1830FA-330B-D455-7726-0E5C7867B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563E3F8E-2036-93BD-5A5B-324DDA2BA0E4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82014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2C9963-6A1B-0F03-0A5B-F5359E2DF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4BB3A975-7AB8-2D8F-FC8E-A8CF4538299E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DB4B9286-9606-CEAE-7259-87EBA425CF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DEBCEAA5-7CBE-A7D4-1949-2B239B181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47BBEF7F-2FB6-DF09-8A85-7067B57D79E6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94567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C4B155-6BE4-6E7B-A895-B5FB18276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FF735411-12CC-3577-631C-1629E195539A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C9AA3EEC-6C56-85E7-2710-E513D4E03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7782C5F6-59B0-DEFC-AB34-78F07B1A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0BEB0FCD-36BE-A492-B92E-0D44B685ABAE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0838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D22949-112A-9462-C926-F5076EA9D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0C91B71E-93B0-478B-BCED-6503E598F6A6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F3BDE4DD-9371-8DE4-753E-990B66F61D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04C263BC-0240-0404-3CE4-6E168B3C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D9BB909C-E872-6CFB-1220-8D7A7D2091A7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49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663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4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4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4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420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612623-F101-5511-10BE-4F1A2C1CD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CE2983E3-DDBF-706F-B660-BF7A0FAAB08A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0535DA2D-6E3F-A64E-E852-CDAB73E553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C29782F7-7083-8AD0-9612-E5CECF951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E1BFA460-7CA8-47FB-0641-A43AF7F79E75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37196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5F8360-1D57-01BD-769D-42760DAE6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>
            <a:extLst>
              <a:ext uri="{FF2B5EF4-FFF2-40B4-BE49-F238E27FC236}">
                <a16:creationId xmlns:a16="http://schemas.microsoft.com/office/drawing/2014/main" id="{4019E476-6AA0-7956-D661-9ACD0C8E4C87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88" name="Object">
            <a:extLst>
              <a:ext uri="{FF2B5EF4-FFF2-40B4-BE49-F238E27FC236}">
                <a16:creationId xmlns:a16="http://schemas.microsoft.com/office/drawing/2014/main" id="{AD1A564D-525D-805C-4F27-E0C6C71CE3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89" name="Text box">
            <a:extLst>
              <a:ext uri="{FF2B5EF4-FFF2-40B4-BE49-F238E27FC236}">
                <a16:creationId xmlns:a16="http://schemas.microsoft.com/office/drawing/2014/main" id="{FFAFC60A-6490-2A0B-84E0-554BC5285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0" name="Rectangles">
            <a:extLst>
              <a:ext uri="{FF2B5EF4-FFF2-40B4-BE49-F238E27FC236}">
                <a16:creationId xmlns:a16="http://schemas.microsoft.com/office/drawing/2014/main" id="{B7E6DEC4-60CF-6D79-14D4-1BF0CEAECAB9}"/>
              </a:ext>
            </a:extLst>
          </p:cNvPr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01522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43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344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45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26759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50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351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52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01878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64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365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66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54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38974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71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372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73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55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42550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78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379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80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29831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92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393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94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1592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399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00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01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40837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0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0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0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59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14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89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90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1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28828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13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14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5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60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0643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20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21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22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61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7803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27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28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29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62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48078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32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33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4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63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669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96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97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8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7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546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67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68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69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8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942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  <p:sp>
        <p:nvSpPr>
          <p:cNvPr id="460" name="Object"/>
          <p:cNvSpPr>
            <a:spLocks noGrp="1" noRot="1" noChangeAspect="1"/>
          </p:cNvSpPr>
          <p:nvPr>
            <p:ph type="sldImg"/>
          </p:nvPr>
        </p:nvSpPr>
        <p:spPr>
          <a:xfrm>
            <a:off x="3071813" y="876299"/>
            <a:ext cx="3152775" cy="236537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sp>
      <p:sp>
        <p:nvSpPr>
          <p:cNvPr id="461" name="Text box"/>
          <p:cNvSpPr>
            <a:spLocks noGrp="1"/>
          </p:cNvSpPr>
          <p:nvPr>
            <p:ph type="body" idx="1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62" name="Rectangles"/>
          <p:cNvSpPr>
            <a:spLocks noGrp="1"/>
          </p:cNvSpPr>
          <p:nvPr>
            <p:ph type="sldNum" idx="5"/>
          </p:nvPr>
        </p:nvSpPr>
        <p:spPr>
          <a:xfrm>
            <a:off x="5265809" y="6658664"/>
            <a:ext cx="4028440" cy="35173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3177" tIns="46589" rIns="93177" bIns="46589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宋体" charset="0"/>
                <a:cs typeface="Calibri" charset="0"/>
              </a:rPr>
              <a:t>9</a:t>
            </a:fld>
            <a:endParaRPr lang="zh-CN" altLang="en-US" sz="1200">
              <a:latin typeface="Calibri" charset="0"/>
              <a:ea typeface="宋体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50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81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124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5761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s"/>
          <p:cNvSpPr>
            <a:spLocks/>
          </p:cNvSpPr>
          <p:nvPr/>
        </p:nvSpPr>
        <p:spPr>
          <a:xfrm flipV="1">
            <a:off x="5410182" y="3810000"/>
            <a:ext cx="3733819" cy="91086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1" name="Rectangles"/>
          <p:cNvSpPr>
            <a:spLocks/>
          </p:cNvSpPr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rgbClr val="A6B727">
              <a:alpha val="5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2" name="Rectangles"/>
          <p:cNvSpPr>
            <a:spLocks/>
          </p:cNvSpPr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rgbClr val="A6B727">
              <a:alpha val="65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3" name="Rectangles"/>
          <p:cNvSpPr>
            <a:spLocks/>
          </p:cNvSpPr>
          <p:nvPr/>
        </p:nvSpPr>
        <p:spPr>
          <a:xfrm flipV="1">
            <a:off x="5410200" y="4164403"/>
            <a:ext cx="1965958" cy="18288"/>
          </a:xfrm>
          <a:prstGeom prst="rect">
            <a:avLst/>
          </a:prstGeom>
          <a:solidFill>
            <a:srgbClr val="A6B727">
              <a:alpha val="6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4" name="Rectangles"/>
          <p:cNvSpPr>
            <a:spLocks/>
          </p:cNvSpPr>
          <p:nvPr/>
        </p:nvSpPr>
        <p:spPr>
          <a:xfrm flipV="1">
            <a:off x="5410200" y="4199572"/>
            <a:ext cx="1965958" cy="9144"/>
          </a:xfrm>
          <a:prstGeom prst="rect">
            <a:avLst/>
          </a:prstGeom>
          <a:solidFill>
            <a:srgbClr val="A6B727">
              <a:alpha val="65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35" name="Rounded rectangle"/>
          <p:cNvSpPr>
            <a:spLocks/>
          </p:cNvSpPr>
          <p:nvPr/>
        </p:nvSpPr>
        <p:spPr>
          <a:xfrm>
            <a:off x="5410200" y="3962400"/>
            <a:ext cx="3063239" cy="27431"/>
          </a:xfrm>
          <a:prstGeom prst="roundRect">
            <a:avLst>
              <a:gd name="adj" fmla="val 16666"/>
            </a:avLst>
          </a:prstGeom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36" name="Rounded rectangle"/>
          <p:cNvSpPr>
            <a:spLocks/>
          </p:cNvSpPr>
          <p:nvPr/>
        </p:nvSpPr>
        <p:spPr>
          <a:xfrm>
            <a:off x="7376506" y="4060983"/>
            <a:ext cx="1600200" cy="36575"/>
          </a:xfrm>
          <a:prstGeom prst="roundRect">
            <a:avLst>
              <a:gd name="adj" fmla="val 16666"/>
            </a:avLst>
          </a:prstGeom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7" name="Rectangles"/>
          <p:cNvSpPr>
            <a:spLocks/>
          </p:cNvSpPr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rgbClr val="A6B727">
              <a:alpha val="5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8" name="Rectangles"/>
          <p:cNvSpPr>
            <a:spLocks/>
          </p:cNvSpPr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9" name="Rectangles"/>
          <p:cNvSpPr>
            <a:spLocks/>
          </p:cNvSpPr>
          <p:nvPr/>
        </p:nvSpPr>
        <p:spPr>
          <a:xfrm flipV="1">
            <a:off x="6414051" y="3643090"/>
            <a:ext cx="2729950" cy="248431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40" name="Rectangles"/>
          <p:cNvSpPr>
            <a:spLocks/>
          </p:cNvSpPr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rgbClr val="000000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41" name="Text box"/>
          <p:cNvSpPr>
            <a:spLocks noGrp="1"/>
          </p:cNvSpPr>
          <p:nvPr>
            <p:ph type="title"/>
          </p:nvPr>
        </p:nvSpPr>
        <p:spPr>
          <a:xfrm>
            <a:off x="342900" y="762000"/>
            <a:ext cx="8458200" cy="2362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5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Click to edit Master title style</a:t>
            </a:r>
            <a:endParaRPr lang="zh-CN" altLang="en-US" sz="5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033003"/>
      </p:ext>
    </p:extLst>
  </p:cSld>
  <p:clrMapOvr>
    <a:masterClrMapping/>
  </p:clrMapOvr>
  <p:hf sldNum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s"/>
          <p:cNvSpPr>
            <a:spLocks/>
          </p:cNvSpPr>
          <p:nvPr/>
        </p:nvSpPr>
        <p:spPr>
          <a:xfrm>
            <a:off x="1" y="366817"/>
            <a:ext cx="9144000" cy="84407"/>
          </a:xfrm>
          <a:prstGeom prst="rect">
            <a:avLst/>
          </a:prstGeom>
          <a:solidFill>
            <a:srgbClr val="A6B727">
              <a:alpha val="50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49" name="Rectangles"/>
          <p:cNvSpPr>
            <a:spLocks/>
          </p:cNvSpPr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rgbClr val="000000"/>
          </a:solidFill>
          <a:ln w="50800" cap="rnd" cmpd="thickThin">
            <a:noFill/>
            <a:prstDash val="solid"/>
            <a:round/>
          </a:ln>
        </p:spPr>
      </p:sp>
      <p:sp>
        <p:nvSpPr>
          <p:cNvPr id="50" name="Rectangles"/>
          <p:cNvSpPr>
            <a:spLocks/>
          </p:cNvSpPr>
          <p:nvPr/>
        </p:nvSpPr>
        <p:spPr>
          <a:xfrm>
            <a:off x="0" y="308276"/>
            <a:ext cx="9144001" cy="91440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</p:sp>
      <p:sp>
        <p:nvSpPr>
          <p:cNvPr id="51" name="Rectangles"/>
          <p:cNvSpPr>
            <a:spLocks/>
          </p:cNvSpPr>
          <p:nvPr/>
        </p:nvSpPr>
        <p:spPr>
          <a:xfrm flipV="1">
            <a:off x="5410182" y="360246"/>
            <a:ext cx="3733819" cy="91086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</p:sp>
      <p:sp>
        <p:nvSpPr>
          <p:cNvPr id="52" name="Rectangles"/>
          <p:cNvSpPr>
            <a:spLocks/>
          </p:cNvSpPr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rgbClr val="A6B727">
              <a:alpha val="50000"/>
            </a:srgbClr>
          </a:solidFill>
          <a:ln w="50800" cap="rnd" cmpd="thickThin">
            <a:noFill/>
            <a:prstDash val="solid"/>
            <a:round/>
          </a:ln>
        </p:spPr>
      </p:sp>
      <p:sp useBgFill="1">
        <p:nvSpPr>
          <p:cNvPr id="53" name="Rounded rectangle"/>
          <p:cNvSpPr>
            <a:spLocks/>
          </p:cNvSpPr>
          <p:nvPr/>
        </p:nvSpPr>
        <p:spPr>
          <a:xfrm>
            <a:off x="5407339" y="497504"/>
            <a:ext cx="3063239" cy="27431"/>
          </a:xfrm>
          <a:prstGeom prst="roundRect">
            <a:avLst>
              <a:gd name="adj" fmla="val 16666"/>
            </a:avLst>
          </a:prstGeom>
          <a:ln w="50800" cap="rnd" cmpd="thickThin">
            <a:noFill/>
            <a:prstDash val="solid"/>
            <a:round/>
          </a:ln>
        </p:spPr>
      </p:sp>
      <p:sp useBgFill="1">
        <p:nvSpPr>
          <p:cNvPr id="54" name="Rounded rectangle"/>
          <p:cNvSpPr>
            <a:spLocks/>
          </p:cNvSpPr>
          <p:nvPr/>
        </p:nvSpPr>
        <p:spPr>
          <a:xfrm>
            <a:off x="7373646" y="588943"/>
            <a:ext cx="1600200" cy="36574"/>
          </a:xfrm>
          <a:prstGeom prst="roundRect">
            <a:avLst>
              <a:gd name="adj" fmla="val 16666"/>
            </a:avLst>
          </a:prstGeom>
          <a:ln w="50800" cap="rnd" cmpd="thickThin">
            <a:noFill/>
            <a:prstDash val="solid"/>
            <a:round/>
          </a:ln>
        </p:spPr>
      </p:sp>
      <p:sp>
        <p:nvSpPr>
          <p:cNvPr id="55" name="Rectangles"/>
          <p:cNvSpPr>
            <a:spLocks/>
          </p:cNvSpPr>
          <p:nvPr/>
        </p:nvSpPr>
        <p:spPr>
          <a:xfrm>
            <a:off x="9084966" y="-2000"/>
            <a:ext cx="57625" cy="621791"/>
          </a:xfrm>
          <a:prstGeom prst="rect">
            <a:avLst/>
          </a:prstGeom>
          <a:solidFill>
            <a:srgbClr val="FFFFFF">
              <a:alpha val="65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56" name="Rectangles"/>
          <p:cNvSpPr>
            <a:spLocks/>
          </p:cNvSpPr>
          <p:nvPr/>
        </p:nvSpPr>
        <p:spPr>
          <a:xfrm>
            <a:off x="9044481" y="-2000"/>
            <a:ext cx="27432" cy="621791"/>
          </a:xfrm>
          <a:prstGeom prst="rect">
            <a:avLst/>
          </a:prstGeom>
          <a:solidFill>
            <a:srgbClr val="FFFFFF">
              <a:alpha val="65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57" name="Rectangles"/>
          <p:cNvSpPr>
            <a:spLocks/>
          </p:cNvSpPr>
          <p:nvPr/>
        </p:nvSpPr>
        <p:spPr>
          <a:xfrm>
            <a:off x="9025428" y="-2000"/>
            <a:ext cx="9144" cy="621791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58" name="Rectangles"/>
          <p:cNvSpPr>
            <a:spLocks/>
          </p:cNvSpPr>
          <p:nvPr/>
        </p:nvSpPr>
        <p:spPr>
          <a:xfrm>
            <a:off x="8975423" y="-2000"/>
            <a:ext cx="27432" cy="621791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59" name="Rectangles"/>
          <p:cNvSpPr>
            <a:spLocks/>
          </p:cNvSpPr>
          <p:nvPr/>
        </p:nvSpPr>
        <p:spPr>
          <a:xfrm>
            <a:off x="8915677" y="380"/>
            <a:ext cx="54863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60" name="Rectangles"/>
          <p:cNvSpPr>
            <a:spLocks/>
          </p:cNvSpPr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000"/>
            </a:srgbClr>
          </a:solidFill>
          <a:ln w="50800" cap="rnd" cmpd="thickThin">
            <a:noFill/>
            <a:prstDash val="solid"/>
            <a:round/>
          </a:ln>
        </p:spPr>
      </p:sp>
      <p:sp>
        <p:nvSpPr>
          <p:cNvPr id="61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3200" b="1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CLICK TO EDIT MASTER TITLE STYLE</a:t>
            </a:r>
            <a:endParaRPr lang="zh-CN" altLang="en-US" sz="3200" b="1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62" name="Text box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 eaLnBrk="1" latinLnBrk="0" hangingPunct="1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‹#›</a:t>
            </a:fld>
            <a:endParaRPr lang="zh-CN" altLang="en-US" sz="120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63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ctr" eaLnBrk="1" latinLnBrk="0" hangingPunct="1"/>
            <a:r>
              <a:rPr lang="en-US" altLang="zh-CN" sz="100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009700"/>
      </p:ext>
    </p:extLst>
  </p:cSld>
  <p:clrMapOvr>
    <a:masterClrMapping/>
  </p:clrMapOvr>
  <p:hf sldNu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3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05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Text box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214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box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Text box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Text box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8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334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09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99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Text box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01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Text box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974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s"/>
          <p:cNvSpPr>
            <a:spLocks/>
          </p:cNvSpPr>
          <p:nvPr/>
        </p:nvSpPr>
        <p:spPr>
          <a:xfrm>
            <a:off x="1" y="366817"/>
            <a:ext cx="9144000" cy="84407"/>
          </a:xfrm>
          <a:prstGeom prst="rect">
            <a:avLst/>
          </a:prstGeom>
          <a:solidFill>
            <a:srgbClr val="A6B727">
              <a:alpha val="5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3" name="Rectangles"/>
          <p:cNvSpPr>
            <a:spLocks/>
          </p:cNvSpPr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rgbClr val="000000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4" name="Rectangles"/>
          <p:cNvSpPr>
            <a:spLocks/>
          </p:cNvSpPr>
          <p:nvPr/>
        </p:nvSpPr>
        <p:spPr>
          <a:xfrm>
            <a:off x="0" y="308276"/>
            <a:ext cx="9144001" cy="91440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5" name="Rectangles"/>
          <p:cNvSpPr>
            <a:spLocks/>
          </p:cNvSpPr>
          <p:nvPr/>
        </p:nvSpPr>
        <p:spPr>
          <a:xfrm flipV="1">
            <a:off x="5410182" y="360246"/>
            <a:ext cx="3733819" cy="91086"/>
          </a:xfrm>
          <a:prstGeom prst="rect">
            <a:avLst/>
          </a:prstGeom>
          <a:solidFill>
            <a:srgbClr val="A6B727"/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6" name="Rectangles"/>
          <p:cNvSpPr>
            <a:spLocks/>
          </p:cNvSpPr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rgbClr val="A6B727">
              <a:alpha val="5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7" name="Rounded rectangle"/>
          <p:cNvSpPr>
            <a:spLocks/>
          </p:cNvSpPr>
          <p:nvPr/>
        </p:nvSpPr>
        <p:spPr>
          <a:xfrm>
            <a:off x="5407339" y="497504"/>
            <a:ext cx="3063239" cy="27431"/>
          </a:xfrm>
          <a:prstGeom prst="roundRect">
            <a:avLst>
              <a:gd name="adj" fmla="val 16666"/>
            </a:avLst>
          </a:prstGeom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8" name="Rounded rectangle"/>
          <p:cNvSpPr>
            <a:spLocks/>
          </p:cNvSpPr>
          <p:nvPr/>
        </p:nvSpPr>
        <p:spPr>
          <a:xfrm>
            <a:off x="7373646" y="588943"/>
            <a:ext cx="1600200" cy="36574"/>
          </a:xfrm>
          <a:prstGeom prst="roundRect">
            <a:avLst>
              <a:gd name="adj" fmla="val 16666"/>
            </a:avLst>
          </a:prstGeom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9" name="Rectangles"/>
          <p:cNvSpPr>
            <a:spLocks/>
          </p:cNvSpPr>
          <p:nvPr/>
        </p:nvSpPr>
        <p:spPr>
          <a:xfrm>
            <a:off x="9084966" y="-2000"/>
            <a:ext cx="57625" cy="621791"/>
          </a:xfrm>
          <a:prstGeom prst="rect">
            <a:avLst/>
          </a:prstGeom>
          <a:solidFill>
            <a:srgbClr val="FFFFFF">
              <a:alpha val="65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10" name="Rectangles"/>
          <p:cNvSpPr>
            <a:spLocks/>
          </p:cNvSpPr>
          <p:nvPr/>
        </p:nvSpPr>
        <p:spPr>
          <a:xfrm>
            <a:off x="9044481" y="-2000"/>
            <a:ext cx="27432" cy="621791"/>
          </a:xfrm>
          <a:prstGeom prst="rect">
            <a:avLst/>
          </a:prstGeom>
          <a:solidFill>
            <a:srgbClr val="FFFFFF">
              <a:alpha val="65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11" name="Rectangles"/>
          <p:cNvSpPr>
            <a:spLocks/>
          </p:cNvSpPr>
          <p:nvPr/>
        </p:nvSpPr>
        <p:spPr>
          <a:xfrm>
            <a:off x="9025428" y="-2000"/>
            <a:ext cx="9144" cy="621791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12" name="Rectangles"/>
          <p:cNvSpPr>
            <a:spLocks/>
          </p:cNvSpPr>
          <p:nvPr/>
        </p:nvSpPr>
        <p:spPr>
          <a:xfrm>
            <a:off x="8975423" y="-2000"/>
            <a:ext cx="27432" cy="621791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13" name="Rectangles"/>
          <p:cNvSpPr>
            <a:spLocks/>
          </p:cNvSpPr>
          <p:nvPr/>
        </p:nvSpPr>
        <p:spPr>
          <a:xfrm>
            <a:off x="8915677" y="380"/>
            <a:ext cx="54863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14" name="Rectangles"/>
          <p:cNvSpPr>
            <a:spLocks/>
          </p:cNvSpPr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000"/>
            </a:srgbClr>
          </a:solidFill>
          <a:ln w="50800" cap="rnd" cmpd="thickThin">
            <a:noFill/>
            <a:prstDash val="solid"/>
            <a:round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box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6" name="Text box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eaLnBrk="1" latinLnBrk="0" hangingPunct="1"/>
            <a:r>
              <a:rPr lang="en-US" altLang="zh-CN"/>
              <a:t>Click to edit Master text styles</a:t>
            </a:r>
          </a:p>
          <a:p>
            <a:pPr lvl="1" eaLnBrk="1" latinLnBrk="0" hangingPunct="1"/>
            <a:r>
              <a:rPr lang="en-US" altLang="zh-CN"/>
              <a:t>Second level</a:t>
            </a:r>
          </a:p>
          <a:p>
            <a:pPr lvl="2" eaLnBrk="1" latinLnBrk="0" hangingPunct="1"/>
            <a:r>
              <a:rPr lang="en-US" altLang="zh-CN"/>
              <a:t>Third level</a:t>
            </a:r>
          </a:p>
          <a:p>
            <a:pPr lvl="3" eaLnBrk="1" latinLnBrk="0" hangingPunct="1"/>
            <a:r>
              <a:rPr lang="en-US" altLang="zh-CN"/>
              <a:t>Fourth level</a:t>
            </a:r>
          </a:p>
          <a:p>
            <a:pPr lvl="4" eaLnBrk="1" latinLnBrk="0" hangingPunct="1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17" name="Text box"/>
          <p:cNvSpPr>
            <a:spLocks noGrp="1"/>
          </p:cNvSpPr>
          <p:nvPr>
            <p:ph type="dt" idx="2"/>
          </p:nvPr>
        </p:nvSpPr>
        <p:spPr>
          <a:xfrm>
            <a:off x="6586536" y="612647"/>
            <a:ext cx="957264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l" eaLnBrk="1" latinLnBrk="0" hangingPunct="1"/>
            <a:r>
              <a:rPr lang="en-US" altLang="zh-CN" sz="800">
                <a:solidFill>
                  <a:schemeClr val="accent2"/>
                </a:solidFill>
                <a:latin typeface="Georgia" charset="0"/>
                <a:ea typeface="宋体" charset="0"/>
                <a:cs typeface="Georgia" charset="0"/>
              </a:rPr>
              <a:t>Date/Time</a:t>
            </a:r>
            <a:endParaRPr lang="zh-CN" altLang="en-US" sz="800">
              <a:solidFill>
                <a:schemeClr val="accent2"/>
              </a:solidFill>
              <a:latin typeface="Georgia" charset="0"/>
              <a:ea typeface="宋体" charset="0"/>
              <a:cs typeface="Georgia" charset="0"/>
            </a:endParaRPr>
          </a:p>
        </p:txBody>
      </p:sp>
      <p:sp>
        <p:nvSpPr>
          <p:cNvPr id="18" name="Text box"/>
          <p:cNvSpPr>
            <a:spLocks noGrp="1"/>
          </p:cNvSpPr>
          <p:nvPr>
            <p:ph type="ftr" idx="3"/>
          </p:nvPr>
        </p:nvSpPr>
        <p:spPr>
          <a:xfrm>
            <a:off x="5257800" y="612647"/>
            <a:ext cx="132588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r" eaLnBrk="1" latinLnBrk="0" hangingPunct="1"/>
            <a:r>
              <a:rPr lang="en-US" altLang="zh-CN" sz="800">
                <a:solidFill>
                  <a:schemeClr val="accent2"/>
                </a:solidFill>
                <a:latin typeface="Georgia" charset="0"/>
                <a:ea typeface="宋体" charset="0"/>
                <a:cs typeface="Georgia" charset="0"/>
              </a:rPr>
              <a:t>Pradip N. Kapasi                                                         Chartered Accountant</a:t>
            </a:r>
            <a:endParaRPr lang="zh-CN" altLang="en-US" sz="800">
              <a:solidFill>
                <a:schemeClr val="accent2"/>
              </a:solidFill>
              <a:latin typeface="Georgia" charset="0"/>
              <a:ea typeface="宋体" charset="0"/>
              <a:cs typeface="Georgia" charset="0"/>
            </a:endParaRPr>
          </a:p>
        </p:txBody>
      </p:sp>
      <p:sp>
        <p:nvSpPr>
          <p:cNvPr id="19" name="Text box"/>
          <p:cNvSpPr>
            <a:spLocks noGrp="1"/>
          </p:cNvSpPr>
          <p:nvPr>
            <p:ph type="sldNum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 eaLnBrk="1" latinLnBrk="0" hangingPunct="1"/>
            <a:fld id="{CAD2D6BD-DE1B-4B5F-8B41-2702339687B9}" type="slidenum"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Georgia" charset="0"/>
                <a:ea typeface="宋体" charset="0"/>
                <a:cs typeface="Georgia" charset="0"/>
              </a:rPr>
              <a:t>‹#›</a:t>
            </a:fld>
            <a:endParaRPr lang="zh-CN" altLang="en-US" sz="1800">
              <a:solidFill>
                <a:srgbClr val="FFFFFF"/>
              </a:solidFill>
              <a:latin typeface="Georgia" charset="0"/>
              <a:ea typeface="宋体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406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lvl1pPr algn="l" defTabSz="914400" eaLnBrk="1" fontAlgn="auto" latinLnBrk="0" hangingPunct="1">
        <a:spcBef>
          <a:spcPts val="0"/>
        </a:spcBef>
        <a:buNone/>
        <a:defRPr sz="4000" kern="1200">
          <a:solidFill>
            <a:schemeClr val="tx2"/>
          </a:solidFill>
          <a:latin typeface="Times New Roman" pitchFamily="18" charset="0"/>
          <a:ea typeface="方正姚体" charset="0"/>
          <a:cs typeface="Times New Roman" pitchFamily="18" charset="0"/>
        </a:defRPr>
      </a:lvl1pPr>
    </p:titleStyle>
    <p:bodyStyle>
      <a:lvl1pPr marL="365633" indent="-256032" algn="l" defTabSz="914400" eaLnBrk="1" fontAlgn="auto" latinLnBrk="0" hangingPunct="1">
        <a:spcBef>
          <a:spcPts val="300"/>
        </a:spcBef>
        <a:buClr>
          <a:srgbClr val="002060"/>
        </a:buClr>
        <a:buFont typeface="Georgia" charset="0"/>
        <a:buChar char="•"/>
        <a:defRPr sz="2800" kern="1200">
          <a:solidFill>
            <a:schemeClr val="tx1"/>
          </a:solidFill>
          <a:latin typeface="Times New Roman" pitchFamily="18" charset="0"/>
          <a:ea typeface="宋体" charset="0"/>
          <a:cs typeface="Times New Roman" pitchFamily="18" charset="0"/>
        </a:defRPr>
      </a:lvl1pPr>
      <a:lvl2pPr marL="868680" indent="-457200" algn="l" defTabSz="914400" eaLnBrk="1" fontAlgn="auto" latinLnBrk="0" hangingPunct="1">
        <a:spcBef>
          <a:spcPts val="300"/>
        </a:spcBef>
        <a:buClr>
          <a:srgbClr val="002060"/>
        </a:buClr>
        <a:buFont typeface="Georgia" charset="0"/>
        <a:buChar char="-"/>
        <a:defRPr sz="2600" kern="1200">
          <a:solidFill>
            <a:schemeClr val="tx1"/>
          </a:solidFill>
          <a:latin typeface="Times New Roman" pitchFamily="18" charset="0"/>
          <a:ea typeface="宋体" charset="0"/>
          <a:cs typeface="Times New Roman" pitchFamily="18" charset="0"/>
        </a:defRPr>
      </a:lvl2pPr>
      <a:lvl3pPr marL="923544" indent="-219456" algn="l" defTabSz="914400" eaLnBrk="1" fontAlgn="auto" latinLnBrk="0" hangingPunct="1">
        <a:spcBef>
          <a:spcPts val="300"/>
        </a:spcBef>
        <a:buClr>
          <a:srgbClr val="002060"/>
        </a:buClr>
        <a:buFont typeface="Wingdings 2" charset="0"/>
        <a:buChar char=""/>
        <a:defRPr sz="2400" kern="1200">
          <a:solidFill>
            <a:schemeClr val="tx1"/>
          </a:solidFill>
          <a:latin typeface="Times New Roman" pitchFamily="18" charset="0"/>
          <a:ea typeface="宋体" charset="0"/>
          <a:cs typeface="Times New Roman" pitchFamily="18" charset="0"/>
        </a:defRPr>
      </a:lvl3pPr>
      <a:lvl4pPr marL="1179449" indent="-201168" algn="l" defTabSz="914400" eaLnBrk="1" fontAlgn="auto" latinLnBrk="0" hangingPunct="1">
        <a:spcBef>
          <a:spcPts val="300"/>
        </a:spcBef>
        <a:buClr>
          <a:srgbClr val="002060"/>
        </a:buClr>
        <a:buFont typeface="Wingdings 2" charset="0"/>
        <a:buChar char=""/>
        <a:defRPr sz="2200" kern="1200">
          <a:solidFill>
            <a:schemeClr val="tx1"/>
          </a:solidFill>
          <a:latin typeface="Times New Roman" pitchFamily="18" charset="0"/>
          <a:ea typeface="宋体" charset="0"/>
          <a:cs typeface="Times New Roman" pitchFamily="18" charset="0"/>
        </a:defRPr>
      </a:lvl4pPr>
      <a:lvl5pPr marL="1389888" indent="-182880" algn="l" defTabSz="914400" eaLnBrk="1" fontAlgn="auto" latinLnBrk="0" hangingPunct="1">
        <a:spcBef>
          <a:spcPts val="300"/>
        </a:spcBef>
        <a:buClr>
          <a:srgbClr val="002060"/>
        </a:buClr>
        <a:buFont typeface="Georgia" charset="0"/>
        <a:buChar char="▫"/>
        <a:defRPr sz="2000" kern="1200">
          <a:solidFill>
            <a:schemeClr val="tx1"/>
          </a:solidFill>
          <a:latin typeface="Times New Roman" pitchFamily="18" charset="0"/>
          <a:ea typeface="宋体" charset="0"/>
          <a:cs typeface="Times New Roman" pitchFamily="18" charset="0"/>
        </a:defRPr>
      </a:lvl5pPr>
      <a:lvl6pPr marL="1609344" indent="-182880" algn="l" defTabSz="914400" eaLnBrk="1" fontAlgn="auto" latinLnBrk="0" hangingPunct="1">
        <a:spcBef>
          <a:spcPts val="300"/>
        </a:spcBef>
        <a:buClr>
          <a:schemeClr val="accent3"/>
        </a:buClr>
        <a:buFont typeface="Georgia" charset="0"/>
        <a:buChar char="▫"/>
        <a:defRPr sz="1800" kern="1200">
          <a:solidFill>
            <a:schemeClr val="accent3"/>
          </a:solidFill>
          <a:latin typeface="Georgia" charset="0"/>
          <a:ea typeface="宋体" charset="0"/>
          <a:cs typeface="Georgia" charset="0"/>
        </a:defRPr>
      </a:lvl6pPr>
      <a:lvl7pPr marL="1828800" indent="-182880" algn="l" defTabSz="914400" eaLnBrk="1" fontAlgn="auto" latinLnBrk="0" hangingPunct="1">
        <a:spcBef>
          <a:spcPts val="300"/>
        </a:spcBef>
        <a:buClr>
          <a:schemeClr val="accent3"/>
        </a:buClr>
        <a:buFont typeface="Georgia" charset="0"/>
        <a:buChar char="▫"/>
        <a:defRPr sz="1600" kern="1200">
          <a:solidFill>
            <a:schemeClr val="accent3"/>
          </a:solidFill>
          <a:latin typeface="Georgia" charset="0"/>
          <a:ea typeface="宋体" charset="0"/>
          <a:cs typeface="Georgia" charset="0"/>
        </a:defRPr>
      </a:lvl7pPr>
      <a:lvl8pPr marL="2029968" indent="-182880" algn="l" defTabSz="914400" eaLnBrk="1" fontAlgn="auto" latinLnBrk="0" hangingPunct="1">
        <a:spcBef>
          <a:spcPts val="300"/>
        </a:spcBef>
        <a:buClr>
          <a:schemeClr val="accent3"/>
        </a:buClr>
        <a:buFont typeface="Georgia" charset="0"/>
        <a:buChar char="◦"/>
        <a:defRPr sz="1500" kern="1200">
          <a:solidFill>
            <a:schemeClr val="accent3"/>
          </a:solidFill>
          <a:latin typeface="Georgia" charset="0"/>
          <a:ea typeface="宋体" charset="0"/>
          <a:cs typeface="Georgia" charset="0"/>
        </a:defRPr>
      </a:lvl8pPr>
      <a:lvl9pPr marL="2029968" indent="-182880" algn="l" defTabSz="914400" eaLnBrk="1" fontAlgn="auto" latinLnBrk="0" hangingPunct="1">
        <a:spcBef>
          <a:spcPts val="300"/>
        </a:spcBef>
        <a:buClr>
          <a:schemeClr val="accent3"/>
        </a:buClr>
        <a:buFont typeface="Georgia" charset="0"/>
        <a:buChar char="◦"/>
        <a:defRPr sz="1500" kern="1200">
          <a:solidFill>
            <a:schemeClr val="accent3"/>
          </a:solidFill>
          <a:latin typeface="Georgia" charset="0"/>
          <a:ea typeface="宋体" charset="0"/>
          <a:cs typeface="Georgi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"/>
          <p:cNvSpPr>
            <a:spLocks noGrp="1"/>
          </p:cNvSpPr>
          <p:nvPr>
            <p:ph type="ctrTitle"/>
          </p:nvPr>
        </p:nvSpPr>
        <p:spPr>
          <a:xfrm>
            <a:off x="177018" y="-16329"/>
            <a:ext cx="8789964" cy="359376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5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Major Changes </a:t>
            </a:r>
            <a:br>
              <a:rPr lang="zh-CN" altLang="en-US" sz="45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</a:br>
            <a:r>
              <a:rPr lang="en-US" altLang="zh-CN" sz="45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(ITA, 1961 to ITA, 2025)</a:t>
            </a:r>
            <a:br>
              <a:rPr lang="zh-CN" altLang="en-US" sz="45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</a:br>
            <a:r>
              <a:rPr lang="en-US" altLang="zh-CN" sz="45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Relevance of Judicial Precedents</a:t>
            </a:r>
            <a:br>
              <a:rPr lang="zh-CN" altLang="en-US" sz="45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</a:br>
            <a:endParaRPr lang="zh-CN" altLang="en-US" sz="4500" b="0" i="0" u="none" strike="noStrike" kern="1200" cap="none" spc="0" baseline="0" dirty="0">
              <a:solidFill>
                <a:schemeClr val="bg1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43" name="Text box"/>
          <p:cNvSpPr>
            <a:spLocks noGrp="1"/>
          </p:cNvSpPr>
          <p:nvPr>
            <p:ph type="subTitle"/>
          </p:nvPr>
        </p:nvSpPr>
        <p:spPr>
          <a:xfrm>
            <a:off x="-26963" y="4191000"/>
            <a:ext cx="9170963" cy="291670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109728" indent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Conclave on Union Budget 2026</a:t>
            </a:r>
          </a:p>
          <a:p>
            <a:pPr marL="109728" indent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07</a:t>
            </a:r>
            <a:r>
              <a:rPr lang="en-US" altLang="zh-CN" sz="2400" b="1" i="0" u="none" strike="noStrike" kern="1200" cap="none" spc="0" baseline="3000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th</a:t>
            </a:r>
            <a:r>
              <a:rPr lang="en-US" altLang="zh-CN" sz="24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 February 2026, Saturday</a:t>
            </a:r>
          </a:p>
          <a:p>
            <a:pPr marL="109728" indent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Williams Court, Kolkata</a:t>
            </a:r>
          </a:p>
          <a:p>
            <a:pPr marL="109728" indent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Bombay Chartered Accounting Society </a:t>
            </a:r>
          </a:p>
          <a:p>
            <a:pPr marL="109728" indent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方正姚体" charset="0"/>
                <a:cs typeface="Lucida Sans" charset="0"/>
              </a:rPr>
              <a:t>Association Of Corporate Advisers &amp; Executives</a:t>
            </a:r>
          </a:p>
          <a:p>
            <a:pPr marL="109728" indent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endParaRPr lang="zh-CN" altLang="en-US" sz="24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44" name="Rectangles"/>
          <p:cNvSpPr>
            <a:spLocks/>
          </p:cNvSpPr>
          <p:nvPr/>
        </p:nvSpPr>
        <p:spPr>
          <a:xfrm>
            <a:off x="3196443" y="6307602"/>
            <a:ext cx="272415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74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Rules, Circulars and Notification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92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10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93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94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New Rules new regulations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Renewed understanding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Procedural arena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Power to change landscape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Old notifications to apply only where saved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Care and caution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Contextual relevance in sparing cases  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64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zh-CN" altLang="en-US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</a:br>
            <a:r>
              <a:rPr lang="en-US" altLang="zh-CN" sz="36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Scope of Income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00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11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01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02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Accrual, arising, receipt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Deemed receipts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Deemed income;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Clearer rules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Receipt based taxation for certain items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Limits disputes </a:t>
            </a:r>
          </a:p>
          <a:p>
            <a:pPr marL="109728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 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844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Deeming Fictions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506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12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507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508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Continued reliance on taxing non-income receipts.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Missed opportunity to simplify "deemed income" clauses.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Extensive use and adoption in ITA, 2025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Indicates non-acceptance of reality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Inability to legislate clearly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Distance ITA from constitutional mandate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Supports vague charges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Needs strictest interpretation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Specific provisions for POT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66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Residence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07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13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08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09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Rules rewritten or modified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Rationalisation of rules and threshold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Digital nomads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rgbClr val="FF0000"/>
                </a:solidFill>
                <a:latin typeface="Times New Roman" pitchFamily="18" charset="0"/>
                <a:ea typeface="宋体" charset="0"/>
                <a:cs typeface="Lucida Sans" charset="0"/>
              </a:rPr>
              <a:t> </a:t>
            </a: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Expatriates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Cross border workers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Regular validation suggested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769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Timelines and Procedures 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14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14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15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16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Important changes 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Shortens timelines in many cases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Reopening and reassessment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Fast-tracks dispute resolutions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Permits to set aside and remand cases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Strengthens SCN 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423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"Tax Year"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56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15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57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58" name="Text box"/>
          <p:cNvSpPr>
            <a:spLocks noGrp="1"/>
          </p:cNvSpPr>
          <p:nvPr>
            <p:ph type="body" idx="4294967295"/>
          </p:nvPr>
        </p:nvSpPr>
        <p:spPr>
          <a:xfrm>
            <a:off x="0" y="1268700"/>
            <a:ext cx="9144000" cy="55639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Dual concept of PY and AY abandoned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Replaces the concept of "Previous Year" (PY).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Replaces the concept of "Assessment Year" (AY).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Unification of year of earning and taxation.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Unified cycle for reporting and tax calculation.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Income earned in PY taxed in AY.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Follows global practice.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Eliminates mismatches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Avoids interpretational disputes.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Less litigation on year of taxability.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Synchronizes reporting periods.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82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Penalties 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63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16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64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65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Provisions largely retained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Reduction of penalties for technical disputes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Cases of disproportionate fines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Removal where no tax payable / refund due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MSME in small cases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New reporting obligations and penalties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Increases the compliance costs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Difficulties;</a:t>
            </a:r>
          </a:p>
          <a:p>
            <a:pPr marL="713232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 automated and administrative penalties  </a:t>
            </a:r>
          </a:p>
          <a:p>
            <a:pPr marL="713232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prone to amendents</a:t>
            </a:r>
          </a:p>
          <a:p>
            <a:pPr marL="1170432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Finance Bill 2026 - common order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738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Deductions &amp; Exemptions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70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17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1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2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Grouping of scattered provisions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Pooled placements in schedules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Ease of reference by grouping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Gratuity, leave encashment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VRS, pension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Improved deductions </a:t>
            </a:r>
          </a:p>
          <a:p>
            <a:pPr marL="8228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for donation and interest income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Formula based ceilings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Tabular presentation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Reduces duplication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547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729684-535F-173D-5739-77007C701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 box">
            <a:extLst>
              <a:ext uri="{FF2B5EF4-FFF2-40B4-BE49-F238E27FC236}">
                <a16:creationId xmlns:a16="http://schemas.microsoft.com/office/drawing/2014/main" id="{12E5C4F9-882F-AE5F-08F9-B9B1DBCB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33960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Charitable Trusts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70" name="Rectangles">
            <a:extLst>
              <a:ext uri="{FF2B5EF4-FFF2-40B4-BE49-F238E27FC236}">
                <a16:creationId xmlns:a16="http://schemas.microsoft.com/office/drawing/2014/main" id="{BB5424F1-D0C7-4BBD-7DF2-E6BAB5A51886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18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1" name="Text box">
            <a:extLst>
              <a:ext uri="{FF2B5EF4-FFF2-40B4-BE49-F238E27FC236}">
                <a16:creationId xmlns:a16="http://schemas.microsoft.com/office/drawing/2014/main" id="{62D224F9-7269-B687-7FC5-844CB26881A5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2" name="Text box">
            <a:extLst>
              <a:ext uri="{FF2B5EF4-FFF2-40B4-BE49-F238E27FC236}">
                <a16:creationId xmlns:a16="http://schemas.microsoft.com/office/drawing/2014/main" id="{5AD66463-AA6E-327E-0326-8E28AA336A5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70076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New concept of registered Non-Profit Organization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Registered NPOs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Expansion of list of eligible entities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dirty="0">
                <a:cs typeface="Lucida Sans" charset="0"/>
              </a:rPr>
              <a:t>Eligibility criteria for registration defined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Need for registration in India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dirty="0">
                <a:cs typeface="Lucida Sans" charset="0"/>
              </a:rPr>
              <a:t>Objects for the benefits of the Indian public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Exemption provision to computation provisions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dirty="0">
                <a:cs typeface="Lucida Sans" charset="0"/>
              </a:rPr>
              <a:t>Only one regiment of computation</a:t>
            </a:r>
          </a:p>
          <a:p>
            <a:pPr marL="457200" indent="-457200"/>
            <a:endParaRPr lang="en-US" altLang="zh-CN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507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4DF903-9CF1-EE3F-68D2-01DC3C78D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 box">
            <a:extLst>
              <a:ext uri="{FF2B5EF4-FFF2-40B4-BE49-F238E27FC236}">
                <a16:creationId xmlns:a16="http://schemas.microsoft.com/office/drawing/2014/main" id="{97F3E82B-C121-8ACD-7596-30BCB5133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Charitable Trusts - II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70" name="Rectangles">
            <a:extLst>
              <a:ext uri="{FF2B5EF4-FFF2-40B4-BE49-F238E27FC236}">
                <a16:creationId xmlns:a16="http://schemas.microsoft.com/office/drawing/2014/main" id="{0F1BD8A3-D7A2-059E-1D8C-7B06D30A15AA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19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1" name="Text box">
            <a:extLst>
              <a:ext uri="{FF2B5EF4-FFF2-40B4-BE49-F238E27FC236}">
                <a16:creationId xmlns:a16="http://schemas.microsoft.com/office/drawing/2014/main" id="{BE025358-CFB1-33CE-A26C-FCD9764D245A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2" name="Text box">
            <a:extLst>
              <a:ext uri="{FF2B5EF4-FFF2-40B4-BE49-F238E27FC236}">
                <a16:creationId xmlns:a16="http://schemas.microsoft.com/office/drawing/2014/main" id="{92EA728A-1095-69FF-B6E9-6E68ECD1B6B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3606" y="1547948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dirty="0">
                <a:cs typeface="Lucida Sans" charset="0"/>
              </a:rPr>
              <a:t>Tax on accreted income</a:t>
            </a:r>
          </a:p>
          <a:p>
            <a:pPr lvl="1"/>
            <a:r>
              <a:rPr lang="en-US" altLang="zh-CN" dirty="0">
                <a:cs typeface="Lucida Sans" charset="0"/>
              </a:rPr>
              <a:t>Where delay in application is not condoned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Heads of income not to apply</a:t>
            </a:r>
          </a:p>
          <a:p>
            <a:r>
              <a:rPr lang="en-US" altLang="zh-CN" dirty="0"/>
              <a:t>GPU case where commercial receipts exceed 20%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dirty="0">
                <a:cs typeface="Lucida Sans" charset="0"/>
              </a:rPr>
              <a:t>Rate of Tax for different types of income specified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Deemed accumulated </a:t>
            </a:r>
            <a:r>
              <a:rPr lang="en-US" altLang="zh-CN" dirty="0">
                <a:cs typeface="Lucida Sans" charset="0"/>
              </a:rPr>
              <a:t>income v. accumulated income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Purpose/s of accumulation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457200" indent="-457200"/>
            <a:endParaRPr lang="en-US" altLang="zh-CN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6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 box"/>
          <p:cNvSpPr>
            <a:spLocks noGrp="1"/>
          </p:cNvSpPr>
          <p:nvPr>
            <p:ph type="title"/>
          </p:nvPr>
        </p:nvSpPr>
        <p:spPr>
          <a:xfrm>
            <a:off x="40819" y="203201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SYNOPSIS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65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66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67" name="Text box"/>
          <p:cNvSpPr>
            <a:spLocks noGrp="1"/>
          </p:cNvSpPr>
          <p:nvPr>
            <p:ph type="body" idx="4294967295"/>
          </p:nvPr>
        </p:nvSpPr>
        <p:spPr>
          <a:xfrm>
            <a:off x="81638" y="802859"/>
            <a:ext cx="9103181" cy="58519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Structural Overhaul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dirty="0">
                <a:cs typeface="Lucida Sans" charset="0"/>
              </a:rPr>
              <a:t>Structural Changes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Scope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dirty="0">
                <a:cs typeface="Lucida Sans" charset="0"/>
              </a:rPr>
              <a:t>Timelines and Procedures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Delegated Legislations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dirty="0">
                <a:cs typeface="Lucida Sans" charset="0"/>
              </a:rPr>
              <a:t>Tax Year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Deductions and Exemptions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dirty="0">
                <a:cs typeface="Lucida Sans" charset="0"/>
              </a:rPr>
              <a:t>Virtual Digital Assets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Search and Seiz</a:t>
            </a:r>
            <a:r>
              <a:rPr lang="en-US" altLang="zh-CN" sz="2600" dirty="0">
                <a:cs typeface="Lucida Sans" charset="0"/>
              </a:rPr>
              <a:t>ure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International Taxation and Treaties </a:t>
            </a:r>
            <a:endParaRPr lang="en-US" altLang="zh-CN" sz="2600" dirty="0"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Dispute Resolution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dirty="0">
                <a:cs typeface="Lucida Sans" charset="0"/>
              </a:rPr>
              <a:t>Transitional Provisions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Judicial Precedents and Landmark Judgements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324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Investigation Powers &amp; Safeguards &amp; Checks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77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20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8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79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Sweeping powers for search, seizure and survey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Wide access to digital device 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Need for balancing enforcement with protection of rights of citizens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Privacy, health, communication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Natural justice, access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Manual of rights and duties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SOP for investigations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079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Faceless schemes 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99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21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500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501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Uniform and common faceless schemes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Inquiry , Assessments , Reassessments , Rectfications , Appeals , TDS ,  TCS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Need for balancing enforcement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Right to hearing embedded expressly embedded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Natural justice, access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Faceless schemes subject to Parliamentary scrutiny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Requirement of speaking orders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Balance between enforcement and taxpayer rights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89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 box"/>
          <p:cNvSpPr>
            <a:spLocks noGrp="1"/>
          </p:cNvSpPr>
          <p:nvPr>
            <p:ph type="ctrTitle"/>
          </p:nvPr>
        </p:nvSpPr>
        <p:spPr>
          <a:xfrm>
            <a:off x="342900" y="304800"/>
            <a:ext cx="8458200" cy="29717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Digital Era &amp; Virtual Assets</a:t>
            </a:r>
            <a:br>
              <a:rPr lang="zh-CN" altLang="en-US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</a:br>
            <a:endParaRPr lang="zh-CN" altLang="en-US" sz="5400" b="0" i="0" u="none" strike="noStrike" kern="1200" cap="none" spc="0" baseline="0">
              <a:solidFill>
                <a:schemeClr val="bg1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184" name="Rectangles"/>
          <p:cNvSpPr>
            <a:spLocks/>
          </p:cNvSpPr>
          <p:nvPr/>
        </p:nvSpPr>
        <p:spPr>
          <a:xfrm>
            <a:off x="3209924" y="6223000"/>
            <a:ext cx="2724150" cy="634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423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Virtual Digital Assets (VDA)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89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23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90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91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Explicit recognition of VDAs in the primary statute.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Covers cryptocurrencies, NFTs, and Digital tokens.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Capital assets and stock-in-trade.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Recognition as property.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Included in income and undisclosed income.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Included in the ambit of search, seizure and survey.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TDS and TCS obligations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Reporting requirements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47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Search and Seizure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96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24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97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198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Powers to access any virtual digital space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Emails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Social media accounts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Online platforms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Cloud storage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Power to bypass access codes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Privacy and safety concerns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Legal mandate to produce access codes </a:t>
            </a:r>
          </a:p>
          <a:p>
            <a:pPr marL="8228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on demand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50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End-to-End Digital Compliance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03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25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04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05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Mandatory e-filing of  reports, returns ,</a:t>
            </a:r>
          </a:p>
          <a:p>
            <a:pPr marL="8228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 responses , representations , appeals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Online tax payments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Digital service of notices and responses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Assessments &amp; Apppeals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Virtual hearings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Reduced human interface and discretion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70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 box"/>
          <p:cNvSpPr>
            <a:spLocks noGrp="1"/>
          </p:cNvSpPr>
          <p:nvPr>
            <p:ph type="ctrTitle"/>
          </p:nvPr>
        </p:nvSpPr>
        <p:spPr>
          <a:xfrm>
            <a:off x="342900" y="304800"/>
            <a:ext cx="8458200" cy="29717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International Taxation &amp; Treaties</a:t>
            </a:r>
            <a:endParaRPr lang="zh-CN" altLang="en-US" sz="5400" b="0" i="0" u="none" strike="noStrike" kern="1200" cap="none" spc="0" baseline="0">
              <a:solidFill>
                <a:schemeClr val="bg1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210" name="Rectangles"/>
          <p:cNvSpPr>
            <a:spLocks/>
          </p:cNvSpPr>
          <p:nvPr/>
        </p:nvSpPr>
        <p:spPr>
          <a:xfrm>
            <a:off x="3209924" y="6223000"/>
            <a:ext cx="2724150" cy="634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69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Source of Income Rules &amp; BEPS Harmonization 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15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27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16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17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Rules for income deemed to accrue in India.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'Digital presence' and "business connection" nexus.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Alignment with Base Erosion and Profit Shifting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Adoption of  Pillars framework.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Rules preventing tax leakage in cross-border trade.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Brings Indian tax laws closer to OECD standards.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Reporting of Cross-border for multinationals.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915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Anti-avoidance &amp; International Tax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22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28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23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24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Codification of undefined terms in treaties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As per ITA or Notifications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From other central laws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Updation of;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Residence tests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Source rules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PE concepts and rules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Cross border digital supplies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Harmonization with BEPS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MAPs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1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GAAR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513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29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514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515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Provisions retained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Minimum threshold not disturbed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Application where commercial substance absent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20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Structural Overhaul 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72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73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74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Shift towards plain English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Structured short sentences over text blocks</a:t>
            </a: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Aarchaic &amp; redundant legal terms abondoned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Adoption of sequential numbering for all clauses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Elimination of  alphanumeric section labelling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Adoption of formulae and tables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Provisos and Explanations 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Adoption in main provisions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Logical sequencing of Chapters in linear manner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005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 box"/>
          <p:cNvSpPr>
            <a:spLocks noGrp="1"/>
          </p:cNvSpPr>
          <p:nvPr>
            <p:ph type="ctrTitle"/>
          </p:nvPr>
        </p:nvSpPr>
        <p:spPr>
          <a:xfrm>
            <a:off x="342900" y="0"/>
            <a:ext cx="8458200" cy="29717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Dispute Resolution </a:t>
            </a:r>
            <a:endParaRPr lang="zh-CN" altLang="en-US" sz="5400" b="0" i="0" u="none" strike="noStrike" kern="1200" cap="none" spc="0" baseline="0">
              <a:solidFill>
                <a:schemeClr val="bg1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236" name="Rectangles"/>
          <p:cNvSpPr>
            <a:spLocks/>
          </p:cNvSpPr>
          <p:nvPr/>
        </p:nvSpPr>
        <p:spPr>
          <a:xfrm>
            <a:off x="3209924" y="6223000"/>
            <a:ext cx="2724150" cy="634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828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Dispute Resolution 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41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31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42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43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Dispute Resolution Panel (DRP)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Mandated to provide "reasoned directions" for every case.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Must record specific points for legal determination.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Board for Advance Rulings (BAR)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Replaces the former Authority for Advance Rulings (AAR).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Designed for faster delivery of binding tax opinions.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Dispute Resolution Committee (DRC)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New forum targeting settlements for small taxpayers.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Objective to reduce the backlog of minor litigation cases.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02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Natural Justice Principles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48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32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49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50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Explicit requirement for a "meaningful opportunity of being heard."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Protection against arbitrary or ex-parte tax orders.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Consistency for appeals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Right to appeal to HC preserved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9703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 box"/>
          <p:cNvSpPr>
            <a:spLocks noGrp="1"/>
          </p:cNvSpPr>
          <p:nvPr>
            <p:ph type="ctrTitle"/>
          </p:nvPr>
        </p:nvSpPr>
        <p:spPr>
          <a:xfrm>
            <a:off x="342900" y="228600"/>
            <a:ext cx="8458200" cy="29717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Transitional </a:t>
            </a:r>
            <a:br>
              <a:rPr lang="zh-CN" altLang="en-US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</a:br>
            <a:r>
              <a:rPr lang="en-US" altLang="zh-CN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Provisions</a:t>
            </a:r>
            <a:endParaRPr lang="zh-CN" altLang="en-US" sz="5400" b="0" i="0" u="none" strike="noStrike" kern="1200" cap="none" spc="0" baseline="0">
              <a:solidFill>
                <a:schemeClr val="bg1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255" name="Rectangles"/>
          <p:cNvSpPr>
            <a:spLocks/>
          </p:cNvSpPr>
          <p:nvPr/>
        </p:nvSpPr>
        <p:spPr>
          <a:xfrm>
            <a:off x="3209924" y="6223000"/>
            <a:ext cx="2724150" cy="634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4843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Transitional Provisions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60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34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61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62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Section 536 - Repeal &amp; Savings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Repeals the 1961 Act but saves past legal actions.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Protects rights and liabilities accrued under the old law.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Ongoing Proceedings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Assessments for years prior to 2026 follow the 1961 Act.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Appeals initiated under the old Act remain valid.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Time Limit Continuity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No revival of cases where time limits already expired.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Old deadlines for reassessment remain protected by law.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Carry Forward Provisions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Unabsorbed losses from the 1961 Act are saved.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Depreciation and MAT credits are intended to transition.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highlight>
                <a:srgbClr val="FFFF00"/>
              </a:highlight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highlight>
                <a:srgbClr val="FFFF00"/>
              </a:highlight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0518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Transitional Provisions - II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67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35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68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69" name="Text box"/>
          <p:cNvSpPr>
            <a:spLocks noGrp="1"/>
          </p:cNvSpPr>
          <p:nvPr>
            <p:ph type="body" idx="4294967295"/>
          </p:nvPr>
        </p:nvSpPr>
        <p:spPr>
          <a:xfrm>
            <a:off x="0" y="1371600"/>
            <a:ext cx="9144000" cy="54610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Continuity of Notifications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Old rules and circulars remain valid if consistent.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Avoids an administrative vacuum during the transition period.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Penalties &amp; Compliance Rationalisation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Tiered and proportionate penalty structure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Relief where: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923544" lvl="2" indent="-219456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Wingdings 2" charset="0"/>
              <a:buChar char="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No tax payable, or</a:t>
            </a:r>
          </a:p>
          <a:p>
            <a:pPr marL="923544" lvl="2" indent="-219456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Wingdings 2" charset="0"/>
              <a:buChar char="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Refund is due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MSMEs and small taxpayers protected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highlight>
                <a:srgbClr val="FFFF00"/>
              </a:highlight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highlight>
                <a:srgbClr val="FFFF00"/>
              </a:highlight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706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Transitional Provisions - III</a:t>
            </a:r>
            <a:endParaRPr lang="zh-CN" altLang="en-US" sz="3200" b="1" i="0" u="none" strike="noStrike" kern="1200" cap="none" spc="0" baseline="0" dirty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74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36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75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276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Explicit rules for: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Pending assessments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Appeals and litigations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Unabsorbed losses and depreciation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Crucial for preserving earlier tax positions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8003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 box"/>
          <p:cNvSpPr>
            <a:spLocks noGrp="1"/>
          </p:cNvSpPr>
          <p:nvPr>
            <p:ph type="ctrTitle"/>
          </p:nvPr>
        </p:nvSpPr>
        <p:spPr>
          <a:xfrm>
            <a:off x="342900" y="457200"/>
            <a:ext cx="8458200" cy="29717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9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Judicial Precedents &amp; Effect on Landmark Judgements</a:t>
            </a:r>
            <a:br>
              <a:rPr lang="zh-CN" altLang="en-US" sz="4900" b="0" i="0" u="none" strike="noStrike" kern="1200" cap="none" spc="0" baseline="0" dirty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</a:br>
            <a:endParaRPr lang="zh-CN" altLang="en-US" sz="4900" b="0" i="0" u="none" strike="noStrike" kern="1200" cap="none" spc="0" baseline="0" dirty="0">
              <a:solidFill>
                <a:srgbClr val="FF0000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288" name="Rectangles"/>
          <p:cNvSpPr>
            <a:spLocks/>
          </p:cNvSpPr>
          <p:nvPr/>
        </p:nvSpPr>
        <p:spPr>
          <a:xfrm>
            <a:off x="3209924" y="6223000"/>
            <a:ext cx="2724150" cy="634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0007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Legislative Overruling: A Structural Shift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38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ITA 1961 evolved largely through court interpretations</a:t>
            </a:r>
          </a:p>
          <a:p>
            <a:pPr lvl="0"/>
            <a:r>
              <a:rPr lang="en-IN" dirty="0"/>
              <a:t>ITA 2025 uses precise statutory language to override litigation</a:t>
            </a:r>
          </a:p>
          <a:p>
            <a:pPr lvl="0"/>
            <a:r>
              <a:rPr lang="en-IN" dirty="0"/>
              <a:t>Courts’ interpretative flexibility intentionally curtailed</a:t>
            </a:r>
          </a:p>
          <a:p>
            <a:pPr lvl="0"/>
            <a:r>
              <a:rPr lang="en-IN" dirty="0"/>
              <a:t>Shift from judge-made law to text-based law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3871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4ABD0-ECAF-391E-36AD-A0848AFFA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414428F8-A96A-265A-2624-47EBFC9DF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929" y="705970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Loss Carry Forward: Shareholding Continuity Tightened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699CD0C3-DCFC-DBBF-EC45-9B533A96F595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39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42862864-A6D1-8B2D-CB4D-CDCB7A1FAF25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D27F69C9-4C1C-8C75-E37E-0A0CFFDC1E4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-17929" y="191679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ITA 1961 (Section 79): Continuity of 51% shareholding by “persons”</a:t>
            </a:r>
          </a:p>
          <a:p>
            <a:pPr lvl="0"/>
            <a:r>
              <a:rPr lang="en-IN" dirty="0"/>
              <a:t>Courts accepted group continuity</a:t>
            </a:r>
          </a:p>
          <a:p>
            <a:pPr lvl="1"/>
            <a:r>
              <a:rPr lang="en-IN" i="1" dirty="0" err="1"/>
              <a:t>Italindia</a:t>
            </a:r>
            <a:r>
              <a:rPr lang="en-IN" i="1" dirty="0"/>
              <a:t> Cotton Co. (P) Ltd.. 174 ITR 160 (SC)</a:t>
            </a:r>
            <a:endParaRPr lang="en-IN" dirty="0"/>
          </a:p>
          <a:p>
            <a:pPr lvl="0"/>
            <a:r>
              <a:rPr lang="en-IN" dirty="0"/>
              <a:t>ITA 2025: “persons” replaced with “the person”</a:t>
            </a:r>
          </a:p>
          <a:p>
            <a:pPr lvl="0"/>
            <a:r>
              <a:rPr lang="en-IN" dirty="0"/>
              <a:t>Impact: shareholder-wise test; group control argument diluted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3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Structural Overall - II 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79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80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81" name="Text box"/>
          <p:cNvSpPr>
            <a:spLocks noGrp="1"/>
          </p:cNvSpPr>
          <p:nvPr>
            <p:ph type="body" idx="4294967295"/>
          </p:nvPr>
        </p:nvSpPr>
        <p:spPr>
          <a:xfrm>
            <a:off x="0" y="1266826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Definitions placed in common pool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Codifies the “faceless” assessment and appeals</a:t>
            </a:r>
          </a:p>
          <a:p>
            <a:pPr marL="365633" indent="-256032" algn="l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Statutory backing for faceless procedures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Shifts procedural details from the Act to Rules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Statutory backing for reducing physical interaction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Promotes data-driven tax administration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Statutory recognition of Taxpayers' charter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6305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7A150-2382-AB57-7F0B-DDE80E390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D4D08080-F72D-680F-AE32-34B65AEDE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Exempt Income Expenses: Section 14A Overruled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AC90C73E-68B5-2F07-4E79-38AD474535AD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40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A903F428-BFAB-FC41-F8EF-D4DCD04BA748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707B6956-DAFF-FB43-C5F1-AE5F512B7FC0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Old position: No exempt income → no disallowance</a:t>
            </a:r>
          </a:p>
          <a:p>
            <a:pPr lvl="1"/>
            <a:r>
              <a:rPr lang="en-IN" i="1" dirty="0" err="1"/>
              <a:t>Chettinad</a:t>
            </a:r>
            <a:r>
              <a:rPr lang="en-IN" i="1" dirty="0"/>
              <a:t> Logistics </a:t>
            </a:r>
            <a:r>
              <a:rPr lang="en-IN" i="1" dirty="0" err="1"/>
              <a:t>Pvt.</a:t>
            </a:r>
            <a:r>
              <a:rPr lang="en-IN" i="1" dirty="0"/>
              <a:t> Ltd., 95 taxmann.com 250 (SC)</a:t>
            </a:r>
          </a:p>
          <a:p>
            <a:pPr lvl="1"/>
            <a:r>
              <a:rPr lang="en-IN" i="1" dirty="0"/>
              <a:t>Era Infrastructure (India) Ltd.,141 taxmann.com 289 (Del)</a:t>
            </a:r>
          </a:p>
          <a:p>
            <a:r>
              <a:rPr lang="en-IN" dirty="0"/>
              <a:t>ITA 2025: Disallowance applies even if no exempt income is earned</a:t>
            </a:r>
          </a:p>
          <a:p>
            <a:pPr lvl="0"/>
            <a:r>
              <a:rPr lang="en-IN" dirty="0"/>
              <a:t>Impact: statutory “deemed disallowance”; higher tax certainty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0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30926D-5E91-97C8-C202-08A9E0C4F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6B2795F1-F4AB-14F1-2D77-AFB00B1E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Search &amp; Seizure: Digital Evidence Expanded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D57DF860-FA84-C124-CA27-5E1D92730FF7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41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1AE10DF4-C0ED-BAA4-76DE-5C85E4CE8134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915B9706-A74E-F192-DE08-45D3CB75D21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ITA 1961 (Section 132): Focus on books and documents</a:t>
            </a:r>
          </a:p>
          <a:p>
            <a:pPr lvl="0"/>
            <a:r>
              <a:rPr lang="en-IN" dirty="0"/>
              <a:t>Litigation on loose papers &amp; cloud data</a:t>
            </a:r>
          </a:p>
          <a:p>
            <a:pPr lvl="1"/>
            <a:r>
              <a:rPr lang="en-IN" i="1" dirty="0"/>
              <a:t>Common Cause v. UOI (Sahara / Birla Diaries case) </a:t>
            </a:r>
            <a:endParaRPr lang="en-IN" dirty="0"/>
          </a:p>
          <a:p>
            <a:pPr lvl="0"/>
            <a:r>
              <a:rPr lang="en-IN" dirty="0"/>
              <a:t>ITA 2025: Explicit inclusion of electronic media &amp; cloud data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4425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4E7544-FDEC-557D-7D31-4A7746E38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BBF29D2C-FA0D-5390-779D-39C78E9D6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Search Powers: Mandatory Access Codes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E393418F-9A7E-7DA6-8C8A-41B8C542C870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42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04FDE219-E88C-F2B4-D282-8DB807D6500C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FC69F5BD-5D16-AB8B-9C05-4DD449A5BA1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Earlier privacy and evidentiary objections accepted by courts</a:t>
            </a:r>
          </a:p>
          <a:p>
            <a:pPr lvl="1"/>
            <a:r>
              <a:rPr lang="en-IN" dirty="0"/>
              <a:t>Settled position in law</a:t>
            </a:r>
          </a:p>
          <a:p>
            <a:pPr lvl="0"/>
            <a:r>
              <a:rPr lang="en-IN" dirty="0"/>
              <a:t>ITA 2025: </a:t>
            </a:r>
            <a:r>
              <a:rPr lang="en-IN" dirty="0" err="1"/>
              <a:t>Assessees</a:t>
            </a:r>
            <a:r>
              <a:rPr lang="en-IN" dirty="0"/>
              <a:t> must provide passwords / access codes</a:t>
            </a:r>
          </a:p>
          <a:p>
            <a:pPr lvl="0"/>
            <a:r>
              <a:rPr lang="en-IN" dirty="0"/>
              <a:t>Failure may attract adverse inference</a:t>
            </a:r>
          </a:p>
          <a:p>
            <a:pPr lvl="0"/>
            <a:r>
              <a:rPr lang="en-IN" dirty="0"/>
              <a:t>Impact: privacy-based defences diluted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534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D4CE85-E436-9A98-C980-3A51D89B7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3E66D49A-528E-0A9B-1F38-956DC3D41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0481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Residency Test: Employment Outside India Narrowed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C92DA67A-8408-EF6A-F708-E81FFEBB0A20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43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09292095-5B7A-837C-6A0F-341A7789929F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D1C02817-B11A-86FE-70CE-3B9164F38CB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8101" y="1988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ITA 1961 (Section 6): “for the purpose of employment outside India”</a:t>
            </a:r>
          </a:p>
          <a:p>
            <a:pPr lvl="0"/>
            <a:r>
              <a:rPr lang="en-IN" dirty="0"/>
              <a:t>Courts adopted intent-based interpretation</a:t>
            </a:r>
          </a:p>
          <a:p>
            <a:pPr lvl="0"/>
            <a:r>
              <a:rPr lang="en-IN" i="1" dirty="0"/>
              <a:t>O. Abdul Razak 337 ITR 350 (Ker)</a:t>
            </a:r>
            <a:endParaRPr lang="en-IN" dirty="0"/>
          </a:p>
          <a:p>
            <a:pPr lvl="0"/>
            <a:r>
              <a:rPr lang="en-IN" dirty="0"/>
              <a:t>ITA 2025: Wording changed to “for employment outside India”</a:t>
            </a:r>
          </a:p>
          <a:p>
            <a:pPr lvl="0"/>
            <a:r>
              <a:rPr lang="en-IN" dirty="0"/>
              <a:t>Impact: benefit limited to confirmed employment cases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213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15D469-92CE-38C9-8D8A-5867853D0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00E9F7DC-3220-41CB-12A9-CF83E6C87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Employee Perquisites: </a:t>
            </a:r>
            <a:b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</a:b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Home-to-Work Travel Settled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5CA1CCAB-DA57-448F-953C-7B9AB4340A30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44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66C791F0-1F87-F541-7F83-5039401346C0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49EA6B37-34E6-8478-8A9A-FF8C10C4298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8101" y="184478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/>
            <a:r>
              <a:rPr lang="en-IN" dirty="0"/>
              <a:t>Earlier disputes on reimbursement v. provision of vehicle</a:t>
            </a:r>
          </a:p>
          <a:p>
            <a:pPr lvl="0"/>
            <a:r>
              <a:rPr lang="en-IN" dirty="0"/>
              <a:t>Conflicting judicial views under ITA, 1961</a:t>
            </a:r>
          </a:p>
          <a:p>
            <a:pPr lvl="0"/>
            <a:r>
              <a:rPr lang="en-IN" dirty="0"/>
              <a:t>ITA 2025: Exclusion extended to any employer-incurred expenditure</a:t>
            </a:r>
          </a:p>
          <a:p>
            <a:pPr lvl="0"/>
            <a:r>
              <a:rPr lang="en-IN" dirty="0"/>
              <a:t>Covers fuel, driver, maintenance</a:t>
            </a:r>
          </a:p>
          <a:p>
            <a:pPr lvl="0"/>
            <a:r>
              <a:rPr lang="en-IN" dirty="0"/>
              <a:t>Impact: litigation settled in favour of taxpayers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230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4ED09B-D82D-4A8D-A1DD-307BB15D1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45DC98CE-7214-A6A8-917D-625093E4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Deductions &amp; Exemptions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A9E0C496-2937-7ECB-DB0B-D9F9515D0C23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45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0D318448-D88A-2CCE-7288-D1EB3EFE7E18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024EC131-286C-7B51-74BC-A031075BBE7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dirty="0">
                <a:cs typeface="Lucida Sans" charset="0"/>
              </a:rPr>
              <a:t>ITA, 1961 P&amp;G ‘derived from’</a:t>
            </a:r>
          </a:p>
          <a:p>
            <a:r>
              <a:rPr lang="en-US" altLang="zh-CN" dirty="0">
                <a:cs typeface="Lucida Sans" charset="0"/>
              </a:rPr>
              <a:t>ITA, 2025, P &amp; G of business / undertaking  attributable</a:t>
            </a:r>
          </a:p>
          <a:p>
            <a:r>
              <a:rPr lang="en-US" altLang="zh-CN" dirty="0">
                <a:cs typeface="Lucida Sans" charset="0"/>
              </a:rPr>
              <a:t>Impact, larger base for deduction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Liberty India v. CIT (317 ITR 218) (SC)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8142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9F1449-A1DC-345B-074F-2DFCA8937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FDE0CE35-6CD5-6898-F242-9E93032EC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Capital Gains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1A24D6F6-D867-FD53-E57F-F2F9A9B217D8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46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26738D77-B9B4-5F79-99DC-2BC140FDA4C6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6387D33C-C328-46AD-A9B6-FE391F36AAF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dirty="0">
                <a:cs typeface="Lucida Sans" charset="0"/>
              </a:rPr>
              <a:t>ITA, 1961; computation of COA of specified assets</a:t>
            </a:r>
          </a:p>
          <a:p>
            <a:r>
              <a:rPr lang="en-US" altLang="zh-CN" dirty="0">
                <a:cs typeface="Lucida Sans" charset="0"/>
              </a:rPr>
              <a:t>ITA, 2025; COA not limited by specified assets</a:t>
            </a:r>
          </a:p>
          <a:p>
            <a:pPr lvl="1"/>
            <a:r>
              <a:rPr lang="en-US" altLang="zh-CN" dirty="0">
                <a:cs typeface="Lucida Sans" charset="0"/>
              </a:rPr>
              <a:t>B.C. Srinivasa Setty (128 ITR 294) (SC)</a:t>
            </a:r>
          </a:p>
          <a:p>
            <a:r>
              <a:rPr lang="en-US" altLang="zh-CN" b="1" dirty="0">
                <a:cs typeface="Lucida Sans" charset="0"/>
              </a:rPr>
              <a:t>Impacts</a:t>
            </a:r>
            <a:r>
              <a:rPr lang="en-US" altLang="zh-CN" dirty="0">
                <a:cs typeface="Lucida Sans" charset="0"/>
              </a:rPr>
              <a:t> </a:t>
            </a:r>
          </a:p>
          <a:p>
            <a:pPr lvl="1"/>
            <a:r>
              <a:rPr lang="en-US" altLang="zh-CN" dirty="0">
                <a:cs typeface="Lucida Sans" charset="0"/>
              </a:rPr>
              <a:t>Computation machinery principle survives.</a:t>
            </a:r>
          </a:p>
          <a:p>
            <a:endParaRPr lang="en-US" altLang="zh-CN" dirty="0">
              <a:cs typeface="Lucida Sans" charset="0"/>
            </a:endParaRPr>
          </a:p>
          <a:p>
            <a:endParaRPr lang="en-US" altLang="zh-CN" dirty="0">
              <a:cs typeface="Lucida Sans" charset="0"/>
            </a:endParaRPr>
          </a:p>
          <a:p>
            <a:endParaRPr lang="en-US" altLang="zh-CN" dirty="0"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075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1C8BB1-EA3F-48EA-9D3D-15C1AFF13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DB3FAEBF-E228-F8E7-2992-4E6C6B8E4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Set-off &amp; Carry Forward of Losses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69C5E074-2FE7-B23E-6716-78DDE3C7D816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47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E0E91235-1318-B1F4-EDFB-9905929AE1E7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7CFEB481-616E-C5FE-522F-2306BF492DA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dirty="0">
                <a:cs typeface="Lucida Sans" charset="0"/>
              </a:rPr>
              <a:t>ITA, 1961; right to be revalidated in year of actual set-off</a:t>
            </a:r>
          </a:p>
          <a:p>
            <a:r>
              <a:rPr lang="en-US" altLang="zh-CN" dirty="0">
                <a:cs typeface="Lucida Sans" charset="0"/>
              </a:rPr>
              <a:t>ITA, 2025; unified cost framework</a:t>
            </a:r>
          </a:p>
          <a:p>
            <a:pPr lvl="1"/>
            <a:r>
              <a:rPr lang="en-US" altLang="zh-CN" dirty="0">
                <a:cs typeface="Lucida Sans" charset="0"/>
              </a:rPr>
              <a:t>Manmohan Das v. CIT (59 ITR 699) (SC)</a:t>
            </a:r>
          </a:p>
          <a:p>
            <a:r>
              <a:rPr lang="en-US" altLang="zh-CN" b="1" dirty="0">
                <a:cs typeface="Lucida Sans" charset="0"/>
              </a:rPr>
              <a:t>Impacts</a:t>
            </a:r>
            <a:r>
              <a:rPr lang="en-US" altLang="zh-CN" dirty="0">
                <a:cs typeface="Lucida Sans" charset="0"/>
              </a:rPr>
              <a:t> </a:t>
            </a:r>
          </a:p>
          <a:p>
            <a:pPr lvl="1"/>
            <a:r>
              <a:rPr lang="en-US" altLang="zh-CN" dirty="0">
                <a:cs typeface="Lucida Sans" charset="0"/>
              </a:rPr>
              <a:t>Carry forward remains a statutory right subject to new conditions</a:t>
            </a:r>
          </a:p>
          <a:p>
            <a:endParaRPr lang="en-US" altLang="zh-CN" dirty="0">
              <a:cs typeface="Lucida Sans" charset="0"/>
            </a:endParaRPr>
          </a:p>
          <a:p>
            <a:endParaRPr lang="en-US" altLang="zh-CN" dirty="0"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3250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E00B99-CDCE-28BB-089E-8D993E6AE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9C15B168-A958-9919-CCFA-ACEFED9B3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Search &amp; Seizure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B391F107-9CA2-9EC1-CD57-0980A63A1BEE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48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FF35C877-2072-3051-00D1-99FA8F708CAA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6D1BBBBD-B6DC-D59B-D55A-8FC971BEAF5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dirty="0">
                <a:cs typeface="Lucida Sans" charset="0"/>
              </a:rPr>
              <a:t>ITA, 1961; statement incriminating material</a:t>
            </a:r>
          </a:p>
          <a:p>
            <a:r>
              <a:rPr lang="en-US" altLang="zh-CN" dirty="0">
                <a:cs typeface="Lucida Sans" charset="0"/>
              </a:rPr>
              <a:t>ITA, 2025 ; search action, material</a:t>
            </a:r>
          </a:p>
          <a:p>
            <a:pPr lvl="1"/>
            <a:r>
              <a:rPr lang="en-US" altLang="zh-CN" dirty="0">
                <a:cs typeface="Lucida Sans" charset="0"/>
              </a:rPr>
              <a:t>CIT v. Kabul Chawla (380 ITR 573) (Del HC)</a:t>
            </a:r>
          </a:p>
          <a:p>
            <a:r>
              <a:rPr lang="en-US" altLang="zh-CN" b="1" dirty="0">
                <a:cs typeface="Lucida Sans" charset="0"/>
              </a:rPr>
              <a:t>Impacts</a:t>
            </a:r>
            <a:r>
              <a:rPr lang="en-US" altLang="zh-CN" dirty="0">
                <a:cs typeface="Lucida Sans" charset="0"/>
              </a:rPr>
              <a:t> </a:t>
            </a:r>
          </a:p>
          <a:p>
            <a:pPr lvl="1"/>
            <a:r>
              <a:rPr lang="en-US" altLang="zh-CN" dirty="0">
                <a:cs typeface="Lucida Sans" charset="0"/>
              </a:rPr>
              <a:t>Abated/unabated assessment doctrine weakened.</a:t>
            </a:r>
          </a:p>
          <a:p>
            <a:endParaRPr lang="en-US" altLang="zh-CN" dirty="0">
              <a:cs typeface="Lucida Sans" charset="0"/>
            </a:endParaRPr>
          </a:p>
          <a:p>
            <a:endParaRPr lang="en-US" altLang="zh-CN" dirty="0"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2574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95FA3-2EE2-7683-779A-33125CC81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80EEE6AA-48FA-8A42-739C-0BCB7032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Judicial Precedent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9A431606-BA1A-1DDE-6C81-8825373FDF04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49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840E870D-7C0D-5375-96E9-B4BCB9965F8F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0E877417-1C5C-FAB9-8889-1AC0DE92F23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Principle of “res judicata” in ITA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Rule of consistency in ITA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Binding nature of precedents in ITA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Need for;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Mapping the objective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Mapping decisions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Mapping language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Application with care and caution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General rule - avoidable 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No automatic assurance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Contextual reading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5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Non-obstante Clauses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43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44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45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Complete abundance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Use to provide overriding effect 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Avoids conflict with other provisions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Legislative device for primacy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Substitution by “irrespective of”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Substitution serves the purpose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Context - sensitive 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430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53471A-262E-63C2-74C6-F10A40243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9F396CB3-B0B2-6AD8-AE87-7BC757916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Faceless Proceedings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BAC7B046-B6CF-2356-8242-F0FDE9CD68A3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50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FAAA2126-3F90-587D-E9EB-1587A749A2FC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D4F9CBD0-57A1-029F-FBFA-44093FE9528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dirty="0">
                <a:cs typeface="Lucida Sans" charset="0"/>
              </a:rPr>
              <a:t>Digital-first compliance embedded in ITA, 2025.</a:t>
            </a:r>
          </a:p>
          <a:p>
            <a:r>
              <a:rPr lang="en-US" altLang="zh-CN" dirty="0">
                <a:cs typeface="Lucida Sans" charset="0"/>
              </a:rPr>
              <a:t>Sahara India (Firm) 300 ITR 403, (SC)</a:t>
            </a:r>
          </a:p>
          <a:p>
            <a:r>
              <a:rPr lang="en-US" altLang="zh-CN" b="1" dirty="0">
                <a:cs typeface="Lucida Sans" charset="0"/>
              </a:rPr>
              <a:t>Impact:</a:t>
            </a:r>
            <a:endParaRPr lang="en-US" altLang="zh-CN" dirty="0">
              <a:cs typeface="Lucida Sans" charset="0"/>
            </a:endParaRPr>
          </a:p>
          <a:p>
            <a:pPr lvl="1"/>
            <a:r>
              <a:rPr lang="en-US" altLang="zh-CN" sz="2400" dirty="0"/>
              <a:t>Natural justice survives subject to digital safeguards.</a:t>
            </a:r>
          </a:p>
          <a:p>
            <a:endParaRPr lang="en-US" altLang="zh-CN" sz="2600" dirty="0">
              <a:highlight>
                <a:srgbClr val="FFFF00"/>
              </a:highlight>
            </a:endParaRPr>
          </a:p>
          <a:p>
            <a:endParaRPr lang="en-US" altLang="zh-CN" dirty="0">
              <a:cs typeface="Lucida Sans" charset="0"/>
            </a:endParaRPr>
          </a:p>
          <a:p>
            <a:endParaRPr lang="en-US" altLang="zh-CN" dirty="0"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4683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9AF241-93C9-C847-C8A8-1E5087013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 box">
            <a:extLst>
              <a:ext uri="{FF2B5EF4-FFF2-40B4-BE49-F238E27FC236}">
                <a16:creationId xmlns:a16="http://schemas.microsoft.com/office/drawing/2014/main" id="{E11B0772-D596-2AB5-B710-75906651A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Penalties &amp; Prosecution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85" name="Rectangles">
            <a:extLst>
              <a:ext uri="{FF2B5EF4-FFF2-40B4-BE49-F238E27FC236}">
                <a16:creationId xmlns:a16="http://schemas.microsoft.com/office/drawing/2014/main" id="{2377C273-0A61-B221-39AA-86DCEB4C86D4}"/>
              </a:ext>
            </a:extLst>
          </p:cNvPr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51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6" name="Text box">
            <a:extLst>
              <a:ext uri="{FF2B5EF4-FFF2-40B4-BE49-F238E27FC236}">
                <a16:creationId xmlns:a16="http://schemas.microsoft.com/office/drawing/2014/main" id="{F27153AB-A1A8-DBD5-ECB9-D0E585D88946}"/>
              </a:ext>
            </a:extLst>
          </p:cNvPr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87" name="Text box">
            <a:extLst>
              <a:ext uri="{FF2B5EF4-FFF2-40B4-BE49-F238E27FC236}">
                <a16:creationId xmlns:a16="http://schemas.microsoft.com/office/drawing/2014/main" id="{FA74D1DE-F965-2654-E7F8-43FA1AFDAFD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 b="1" dirty="0">
                <a:cs typeface="Lucida Sans" charset="0"/>
              </a:rPr>
              <a:t>Change:</a:t>
            </a:r>
            <a:br>
              <a:rPr lang="zh-CN" altLang="en-US" dirty="0">
                <a:cs typeface="Lucida Sans" charset="0"/>
              </a:rPr>
            </a:br>
            <a:r>
              <a:rPr lang="en-US" altLang="zh-CN" dirty="0">
                <a:cs typeface="Lucida Sans" charset="0"/>
              </a:rPr>
              <a:t>ITA, 2025; Objective penalty triggers introduced.</a:t>
            </a:r>
          </a:p>
          <a:p>
            <a:r>
              <a:rPr lang="en-US" altLang="zh-CN" dirty="0">
                <a:cs typeface="Lucida Sans" charset="0"/>
              </a:rPr>
              <a:t>Dilip N. Shroff 291 ITR 519, (SC)</a:t>
            </a:r>
          </a:p>
          <a:p>
            <a:r>
              <a:rPr lang="en-US" altLang="zh-CN" b="1" dirty="0">
                <a:cs typeface="Lucida Sans" charset="0"/>
              </a:rPr>
              <a:t>Impact:</a:t>
            </a:r>
          </a:p>
          <a:p>
            <a:pPr lvl="1"/>
            <a:r>
              <a:rPr lang="en-US" altLang="zh-CN" dirty="0" err="1">
                <a:cs typeface="Lucida Sans" charset="0"/>
              </a:rPr>
              <a:t>Mens</a:t>
            </a:r>
            <a:r>
              <a:rPr lang="en-US" altLang="zh-CN" dirty="0">
                <a:cs typeface="Lucida Sans" charset="0"/>
              </a:rPr>
              <a:t> rea-based jurisprudence diluted.</a:t>
            </a:r>
          </a:p>
          <a:p>
            <a:endParaRPr lang="en-US" altLang="zh-CN" sz="2600" dirty="0">
              <a:highlight>
                <a:srgbClr val="FFFF00"/>
              </a:highlight>
            </a:endParaRPr>
          </a:p>
          <a:p>
            <a:endParaRPr lang="en-US" altLang="zh-CN" dirty="0">
              <a:cs typeface="Lucida Sans" charset="0"/>
            </a:endParaRPr>
          </a:p>
          <a:p>
            <a:endParaRPr lang="en-US" altLang="zh-CN" dirty="0"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962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Impact of ITA, 2025</a:t>
            </a:r>
            <a:endParaRPr lang="zh-CN" altLang="en-US" sz="3200" b="1" i="0" u="none" strike="noStrike" kern="1200" cap="none" spc="0" baseline="0" dirty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40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52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41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42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Deduction and exemption provisions simplified and regrouped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Section numbers and drafting changed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Principle of strict interpretation survives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Judgments of </a:t>
            </a:r>
            <a:r>
              <a:rPr lang="en-US" altLang="zh-CN" sz="2800" b="1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persuasive value</a:t>
            </a: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, not automatic precedent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Mapping to new provision required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5935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Back Office Services of </a:t>
            </a:r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P</a:t>
            </a: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47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53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48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49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Permanent Establishment and back-office services</a:t>
            </a:r>
          </a:p>
          <a:p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Morgan Stanley (SC</a:t>
            </a:r>
            <a:r>
              <a:rPr lang="en-US" altLang="zh-CN" sz="280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) </a:t>
            </a:r>
            <a:r>
              <a:rPr lang="en-IN" dirty="0"/>
              <a:t>292 ITR 416 (SC)</a:t>
            </a: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dirty="0">
                <a:cs typeface="Lucida Sans" charset="0"/>
              </a:rPr>
              <a:t>PE principles reportedly codified in statute</a:t>
            </a:r>
          </a:p>
          <a:p>
            <a:r>
              <a:rPr lang="en-US" altLang="zh-CN" dirty="0">
                <a:cs typeface="Lucida Sans" charset="0"/>
              </a:rPr>
              <a:t>Reduces reliance on judicial interpretation</a:t>
            </a:r>
          </a:p>
          <a:p>
            <a:r>
              <a:rPr lang="en-US" altLang="zh-CN" dirty="0">
                <a:cs typeface="Lucida Sans" charset="0"/>
              </a:rPr>
              <a:t>Where codified → statute prevails</a:t>
            </a:r>
          </a:p>
          <a:p>
            <a:r>
              <a:rPr lang="en-US" altLang="zh-CN" dirty="0">
                <a:cs typeface="Lucida Sans" charset="0"/>
              </a:rPr>
              <a:t>Judgment relevant only where text remains aligned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8865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dirty="0">
                <a:solidFill>
                  <a:srgbClr val="002060"/>
                </a:solidFill>
                <a:ea typeface="Cambria" pitchFamily="18" charset="0"/>
              </a:rPr>
              <a:t>Section 80G / 12AA Jurisprudence</a:t>
            </a:r>
            <a:endParaRPr lang="zh-CN" altLang="en-US" sz="3200" b="1" dirty="0">
              <a:solidFill>
                <a:srgbClr val="002060"/>
              </a:solidFill>
            </a:endParaRPr>
          </a:p>
        </p:txBody>
      </p:sp>
      <p:sp>
        <p:nvSpPr>
          <p:cNvPr id="361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54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62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63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HC/ITAT rulings linking 80G benefit to valid 12AA registration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dirty="0">
                <a:cs typeface="Lucida Sans" charset="0"/>
              </a:rPr>
              <a:t>ITA, 2025 ; specific rules for benefits of deduction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Impact; Rules require stricter adherence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249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Impact on Charitable Exemption Cases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68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55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69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70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Exemption regime restructured and renumbered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Core principle survives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Old rulings remain </a:t>
            </a:r>
            <a:r>
              <a:rPr lang="en-US" altLang="zh-CN" sz="2800" b="1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persuasive</a:t>
            </a: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Direct section references must be remapped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88935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Section 87A Rebate Decisions</a:t>
            </a:r>
            <a:endParaRPr lang="zh-CN" altLang="en-US" sz="3200" b="1" i="0" u="none" strike="noStrike" kern="1200" cap="none" spc="0" baseline="0" dirty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75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56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76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77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ITA, 1961; Rebate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ITAT allowing rebate on LTCG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dirty="0">
                <a:cs typeface="Lucida Sans" charset="0"/>
              </a:rPr>
              <a:t>ITA, 2025; clear unambiguous wordings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Impact; Ruling may </a:t>
            </a:r>
            <a:r>
              <a:rPr lang="en-US" altLang="zh-CN" dirty="0">
                <a:cs typeface="Lucida Sans" charset="0"/>
              </a:rPr>
              <a:t>not help</a:t>
            </a: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8197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Effect of New Procedure Framework</a:t>
            </a:r>
            <a:endParaRPr lang="zh-CN" altLang="en-US" sz="3200" b="1" i="0" u="none" strike="noStrike" kern="1200" cap="none" spc="0" baseline="0" dirty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89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57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90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91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Faceless and </a:t>
            </a:r>
            <a:r>
              <a:rPr lang="en-US" altLang="zh-CN" sz="2800" b="0" i="0" u="none" strike="noStrike" kern="1200" cap="none" spc="0" baseline="0" dirty="0" err="1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digitised</a:t>
            </a: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 procedures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New notice architecture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Old procedural rulings lose equivalence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Transitional provisions preserve old cases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758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Section Mapping Challenge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96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58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97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398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Section numbers rewritten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Chapter structure changed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Practitioners must: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Identify equivalent provisions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Test legislative intent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627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Are Old Decisions Still Relevant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03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59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04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05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Yes</a:t>
            </a: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, but conditionally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Relevance depends on: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Substantive similarity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Procedural continuity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12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Provisos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86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6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87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88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Largely removed – 650 omitted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Integrated into main And sub-clauses.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 Linear reading experience.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Purpose of Proviso;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Qualifies the main provision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Provides condition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Avoids unintended consequences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Used as exceptions 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Integral and addendum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Effect on the shift in ITA, 2025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Effect of Court decisions on Explanations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199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Substantive vs Procedural Law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10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60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11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12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1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Substantive law</a:t>
            </a: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:</a:t>
            </a:r>
            <a:endParaRPr lang="en-US" altLang="zh-CN" sz="2000" b="0" i="0" u="none" strike="noStrike" kern="1200" cap="none" spc="0" baseline="0" dirty="0"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More likely to survive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1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Procedural law</a:t>
            </a: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:</a:t>
            </a:r>
            <a:endParaRPr lang="en-US" altLang="zh-CN" sz="2000" b="0" i="0" u="none" strike="noStrike" kern="1200" cap="none" spc="0" baseline="0" dirty="0"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Most affected by overhaul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Old case law often redundant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59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Key Takeaways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17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61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18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19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No automatic overruling of all case law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No automatic binding force either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Section-wise, context-wise analysis essential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Decisions prone to overruling by Parliament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Proposed retrospective amendments in Finance Bill, 2026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highlight>
                <a:srgbClr val="FFFF00"/>
              </a:highlight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462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 dirty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Final Conclusion</a:t>
            </a:r>
            <a:endParaRPr lang="zh-CN" altLang="en-US" sz="3200" b="1" i="0" u="none" strike="noStrike" kern="1200" cap="none" spc="0" baseline="0" dirty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24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62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25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26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Decisions under ITA, 1961:</a:t>
            </a:r>
            <a:endParaRPr lang="en-US" altLang="zh-CN" sz="2000" b="0" i="0" u="none" strike="noStrike" kern="1200" cap="none" spc="0" baseline="0" dirty="0"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Binding where law is unchanged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Persuasive where re-enacted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Irrelevant where legislative departure exists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 dirty="0">
                <a:latin typeface="Times New Roman" pitchFamily="18" charset="0"/>
                <a:ea typeface="宋体" charset="0"/>
                <a:cs typeface="Lucida Sans" charset="0"/>
              </a:rPr>
              <a:t>Careful judicial and professional recalibration required under ITA, 2025</a:t>
            </a:r>
            <a:endParaRPr lang="en-US" altLang="zh-CN" sz="2000" b="0" i="0" u="none" strike="noStrike" kern="1200" cap="none" spc="0" baseline="0" dirty="0"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en-US" altLang="zh-CN" sz="28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en-US" altLang="zh-CN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78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Text box"/>
          <p:cNvSpPr>
            <a:spLocks noGrp="1"/>
          </p:cNvSpPr>
          <p:nvPr>
            <p:ph type="ctrTitle"/>
          </p:nvPr>
        </p:nvSpPr>
        <p:spPr>
          <a:xfrm>
            <a:off x="381000" y="1295399"/>
            <a:ext cx="8458200" cy="1523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400" b="0" i="0" u="none" strike="noStrike" kern="1200" cap="none" spc="0" baseline="0">
                <a:solidFill>
                  <a:schemeClr val="bg1"/>
                </a:solidFill>
                <a:latin typeface="Times New Roman" pitchFamily="18" charset="0"/>
                <a:ea typeface="方正姚体" charset="0"/>
                <a:cs typeface="Times New Roman" pitchFamily="18" charset="0"/>
              </a:rPr>
              <a:t>THANK YOU </a:t>
            </a:r>
            <a:endParaRPr lang="zh-CN" altLang="en-US" sz="5400" b="0" i="0" u="none" strike="noStrike" kern="1200" cap="none" spc="0" baseline="0">
              <a:solidFill>
                <a:schemeClr val="bg1"/>
              </a:solidFill>
              <a:latin typeface="Times New Roman" pitchFamily="18" charset="0"/>
              <a:ea typeface="方正姚体" charset="0"/>
              <a:cs typeface="Times New Roman" pitchFamily="18" charset="0"/>
            </a:endParaRPr>
          </a:p>
        </p:txBody>
      </p:sp>
      <p:sp>
        <p:nvSpPr>
          <p:cNvPr id="431" name="Rectangles"/>
          <p:cNvSpPr>
            <a:spLocks/>
          </p:cNvSpPr>
          <p:nvPr/>
        </p:nvSpPr>
        <p:spPr>
          <a:xfrm>
            <a:off x="3209924" y="6223000"/>
            <a:ext cx="2724150" cy="6349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Chartered Accountant</a:t>
            </a:r>
            <a:endParaRPr lang="zh-CN" altLang="en-US" sz="1600" b="0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box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Explanation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93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7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94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95" name="Text box"/>
          <p:cNvSpPr>
            <a:spLocks noGrp="1"/>
          </p:cNvSpPr>
          <p:nvPr>
            <p:ph type="body" idx="4294967295"/>
          </p:nvPr>
        </p:nvSpPr>
        <p:spPr>
          <a:xfrm>
            <a:off x="38100" y="1447800"/>
            <a:ext cx="9067800" cy="519901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Use largely abandoned – 490 omitted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Shifted to main clauses and sub-clauses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Improves linear reading experience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Purpose of Explanation;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Clarifies ambiguities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Widens scope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Reinforces the object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Does not override substantive provision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Provides missing links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Resolves vagueness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Guides interpretation </a:t>
            </a:r>
          </a:p>
          <a:p>
            <a:pPr marL="868680" lvl="1" indent="-457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Clarificatory / retrospective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Effect of the shift in ITA, 2025 </a:t>
            </a:r>
          </a:p>
          <a:p>
            <a:pPr marL="365633" indent="-256032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Effect on Court decisions on Explanations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340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As May Be Prescribed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64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8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65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66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Completely abandoned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Substituted with </a:t>
            </a: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as prescribed  </a:t>
            </a: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Difference is obvious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Prescription mandatory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Right to prescribe abandoned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Subsequent prescription cannot apply to past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68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Text box"/>
          <p:cNvSpPr>
            <a:spLocks noGrp="1"/>
          </p:cNvSpPr>
          <p:nvPr>
            <p:ph type="title"/>
          </p:nvPr>
        </p:nvSpPr>
        <p:spPr>
          <a:xfrm>
            <a:off x="0" y="477519"/>
            <a:ext cx="9144000" cy="106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Delegated Legislation</a:t>
            </a:r>
            <a:endParaRPr lang="zh-CN" altLang="en-US" sz="3200" b="1" i="0" u="none" strike="noStrike" kern="1200" cap="none" spc="0" baseline="0">
              <a:solidFill>
                <a:srgbClr val="002060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457" name="Rectangles"/>
          <p:cNvSpPr>
            <a:spLocks noGrp="1"/>
          </p:cNvSpPr>
          <p:nvPr>
            <p:ph type="sldNum"/>
          </p:nvPr>
        </p:nvSpPr>
        <p:spPr>
          <a:xfrm>
            <a:off x="8343899" y="6471920"/>
            <a:ext cx="762000" cy="36575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9</a:t>
            </a:fld>
            <a:endParaRPr lang="zh-CN" altLang="en-US" sz="12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58" name="Text box"/>
          <p:cNvSpPr>
            <a:spLocks noGrp="1"/>
          </p:cNvSpPr>
          <p:nvPr>
            <p:ph type="ftr"/>
          </p:nvPr>
        </p:nvSpPr>
        <p:spPr>
          <a:xfrm>
            <a:off x="3752849" y="6477000"/>
            <a:ext cx="1638300" cy="355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Times New Roman" pitchFamily="18" charset="0"/>
              </a:rPr>
              <a:t>Pradip N. Kapasi                                                         Chartered Accountant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Times New Roman" pitchFamily="18" charset="0"/>
            </a:endParaRPr>
          </a:p>
        </p:txBody>
      </p:sp>
      <p:sp>
        <p:nvSpPr>
          <p:cNvPr id="459" name="Text box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9144000" cy="5384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Strengthens CBDT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Power to frame ;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Schemes, rules, SOPs’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Issue Notifications, Circulars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Minimizes legislative amendments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Ensures speed and flexibility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Fear of misuse and abuse and autocracy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Need for Parliamentary approval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Table before both the houses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Preserving accountability </a:t>
            </a:r>
          </a:p>
          <a:p>
            <a:pPr marL="868680" lvl="1" indent="-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-"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宋体" charset="0"/>
                <a:cs typeface="Lucida Sans" charset="0"/>
              </a:rPr>
              <a:t>Provide cheques and balances </a:t>
            </a:r>
          </a:p>
          <a:p>
            <a:pPr marL="365633" indent="-25603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Font typeface="Georgia" charset="0"/>
              <a:buChar char="•"/>
            </a:pP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imes New Roman" pitchFamily="18" charset="0"/>
              <a:ea typeface="宋体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301064"/>
      </p:ext>
    </p:extLst>
  </p:cSld>
  <p:clrMapOvr>
    <a:masterClrMapping/>
  </p:clrMapOvr>
</p:sld>
</file>

<file path=ppt/theme/theme1.xml><?xml version="1.0" encoding="utf-8"?>
<a:theme xmlns:a="http://schemas.openxmlformats.org/drawingml/2006/main" name="Urban">
  <a:themeElements>
    <a:clrScheme name="Urban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Urba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Urban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otesMaster1">
  <a:themeElements>
    <a:clrScheme name="notes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es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notes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andoutMaster1">
  <a:themeElements>
    <a:clrScheme name="handout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handout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handout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Normal.eit</Template>
  <TotalTime>3970</TotalTime>
  <Words>2930</Words>
  <Application>Microsoft Office PowerPoint</Application>
  <PresentationFormat>On-screen Show (4:3)</PresentationFormat>
  <Paragraphs>783</Paragraphs>
  <Slides>63</Slides>
  <Notes>63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71" baseType="lpstr">
      <vt:lpstr>Calibri</vt:lpstr>
      <vt:lpstr>Cambria</vt:lpstr>
      <vt:lpstr>Droid Sans</vt:lpstr>
      <vt:lpstr>Georgia</vt:lpstr>
      <vt:lpstr>Lucida Sans</vt:lpstr>
      <vt:lpstr>Times New Roman</vt:lpstr>
      <vt:lpstr>Wingdings 2</vt:lpstr>
      <vt:lpstr>Urban</vt:lpstr>
      <vt:lpstr>Major Changes  (ITA, 1961 to ITA, 2025) Relevance of Judicial Precedents </vt:lpstr>
      <vt:lpstr>SYNOPSIS</vt:lpstr>
      <vt:lpstr>Structural Overhaul </vt:lpstr>
      <vt:lpstr>Structural Overall - II </vt:lpstr>
      <vt:lpstr>Non-obstante Clauses</vt:lpstr>
      <vt:lpstr>Provisos</vt:lpstr>
      <vt:lpstr>Explanation</vt:lpstr>
      <vt:lpstr>As May Be Prescribed</vt:lpstr>
      <vt:lpstr>Delegated Legislation</vt:lpstr>
      <vt:lpstr>Rules, Circulars and Notification</vt:lpstr>
      <vt:lpstr> Scope of Income</vt:lpstr>
      <vt:lpstr>Deeming Fictions</vt:lpstr>
      <vt:lpstr>Residence</vt:lpstr>
      <vt:lpstr>Timelines and Procedures </vt:lpstr>
      <vt:lpstr>"Tax Year"</vt:lpstr>
      <vt:lpstr>Penalties </vt:lpstr>
      <vt:lpstr>Deductions &amp; Exemptions</vt:lpstr>
      <vt:lpstr>Charitable Trusts</vt:lpstr>
      <vt:lpstr>Charitable Trusts - II</vt:lpstr>
      <vt:lpstr>Investigation Powers &amp; Safeguards &amp; Checks</vt:lpstr>
      <vt:lpstr>Faceless schemes </vt:lpstr>
      <vt:lpstr>Digital Era &amp; Virtual Assets </vt:lpstr>
      <vt:lpstr>Virtual Digital Assets (VDA)</vt:lpstr>
      <vt:lpstr>Search and Seizure</vt:lpstr>
      <vt:lpstr>End-to-End Digital Compliance</vt:lpstr>
      <vt:lpstr>International Taxation &amp; Treaties</vt:lpstr>
      <vt:lpstr>Source of Income Rules &amp; BEPS Harmonization </vt:lpstr>
      <vt:lpstr>Anti-avoidance &amp; International Tax</vt:lpstr>
      <vt:lpstr>GAAR</vt:lpstr>
      <vt:lpstr>Dispute Resolution </vt:lpstr>
      <vt:lpstr>Dispute Resolution </vt:lpstr>
      <vt:lpstr>Natural Justice Principles</vt:lpstr>
      <vt:lpstr>Transitional  Provisions</vt:lpstr>
      <vt:lpstr>Transitional Provisions</vt:lpstr>
      <vt:lpstr>Transitional Provisions - II</vt:lpstr>
      <vt:lpstr>Transitional Provisions - III</vt:lpstr>
      <vt:lpstr>Judicial Precedents &amp; Effect on Landmark Judgements </vt:lpstr>
      <vt:lpstr>Legislative Overruling: A Structural Shift</vt:lpstr>
      <vt:lpstr>Loss Carry Forward: Shareholding Continuity Tightened</vt:lpstr>
      <vt:lpstr>Exempt Income Expenses: Section 14A Overruled</vt:lpstr>
      <vt:lpstr>Search &amp; Seizure: Digital Evidence Expanded</vt:lpstr>
      <vt:lpstr>Search Powers: Mandatory Access Codes</vt:lpstr>
      <vt:lpstr>Residency Test: Employment Outside India Narrowed</vt:lpstr>
      <vt:lpstr>Employee Perquisites:  Home-to-Work Travel Settled</vt:lpstr>
      <vt:lpstr>Deductions &amp; Exemptions</vt:lpstr>
      <vt:lpstr>Capital Gains</vt:lpstr>
      <vt:lpstr>Set-off &amp; Carry Forward of Losses</vt:lpstr>
      <vt:lpstr>Search &amp; Seizure</vt:lpstr>
      <vt:lpstr>Judicial Precedent</vt:lpstr>
      <vt:lpstr>Faceless Proceedings</vt:lpstr>
      <vt:lpstr>Penalties &amp; Prosecution</vt:lpstr>
      <vt:lpstr>Impact of ITA, 2025</vt:lpstr>
      <vt:lpstr>Back Office Services of PE</vt:lpstr>
      <vt:lpstr>Section 80G / 12AA Jurisprudence</vt:lpstr>
      <vt:lpstr>Impact on Charitable Exemption Cases</vt:lpstr>
      <vt:lpstr>Section 87A Rebate Decisions</vt:lpstr>
      <vt:lpstr>Effect of New Procedure Framework</vt:lpstr>
      <vt:lpstr>Section Mapping Challenge</vt:lpstr>
      <vt:lpstr>Are Old Decisions Still Relevant</vt:lpstr>
      <vt:lpstr>Substantive vs Procedural Law</vt:lpstr>
      <vt:lpstr>Key Takeaways</vt:lpstr>
      <vt:lpstr>Final Conclusion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pc2</dc:creator>
  <cp:lastModifiedBy>Pradip Kapasi</cp:lastModifiedBy>
  <cp:revision>1180</cp:revision>
  <cp:lastPrinted>2024-05-02T13:05:52Z</cp:lastPrinted>
  <dcterms:created xsi:type="dcterms:W3CDTF">2006-08-16T00:00:00Z</dcterms:created>
  <dcterms:modified xsi:type="dcterms:W3CDTF">2026-02-06T10:59:15Z</dcterms:modified>
</cp:coreProperties>
</file>